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7" r:id="rId10"/>
    <p:sldId id="268" r:id="rId11"/>
    <p:sldId id="265" r:id="rId12"/>
    <p:sldId id="269" r:id="rId13"/>
    <p:sldId id="263" r:id="rId14"/>
    <p:sldId id="266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3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52F3-53F0-42CB-9B77-5DC4F8634B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187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1C38C-837A-4B06-961B-2C3B529E8E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2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0EE5F-43FA-4D32-AD7F-A1B8C79E3C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279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A0417-CD4C-4A1E-9B6F-4E9F8E5436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4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7B17E-5FE8-441F-BAE8-3CF0F974431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782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87F5-1DB0-4ECB-BF7B-461C57C5F5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29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B1D48-B5EF-42F5-AFCD-88D041BB83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5909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13763-AA48-421C-8F94-BCAB2BA3CF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412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A20CC-66E0-4ED0-9866-EA40C59972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049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0A290-ABAB-4CD8-BB3E-8C5C5DFFBE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212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E3D3-F659-41B3-AD98-DDDD34B096E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204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9A6673-2823-4DAA-90BD-2B8F13CC140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4149725"/>
            <a:ext cx="7560443" cy="1584325"/>
          </a:xfrm>
        </p:spPr>
        <p:txBody>
          <a:bodyPr/>
          <a:lstStyle/>
          <a:p>
            <a:r>
              <a:rPr lang="ru-RU" b="1" dirty="0" err="1">
                <a:solidFill>
                  <a:srgbClr val="660066"/>
                </a:solidFill>
              </a:rPr>
              <a:t>Коррегирующая</a:t>
            </a:r>
            <a:r>
              <a:rPr lang="ru-RU" b="1" dirty="0">
                <a:solidFill>
                  <a:srgbClr val="660066"/>
                </a:solidFill>
              </a:rPr>
              <a:t> гимнастика в ДОУ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101013" y="5373688"/>
            <a:ext cx="320675" cy="719137"/>
          </a:xfrm>
        </p:spPr>
        <p:txBody>
          <a:bodyPr/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08720"/>
            <a:ext cx="5616575" cy="314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94563" cy="1800498"/>
          </a:xfrm>
        </p:spPr>
        <p:txBody>
          <a:bodyPr/>
          <a:lstStyle/>
          <a:p>
            <a:r>
              <a:rPr lang="ru-RU" sz="2400" b="1" dirty="0">
                <a:solidFill>
                  <a:srgbClr val="660066"/>
                </a:solidFill>
              </a:rPr>
              <a:t>Варианты бодрящей гимнастики</a:t>
            </a:r>
            <a:r>
              <a:rPr lang="ru-RU" sz="2400" dirty="0"/>
              <a:t>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7" y="1412776"/>
            <a:ext cx="7654305" cy="4310162"/>
          </a:xfrm>
        </p:spPr>
        <p:txBody>
          <a:bodyPr/>
          <a:lstStyle/>
          <a:p>
            <a:pPr>
              <a:buFontTx/>
              <a:buNone/>
            </a:pPr>
            <a:endParaRPr lang="ru-RU" sz="2800" dirty="0"/>
          </a:p>
          <a:p>
            <a:r>
              <a:rPr lang="ru-RU" sz="2000" dirty="0">
                <a:solidFill>
                  <a:srgbClr val="660066"/>
                </a:solidFill>
              </a:rPr>
              <a:t>Гимнастика игрового характера;</a:t>
            </a:r>
          </a:p>
          <a:p>
            <a:r>
              <a:rPr lang="ru-RU" sz="2000" dirty="0">
                <a:solidFill>
                  <a:srgbClr val="660066"/>
                </a:solidFill>
              </a:rPr>
              <a:t>Гимнастика с использованием тренажёров или спортивного комплекса.</a:t>
            </a:r>
          </a:p>
          <a:p>
            <a:r>
              <a:rPr lang="ru-RU" sz="2000" dirty="0">
                <a:solidFill>
                  <a:srgbClr val="660066"/>
                </a:solidFill>
              </a:rPr>
              <a:t>Самостоятельная гимнастика.</a:t>
            </a:r>
          </a:p>
          <a:p>
            <a:r>
              <a:rPr lang="ru-RU" sz="2000" dirty="0">
                <a:solidFill>
                  <a:srgbClr val="660066"/>
                </a:solidFill>
              </a:rPr>
              <a:t>Дыхательная гимнастика стоя у постели или в групповой комнате.</a:t>
            </a:r>
          </a:p>
          <a:p>
            <a:r>
              <a:rPr lang="ru-RU" sz="2000" dirty="0">
                <a:solidFill>
                  <a:srgbClr val="660066"/>
                </a:solidFill>
              </a:rPr>
              <a:t>Лечебно – восстановительная гимнастика.</a:t>
            </a:r>
          </a:p>
          <a:p>
            <a:r>
              <a:rPr lang="ru-RU" sz="2000" dirty="0">
                <a:solidFill>
                  <a:srgbClr val="660066"/>
                </a:solidFill>
              </a:rPr>
              <a:t>Музыкально –ритмическая.</a:t>
            </a:r>
          </a:p>
          <a:p>
            <a:endParaRPr lang="ru-RU" sz="28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628800"/>
            <a:ext cx="7488831" cy="3949799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</a:t>
            </a:r>
            <a:r>
              <a:rPr lang="ru-RU" sz="2800" dirty="0">
                <a:solidFill>
                  <a:srgbClr val="FF0000"/>
                </a:solidFill>
              </a:rPr>
              <a:t>Главное правило </a:t>
            </a:r>
            <a:endParaRPr lang="ru-RU" sz="2800" dirty="0">
              <a:solidFill>
                <a:srgbClr val="660066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660066"/>
                </a:solidFill>
              </a:rPr>
              <a:t>    исключить </a:t>
            </a:r>
            <a:r>
              <a:rPr lang="ru-RU" sz="2800" dirty="0">
                <a:solidFill>
                  <a:srgbClr val="660066"/>
                </a:solidFill>
              </a:rPr>
              <a:t>резкие движения, которые могут вызвать растяжения мышц, перевозбуждение, перепад кровяного давления и, как следствие, головокружение. Длительность гимнастики в постели – около 2-3 минут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333375"/>
            <a:ext cx="6994525" cy="1143000"/>
          </a:xfrm>
        </p:spPr>
        <p:txBody>
          <a:bodyPr/>
          <a:lstStyle/>
          <a:p>
            <a:r>
              <a:rPr lang="ru-RU" sz="2800" dirty="0">
                <a:solidFill>
                  <a:srgbClr val="660066"/>
                </a:solidFill>
              </a:rPr>
              <a:t>Примерная схема проведения гимнастики после дневного сна</a:t>
            </a:r>
            <a:r>
              <a:rPr lang="ru-RU" sz="3200" dirty="0">
                <a:solidFill>
                  <a:srgbClr val="660066"/>
                </a:solidFill>
              </a:rPr>
              <a:t/>
            </a:r>
            <a:br>
              <a:rPr lang="ru-RU" sz="3200" dirty="0">
                <a:solidFill>
                  <a:srgbClr val="660066"/>
                </a:solidFill>
              </a:rPr>
            </a:br>
            <a:endParaRPr lang="ru-RU" sz="3200" dirty="0">
              <a:solidFill>
                <a:srgbClr val="660066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48879"/>
            <a:ext cx="4679950" cy="417574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400" dirty="0">
                <a:solidFill>
                  <a:srgbClr val="660066"/>
                </a:solidFill>
              </a:rPr>
              <a:t>    </a:t>
            </a:r>
            <a:r>
              <a:rPr lang="ru-RU" sz="1600" b="1" dirty="0">
                <a:solidFill>
                  <a:srgbClr val="660066"/>
                </a:solidFill>
              </a:rPr>
              <a:t>1. Комплекс упражнений для разминки в постели (гимнастика пробуждения).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 </a:t>
            </a:r>
            <a:br>
              <a:rPr lang="ru-RU" sz="1600" b="1" dirty="0">
                <a:solidFill>
                  <a:srgbClr val="660066"/>
                </a:solidFill>
              </a:rPr>
            </a:br>
            <a:r>
              <a:rPr lang="ru-RU" sz="1600" b="1" dirty="0">
                <a:solidFill>
                  <a:srgbClr val="660066"/>
                </a:solidFill>
              </a:rPr>
              <a:t>2. Дыхательная гимнастика.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3. Ходьба по «тропе здоровья», корригирующие упражнения на профилактику плоскостопия. </a:t>
            </a:r>
            <a:br>
              <a:rPr lang="ru-RU" sz="1600" b="1" dirty="0">
                <a:solidFill>
                  <a:srgbClr val="660066"/>
                </a:solidFill>
              </a:rPr>
            </a:b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1600" b="1" dirty="0">
              <a:solidFill>
                <a:srgbClr val="660066"/>
              </a:solidFill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71900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4222750" cy="309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2304256" cy="28807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1" y="404664"/>
            <a:ext cx="4291209" cy="267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r>
              <a:rPr lang="ru-RU" sz="2000" b="1" dirty="0">
                <a:solidFill>
                  <a:srgbClr val="660066"/>
                </a:solidFill>
              </a:rPr>
              <a:t>Примерный комплекс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5656" y="692696"/>
            <a:ext cx="7222256" cy="5831929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dirty="0"/>
              <a:t>      </a:t>
            </a:r>
            <a:r>
              <a:rPr lang="ru-RU" sz="1800" u="sng" dirty="0">
                <a:solidFill>
                  <a:srgbClr val="660066"/>
                </a:solidFill>
              </a:rPr>
              <a:t>Дружные ребята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dirty="0">
                <a:solidFill>
                  <a:srgbClr val="660066"/>
                </a:solidFill>
              </a:rPr>
              <a:t>    </a:t>
            </a:r>
            <a:r>
              <a:rPr lang="ru-RU" sz="1400" dirty="0" smtClean="0">
                <a:solidFill>
                  <a:srgbClr val="660066"/>
                </a:solidFill>
              </a:rPr>
              <a:t> </a:t>
            </a:r>
            <a:r>
              <a:rPr lang="ru-RU" sz="1700" b="1" dirty="0" smtClean="0">
                <a:solidFill>
                  <a:srgbClr val="660066"/>
                </a:solidFill>
              </a:rPr>
              <a:t>Мы</a:t>
            </a:r>
            <a:r>
              <a:rPr lang="ru-RU" sz="1700" b="1" dirty="0">
                <a:solidFill>
                  <a:srgbClr val="660066"/>
                </a:solidFill>
              </a:rPr>
              <a:t>, все </a:t>
            </a:r>
            <a:r>
              <a:rPr lang="ru-RU" sz="1700" b="1" dirty="0" err="1">
                <a:solidFill>
                  <a:srgbClr val="660066"/>
                </a:solidFill>
              </a:rPr>
              <a:t>дружненько</a:t>
            </a:r>
            <a:r>
              <a:rPr lang="ru-RU" sz="1700" b="1" dirty="0">
                <a:solidFill>
                  <a:srgbClr val="660066"/>
                </a:solidFill>
              </a:rPr>
              <a:t> проснулись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Улыбнулись, потянулись, </a:t>
            </a:r>
            <a:r>
              <a:rPr lang="ru-RU" sz="1700" b="1" i="1" dirty="0">
                <a:solidFill>
                  <a:srgbClr val="660066"/>
                </a:solidFill>
              </a:rPr>
              <a:t>(Движения соответствующие тексту)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Подышали ловко  </a:t>
            </a:r>
            <a:r>
              <a:rPr lang="ru-RU" sz="1700" b="1" i="1" dirty="0">
                <a:solidFill>
                  <a:srgbClr val="660066"/>
                </a:solidFill>
              </a:rPr>
              <a:t>(Дышат носом)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Погудели громко    </a:t>
            </a:r>
            <a:r>
              <a:rPr lang="ru-RU" sz="1700" b="1" i="1" dirty="0">
                <a:solidFill>
                  <a:srgbClr val="660066"/>
                </a:solidFill>
              </a:rPr>
              <a:t>(</a:t>
            </a:r>
            <a:r>
              <a:rPr lang="ru-RU" sz="1700" b="1" i="1" dirty="0" err="1">
                <a:solidFill>
                  <a:srgbClr val="660066"/>
                </a:solidFill>
              </a:rPr>
              <a:t>у-у-у-у-у</a:t>
            </a:r>
            <a:r>
              <a:rPr lang="ru-RU" sz="1700" b="1" i="1" dirty="0">
                <a:solidFill>
                  <a:srgbClr val="660066"/>
                </a:solidFill>
              </a:rPr>
              <a:t>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Поднимайте плечики, как в траве кузнечики.  </a:t>
            </a:r>
            <a:r>
              <a:rPr lang="ru-RU" sz="1700" b="1" i="1" dirty="0">
                <a:solidFill>
                  <a:srgbClr val="660066"/>
                </a:solidFill>
              </a:rPr>
              <a:t>(Энергичные движения плечами вверх-вниз)</a:t>
            </a:r>
            <a:r>
              <a:rPr lang="ru-RU" sz="1700" b="1" dirty="0">
                <a:solidFill>
                  <a:srgbClr val="660066"/>
                </a:solidFill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1,2,3,4 –шевелим ногами     </a:t>
            </a:r>
            <a:r>
              <a:rPr lang="ru-RU" sz="1700" b="1" i="1" dirty="0">
                <a:solidFill>
                  <a:srgbClr val="660066"/>
                </a:solidFill>
              </a:rPr>
              <a:t>(Стопы на себя, от себя)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1,2,3,4 – хлопаем руками    </a:t>
            </a:r>
            <a:r>
              <a:rPr lang="ru-RU" sz="1700" b="1" i="1" dirty="0">
                <a:solidFill>
                  <a:srgbClr val="660066"/>
                </a:solidFill>
              </a:rPr>
              <a:t>(Хлопки руками)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Руки вытянуть пошире 1,2,3,4</a:t>
            </a:r>
            <a:endParaRPr lang="ru-RU" sz="1700" b="1" i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i="1" dirty="0">
                <a:solidFill>
                  <a:srgbClr val="660066"/>
                </a:solidFill>
              </a:rPr>
              <a:t>     (Сгибать и разгибать руки в стороны на каждый счет)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Наклонились 3,4    </a:t>
            </a:r>
            <a:r>
              <a:rPr lang="ru-RU" sz="1700" b="1" i="1" dirty="0">
                <a:solidFill>
                  <a:srgbClr val="660066"/>
                </a:solidFill>
              </a:rPr>
              <a:t>(Наклониться вперед касаясь ног руками)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И педали покрутили     </a:t>
            </a:r>
            <a:r>
              <a:rPr lang="ru-RU" sz="1700" b="1" i="1" dirty="0">
                <a:solidFill>
                  <a:srgbClr val="660066"/>
                </a:solidFill>
              </a:rPr>
              <a:t>(Велосипед)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На животик повернуться,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Спинку сильно изогнуть.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Прогибаемся сильней,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</a:t>
            </a:r>
            <a:r>
              <a:rPr lang="ru-RU" sz="1700" b="1" dirty="0" smtClean="0">
                <a:solidFill>
                  <a:srgbClr val="660066"/>
                </a:solidFill>
              </a:rPr>
              <a:t> Чтобы </a:t>
            </a:r>
            <a:r>
              <a:rPr lang="ru-RU" sz="1700" b="1" dirty="0">
                <a:solidFill>
                  <a:srgbClr val="660066"/>
                </a:solidFill>
              </a:rPr>
              <a:t>были здоровей     </a:t>
            </a:r>
            <a:r>
              <a:rPr lang="ru-RU" sz="1700" b="1" i="1" dirty="0">
                <a:solidFill>
                  <a:srgbClr val="660066"/>
                </a:solidFill>
              </a:rPr>
              <a:t>(Лодочка)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Мы становимся все выше,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Достаем руками крышу     </a:t>
            </a:r>
            <a:r>
              <a:rPr lang="ru-RU" sz="1700" b="1" i="1" dirty="0">
                <a:solidFill>
                  <a:srgbClr val="660066"/>
                </a:solidFill>
              </a:rPr>
              <a:t>(Лежа на животе, руки вперед, потянуться)</a:t>
            </a:r>
            <a:endParaRPr lang="ru-RU" sz="17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  На два счета поднялись 1,2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700" b="1" dirty="0">
                <a:solidFill>
                  <a:srgbClr val="660066"/>
                </a:solidFill>
              </a:rPr>
              <a:t>   </a:t>
            </a:r>
            <a:r>
              <a:rPr lang="ru-RU" sz="1700" b="1" dirty="0" smtClean="0">
                <a:solidFill>
                  <a:srgbClr val="660066"/>
                </a:solidFill>
              </a:rPr>
              <a:t>  </a:t>
            </a:r>
            <a:r>
              <a:rPr lang="ru-RU" sz="1700" b="1" dirty="0">
                <a:solidFill>
                  <a:srgbClr val="660066"/>
                </a:solidFill>
              </a:rPr>
              <a:t>3,4 – руки вниз    </a:t>
            </a:r>
            <a:r>
              <a:rPr lang="ru-RU" sz="1700" b="1" i="1" dirty="0">
                <a:solidFill>
                  <a:srgbClr val="660066"/>
                </a:solidFill>
              </a:rPr>
              <a:t>    (Встают с кровати, заправляют постель, идут по «дорожке здоровья»)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700" b="1" i="1" dirty="0">
              <a:solidFill>
                <a:srgbClr val="660066"/>
              </a:solidFill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4"/>
            <a:ext cx="23050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913929" cy="38223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/>
          <a:lstStyle/>
          <a:p>
            <a:r>
              <a:rPr lang="ru-RU" sz="2000" b="1" dirty="0">
                <a:solidFill>
                  <a:srgbClr val="660066"/>
                </a:solidFill>
              </a:rPr>
              <a:t>Список используемой литературы: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7787208" cy="4281339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 err="1">
                <a:solidFill>
                  <a:srgbClr val="660066"/>
                </a:solidFill>
              </a:rPr>
              <a:t>Алямовская</a:t>
            </a:r>
            <a:r>
              <a:rPr lang="ru-RU" sz="1600" dirty="0">
                <a:solidFill>
                  <a:srgbClr val="660066"/>
                </a:solidFill>
              </a:rPr>
              <a:t>  В.Г.  Материалы  курса  «Современные  подходы  к  оздоровлению  детей  в  дошкольных  образовательных  учреждениях».  —  М.:  Педагогический  университет  «Первое  сентября»,  2005.  —  80  с.</a:t>
            </a:r>
          </a:p>
          <a:p>
            <a:pPr>
              <a:lnSpc>
                <a:spcPct val="80000"/>
              </a:lnSpc>
            </a:pPr>
            <a:r>
              <a:rPr lang="ru-RU" sz="1600" dirty="0" err="1">
                <a:solidFill>
                  <a:srgbClr val="660066"/>
                </a:solidFill>
              </a:rPr>
              <a:t>Велиева</a:t>
            </a:r>
            <a:r>
              <a:rPr lang="ru-RU" sz="1600" dirty="0">
                <a:solidFill>
                  <a:srgbClr val="660066"/>
                </a:solidFill>
              </a:rPr>
              <a:t>  С.В.  Диагностика  психических  состояний  детей  дошкольного  возраста:  Учебно-методическое  пособие.  СПб:  Речь,  2005.  240  с.</a:t>
            </a:r>
          </a:p>
          <a:p>
            <a:pPr>
              <a:lnSpc>
                <a:spcPct val="80000"/>
              </a:lnSpc>
            </a:pPr>
            <a:r>
              <a:rPr lang="ru-RU" sz="1600" dirty="0" err="1">
                <a:solidFill>
                  <a:srgbClr val="660066"/>
                </a:solidFill>
              </a:rPr>
              <a:t>Потапчук</a:t>
            </a:r>
            <a:r>
              <a:rPr lang="ru-RU" sz="1600" dirty="0">
                <a:solidFill>
                  <a:srgbClr val="660066"/>
                </a:solidFill>
              </a:rPr>
              <a:t>  А.А.  Диагностика  развития  ребенка.  —  СПб:  Речь,  2007.  —  154  с.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rgbClr val="660066"/>
                </a:solidFill>
              </a:rPr>
              <a:t>Тонкова-Ямпольская  Р.В.,  Черток  Т.Я.  воспитателю  о  ребенке  дошкольного  возраста:  (От  рождения  до  7  лет).  —  М.:  Просвещение,  1987.  —  224  с.,  16  л.  Ил.  —  (Б-ка  воспитателя  дет.  сада).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rgbClr val="660066"/>
                </a:solidFill>
              </a:rPr>
              <a:t>Харченко  Т.Е.  Бодрящая  гимнастика  для  дошкольников.  —  СПб.  «Детство-пресс»,  2012.  —  94.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rgbClr val="660066"/>
                </a:solidFill>
              </a:rPr>
              <a:t>Якименко  В.  Игровая  оздоровительная  гимнастика  после  дневного  сна  //  Журнал  «Здоровье  и  физическая  культура»  №  2,  2007.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600" dirty="0">
              <a:solidFill>
                <a:srgbClr val="660066"/>
              </a:solidFill>
            </a:endParaRPr>
          </a:p>
          <a:p>
            <a:pPr algn="r">
              <a:lnSpc>
                <a:spcPct val="80000"/>
              </a:lnSpc>
              <a:buFontTx/>
              <a:buNone/>
            </a:pPr>
            <a:endParaRPr lang="ru-RU" sz="1600" dirty="0">
              <a:solidFill>
                <a:srgbClr val="660066"/>
              </a:solidFill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Выполнила: Тетюева Н.В.</a:t>
            </a:r>
            <a:endParaRPr lang="ru-RU" sz="16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88840"/>
            <a:ext cx="8229600" cy="4177010"/>
          </a:xfrm>
        </p:spPr>
        <p:txBody>
          <a:bodyPr/>
          <a:lstStyle/>
          <a:p>
            <a:r>
              <a:rPr lang="ru-RU" sz="2400" b="1" i="1" dirty="0">
                <a:solidFill>
                  <a:srgbClr val="660066"/>
                </a:solidFill>
              </a:rPr>
              <a:t>Корригирующая гимнастика</a:t>
            </a:r>
            <a:r>
              <a:rPr lang="ru-RU" sz="2400" dirty="0">
                <a:solidFill>
                  <a:srgbClr val="660066"/>
                </a:solidFill>
              </a:rPr>
              <a:t> </a:t>
            </a:r>
            <a:r>
              <a:rPr lang="ru-RU" sz="2400" dirty="0" smtClean="0">
                <a:solidFill>
                  <a:srgbClr val="660066"/>
                </a:solidFill>
              </a:rPr>
              <a:t>– </a:t>
            </a:r>
            <a:r>
              <a:rPr lang="ru-RU" sz="2400" dirty="0">
                <a:solidFill>
                  <a:srgbClr val="660066"/>
                </a:solidFill>
              </a:rPr>
              <a:t>одна из разновидностей лечебно-оздоровительной гимнастики которая проводится для исправления дефектов опорно-двигательного аппарата и лечения их начальных форм, профилактики нарушения осанки, искривления позвоночника, плоскостопие и др. В детском возрасте в период роста организма корригирующая гимнастика применяется с наибольшим успехом. </a:t>
            </a:r>
          </a:p>
          <a:p>
            <a:endParaRPr lang="ru-RU" sz="2400" dirty="0">
              <a:solidFill>
                <a:srgbClr val="660066"/>
              </a:solidFill>
            </a:endParaRPr>
          </a:p>
          <a:p>
            <a:endParaRPr lang="ru-RU" sz="2400" dirty="0">
              <a:solidFill>
                <a:srgbClr val="660066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5625" y="692696"/>
            <a:ext cx="22383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65104"/>
            <a:ext cx="2000250" cy="228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908720"/>
            <a:ext cx="7272486" cy="495868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400" dirty="0" smtClean="0">
                <a:solidFill>
                  <a:srgbClr val="660066"/>
                </a:solidFill>
              </a:rPr>
              <a:t>Корригирующие </a:t>
            </a:r>
            <a:r>
              <a:rPr lang="ru-RU" sz="2400" dirty="0">
                <a:solidFill>
                  <a:srgbClr val="660066"/>
                </a:solidFill>
              </a:rPr>
              <a:t>упражнения имеют большое      </a:t>
            </a:r>
            <a:r>
              <a:rPr lang="ru-RU" sz="2400" dirty="0" smtClean="0">
                <a:solidFill>
                  <a:srgbClr val="660066"/>
                </a:solidFill>
              </a:rPr>
              <a:t>значение </a:t>
            </a:r>
            <a:r>
              <a:rPr lang="ru-RU" sz="2400" dirty="0">
                <a:solidFill>
                  <a:srgbClr val="660066"/>
                </a:solidFill>
              </a:rPr>
              <a:t>не только для укрепления мышц тела </a:t>
            </a:r>
            <a:r>
              <a:rPr lang="ru-RU" sz="2400" dirty="0" smtClean="0">
                <a:solidFill>
                  <a:srgbClr val="660066"/>
                </a:solidFill>
              </a:rPr>
              <a:t>и   разностороннего </a:t>
            </a:r>
            <a:r>
              <a:rPr lang="ru-RU" sz="2400" dirty="0">
                <a:solidFill>
                  <a:srgbClr val="660066"/>
                </a:solidFill>
              </a:rPr>
              <a:t>физического развития. </a:t>
            </a:r>
            <a:r>
              <a:rPr lang="ru-RU" sz="2400" dirty="0" smtClean="0">
                <a:solidFill>
                  <a:srgbClr val="660066"/>
                </a:solidFill>
              </a:rPr>
              <a:t>Они воздействуют </a:t>
            </a:r>
            <a:r>
              <a:rPr lang="ru-RU" sz="2400" dirty="0">
                <a:solidFill>
                  <a:srgbClr val="660066"/>
                </a:solidFill>
              </a:rPr>
              <a:t>на </a:t>
            </a:r>
            <a:r>
              <a:rPr lang="ru-RU" sz="2400" dirty="0" err="1">
                <a:solidFill>
                  <a:srgbClr val="660066"/>
                </a:solidFill>
              </a:rPr>
              <a:t>сердечно-сосудистую</a:t>
            </a:r>
            <a:r>
              <a:rPr lang="ru-RU" sz="2400" dirty="0">
                <a:solidFill>
                  <a:srgbClr val="660066"/>
                </a:solidFill>
              </a:rPr>
              <a:t> систему, дыхательную и нервную системы. Выполняя упражнения для рук, ног, туловища, дети учатся управлять своими движениями, производить их ловко, координировано, с заданной амплитудой в определенном направлении, темпе, ритме.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solidFill>
                  <a:srgbClr val="660066"/>
                </a:solidFill>
              </a:rPr>
              <a:t>Корригирующая гимнастика встречается во всех режимных моментах в ДОУ. 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660066"/>
                </a:solidFill>
              </a:rPr>
              <a:t>К</a:t>
            </a:r>
            <a:r>
              <a:rPr lang="ru-RU" sz="2400" dirty="0" smtClean="0">
                <a:solidFill>
                  <a:srgbClr val="660066"/>
                </a:solidFill>
              </a:rPr>
              <a:t>орригирующие </a:t>
            </a:r>
            <a:r>
              <a:rPr lang="ru-RU" sz="2400" dirty="0">
                <a:solidFill>
                  <a:srgbClr val="660066"/>
                </a:solidFill>
              </a:rPr>
              <a:t>гимнастические упражнения дают результаты только тогда, когда они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    проводятся </a:t>
            </a:r>
            <a:r>
              <a:rPr lang="ru-RU" sz="2400" dirty="0">
                <a:solidFill>
                  <a:srgbClr val="660066"/>
                </a:solidFill>
              </a:rPr>
              <a:t>правильно, систематически,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660066"/>
                </a:solidFill>
              </a:rPr>
              <a:t>    длительно </a:t>
            </a:r>
            <a:r>
              <a:rPr lang="ru-RU" sz="2400" dirty="0">
                <a:solidFill>
                  <a:srgbClr val="660066"/>
                </a:solidFill>
              </a:rPr>
              <a:t>и беспрерывно.</a:t>
            </a:r>
            <a:endParaRPr lang="ru-RU" sz="18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1981200" cy="23050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55775"/>
            <a:ext cx="8229600" cy="51022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660066"/>
                </a:solidFill>
              </a:rPr>
              <a:t>Корригирующая гимнастика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660066"/>
                </a:solidFill>
              </a:rPr>
              <a:t>оказывает: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660066"/>
                </a:solidFill>
              </a:rPr>
              <a:t>общеукрепляющее воздействие на организм ребенка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660066"/>
                </a:solidFill>
              </a:rPr>
              <a:t>осуществляет </a:t>
            </a:r>
            <a:r>
              <a:rPr lang="ru-RU" sz="2400" dirty="0">
                <a:solidFill>
                  <a:srgbClr val="660066"/>
                </a:solidFill>
              </a:rPr>
              <a:t>своевременную профилактику и коррекцию опорно-двигательного аппарата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660066"/>
                </a:solidFill>
              </a:rPr>
              <a:t>способствует </a:t>
            </a:r>
            <a:r>
              <a:rPr lang="ru-RU" sz="2400" dirty="0">
                <a:solidFill>
                  <a:srgbClr val="660066"/>
                </a:solidFill>
              </a:rPr>
              <a:t>общему укреплению мышц туловища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660066"/>
                </a:solidFill>
              </a:rPr>
              <a:t>укрепляет </a:t>
            </a:r>
            <a:r>
              <a:rPr lang="ru-RU" sz="2400" dirty="0">
                <a:solidFill>
                  <a:srgbClr val="660066"/>
                </a:solidFill>
              </a:rPr>
              <a:t>мышцы, формирующие свод стопы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660066"/>
                </a:solidFill>
              </a:rPr>
              <a:t>воспитывает </a:t>
            </a:r>
            <a:r>
              <a:rPr lang="ru-RU" sz="2400" dirty="0">
                <a:solidFill>
                  <a:srgbClr val="660066"/>
                </a:solidFill>
              </a:rPr>
              <a:t>и закрепляет навык правильной осанки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660066"/>
                </a:solidFill>
              </a:rPr>
              <a:t>формирует </a:t>
            </a:r>
            <a:r>
              <a:rPr lang="ru-RU" sz="2400" dirty="0">
                <a:solidFill>
                  <a:srgbClr val="660066"/>
                </a:solidFill>
              </a:rPr>
              <a:t>правильный свод стопы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660066"/>
                </a:solidFill>
              </a:rPr>
              <a:t>развивает </a:t>
            </a:r>
            <a:r>
              <a:rPr lang="ru-RU" sz="2400" dirty="0">
                <a:solidFill>
                  <a:srgbClr val="660066"/>
                </a:solidFill>
              </a:rPr>
              <a:t>и совершенствует двигательные навыки </a:t>
            </a:r>
            <a:r>
              <a:rPr lang="ru-RU" sz="2400" dirty="0" smtClean="0">
                <a:solidFill>
                  <a:srgbClr val="660066"/>
                </a:solidFill>
              </a:rPr>
              <a:t>детей.</a:t>
            </a:r>
            <a:endParaRPr lang="ru-RU" sz="2400" dirty="0">
              <a:solidFill>
                <a:srgbClr val="660066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04813"/>
            <a:ext cx="3508375" cy="211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6792"/>
            <a:ext cx="8229600" cy="3877221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660066"/>
                </a:solidFill>
              </a:rPr>
              <a:t>         Корригирующая гимнастика направлена   	на профилактику осанки, плоскостопия, зрения. Хотя исправлять, корригировать с помощью гимнастики можно гораздо больше. Средствами корригирующей гимнастики являются разнообразные общие развивающие упражнения, упражнения корригирующего характера с предметами и без них, дыхательные упражнения, а так же подвижные игры, плавание, упражнения на специальных тренажерах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/>
          </a:p>
          <a:p>
            <a:pPr>
              <a:lnSpc>
                <a:spcPct val="90000"/>
              </a:lnSpc>
            </a:pPr>
            <a:endParaRPr lang="ru-RU" sz="1400" b="1" dirty="0" smtClean="0"/>
          </a:p>
          <a:p>
            <a:pPr>
              <a:lnSpc>
                <a:spcPct val="90000"/>
              </a:lnSpc>
              <a:buNone/>
            </a:pPr>
            <a:endParaRPr lang="ru-RU" sz="1400" b="1" dirty="0"/>
          </a:p>
          <a:p>
            <a:pPr algn="ctr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«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Коррегирующая</a:t>
            </a:r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>
                <a:solidFill>
                  <a:srgbClr val="7030A0"/>
                </a:solidFill>
              </a:rPr>
              <a:t>гимнастика с элементами </a:t>
            </a:r>
            <a:r>
              <a:rPr lang="ru-RU" sz="2000" b="1" i="1" dirty="0" smtClean="0">
                <a:solidFill>
                  <a:srgbClr val="7030A0"/>
                </a:solidFill>
              </a:rPr>
              <a:t>йоги»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endParaRPr lang="ru-RU" sz="2000" i="1" dirty="0">
              <a:solidFill>
                <a:srgbClr val="7030A0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48680"/>
            <a:ext cx="3025130" cy="187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48680"/>
            <a:ext cx="2727584" cy="181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24944"/>
            <a:ext cx="1584176" cy="243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08920"/>
            <a:ext cx="336550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6923087" cy="114300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660066"/>
                </a:solidFill>
              </a:rPr>
              <a:t>«</a:t>
            </a:r>
            <a:r>
              <a:rPr lang="ru-RU" sz="2000" b="1" i="1" dirty="0" err="1" smtClean="0">
                <a:solidFill>
                  <a:srgbClr val="660066"/>
                </a:solidFill>
              </a:rPr>
              <a:t>Коррегирующие</a:t>
            </a:r>
            <a:r>
              <a:rPr lang="ru-RU" sz="2000" b="1" i="1" dirty="0" smtClean="0">
                <a:solidFill>
                  <a:srgbClr val="660066"/>
                </a:solidFill>
              </a:rPr>
              <a:t> </a:t>
            </a:r>
            <a:r>
              <a:rPr lang="ru-RU" sz="2000" b="1" i="1" dirty="0">
                <a:solidFill>
                  <a:srgbClr val="660066"/>
                </a:solidFill>
              </a:rPr>
              <a:t>упражнения для </a:t>
            </a:r>
            <a:r>
              <a:rPr lang="ru-RU" sz="2000" b="1" i="1" dirty="0" smtClean="0">
                <a:solidFill>
                  <a:srgbClr val="660066"/>
                </a:solidFill>
              </a:rPr>
              <a:t>глаз»</a:t>
            </a:r>
            <a:endParaRPr lang="ru-RU" sz="2000" b="1" i="1" dirty="0">
              <a:solidFill>
                <a:srgbClr val="660066"/>
              </a:solidFill>
            </a:endParaRPr>
          </a:p>
        </p:txBody>
      </p:sp>
      <p:pic>
        <p:nvPicPr>
          <p:cNvPr id="7173" name="Picture 5" descr="Похожее изображение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1560" y="2492896"/>
            <a:ext cx="3072340" cy="2304256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4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88840"/>
            <a:ext cx="4558334" cy="343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150100" cy="1223962"/>
          </a:xfrm>
        </p:spPr>
        <p:txBody>
          <a:bodyPr/>
          <a:lstStyle/>
          <a:p>
            <a:r>
              <a:rPr lang="ru-RU" sz="2800" b="1" dirty="0">
                <a:solidFill>
                  <a:srgbClr val="660066"/>
                </a:solidFill>
              </a:rPr>
              <a:t>Бодрящая гимнастика</a:t>
            </a:r>
            <a:br>
              <a:rPr lang="ru-RU" sz="2800" b="1" dirty="0">
                <a:solidFill>
                  <a:srgbClr val="660066"/>
                </a:solidFill>
              </a:rPr>
            </a:br>
            <a:r>
              <a:rPr lang="ru-RU" sz="2800" b="1" dirty="0">
                <a:solidFill>
                  <a:srgbClr val="660066"/>
                </a:solidFill>
              </a:rPr>
              <a:t> после сна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564905"/>
            <a:ext cx="7978775" cy="4104184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660066"/>
                </a:solidFill>
              </a:rPr>
              <a:t>     </a:t>
            </a:r>
            <a:r>
              <a:rPr lang="ru-RU" sz="2000" b="1" dirty="0" smtClean="0">
                <a:solidFill>
                  <a:srgbClr val="660066"/>
                </a:solidFill>
              </a:rPr>
              <a:t>Цель</a:t>
            </a:r>
            <a:endParaRPr lang="ru-RU" sz="2000" dirty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sz="2000" dirty="0" smtClean="0">
                <a:solidFill>
                  <a:srgbClr val="660066"/>
                </a:solidFill>
              </a:rPr>
              <a:t>Способствовать </a:t>
            </a:r>
            <a:r>
              <a:rPr lang="ru-RU" sz="2000" dirty="0">
                <a:solidFill>
                  <a:srgbClr val="660066"/>
                </a:solidFill>
              </a:rPr>
              <a:t>пробуждению после дневного сна. </a:t>
            </a:r>
            <a:endParaRPr lang="ru-RU" sz="20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sz="2000" dirty="0" smtClean="0">
                <a:solidFill>
                  <a:srgbClr val="660066"/>
                </a:solidFill>
              </a:rPr>
              <a:t>Тонизировать </a:t>
            </a:r>
            <a:r>
              <a:rPr lang="ru-RU" sz="2000" dirty="0">
                <a:solidFill>
                  <a:srgbClr val="660066"/>
                </a:solidFill>
              </a:rPr>
              <a:t>весь организм, воздействуя на биологически активные точки. </a:t>
            </a:r>
            <a:endParaRPr lang="ru-RU" sz="20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sz="2000" dirty="0" smtClean="0">
                <a:solidFill>
                  <a:srgbClr val="660066"/>
                </a:solidFill>
              </a:rPr>
              <a:t>Предотвращать </a:t>
            </a:r>
            <a:r>
              <a:rPr lang="ru-RU" sz="2000" dirty="0">
                <a:solidFill>
                  <a:srgbClr val="660066"/>
                </a:solidFill>
              </a:rPr>
              <a:t>простудные заболевания. Укрепить дыхательный тракт. </a:t>
            </a:r>
            <a:endParaRPr lang="ru-RU" sz="20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sz="2000" dirty="0" smtClean="0">
                <a:solidFill>
                  <a:srgbClr val="660066"/>
                </a:solidFill>
              </a:rPr>
              <a:t>Воспитывать </a:t>
            </a:r>
            <a:r>
              <a:rPr lang="ru-RU" sz="2000" dirty="0">
                <a:solidFill>
                  <a:srgbClr val="660066"/>
                </a:solidFill>
              </a:rPr>
              <a:t>бережное отношение к своему телу. </a:t>
            </a:r>
            <a:endParaRPr lang="ru-RU" sz="2000" dirty="0" smtClean="0">
              <a:solidFill>
                <a:srgbClr val="660066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sz="2000" dirty="0" smtClean="0">
                <a:solidFill>
                  <a:srgbClr val="660066"/>
                </a:solidFill>
              </a:rPr>
              <a:t>Дать </a:t>
            </a:r>
            <a:r>
              <a:rPr lang="ru-RU" sz="2000" dirty="0">
                <a:solidFill>
                  <a:srgbClr val="660066"/>
                </a:solidFill>
              </a:rPr>
              <a:t>заряд бодрости на вторую половину дня.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8425" y="333375"/>
            <a:ext cx="2695575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188913"/>
            <a:ext cx="7078663" cy="1944687"/>
          </a:xfrm>
        </p:spPr>
        <p:txBody>
          <a:bodyPr/>
          <a:lstStyle/>
          <a:p>
            <a:r>
              <a:rPr lang="ru-RU" sz="1800" b="1" dirty="0" smtClean="0">
                <a:solidFill>
                  <a:srgbClr val="660066"/>
                </a:solidFill>
              </a:rPr>
              <a:t>Цель</a:t>
            </a:r>
            <a:r>
              <a:rPr lang="ru-RU" sz="1800" b="1" dirty="0">
                <a:solidFill>
                  <a:srgbClr val="660066"/>
                </a:solidFill>
              </a:rPr>
              <a:t>:  </a:t>
            </a:r>
            <a:r>
              <a:rPr lang="ru-RU" sz="1800" b="1" dirty="0" smtClean="0">
                <a:solidFill>
                  <a:srgbClr val="660066"/>
                </a:solidFill>
              </a:rPr>
              <a:t/>
            </a:r>
            <a:br>
              <a:rPr lang="ru-RU" sz="1800" b="1" dirty="0" smtClean="0">
                <a:solidFill>
                  <a:srgbClr val="660066"/>
                </a:solidFill>
              </a:rPr>
            </a:br>
            <a:r>
              <a:rPr lang="ru-RU" sz="1800" b="1" dirty="0" smtClean="0">
                <a:solidFill>
                  <a:srgbClr val="660066"/>
                </a:solidFill>
              </a:rPr>
              <a:t>Поднять </a:t>
            </a:r>
            <a:r>
              <a:rPr lang="ru-RU" sz="1800" b="1" dirty="0">
                <a:solidFill>
                  <a:srgbClr val="660066"/>
                </a:solidFill>
              </a:rPr>
              <a:t>настроение и мышечный тонус детей с    </a:t>
            </a:r>
            <a:r>
              <a:rPr lang="ru-RU" sz="1800" b="1" dirty="0" smtClean="0">
                <a:solidFill>
                  <a:srgbClr val="660066"/>
                </a:solidFill>
              </a:rPr>
              <a:t>помощью  </a:t>
            </a:r>
            <a:r>
              <a:rPr lang="ru-RU" sz="1800" b="1" dirty="0">
                <a:solidFill>
                  <a:srgbClr val="660066"/>
                </a:solidFill>
              </a:rPr>
              <a:t>контрастно – воздушных ванн и физических </a:t>
            </a:r>
            <a:r>
              <a:rPr lang="ru-RU" sz="1800" b="1" dirty="0" smtClean="0">
                <a:solidFill>
                  <a:srgbClr val="660066"/>
                </a:solidFill>
              </a:rPr>
              <a:t> упражнений</a:t>
            </a:r>
            <a:r>
              <a:rPr lang="ru-RU" sz="1800" b="1" dirty="0">
                <a:solidFill>
                  <a:srgbClr val="660066"/>
                </a:solidFill>
              </a:rPr>
              <a:t>. Воспитывать положительно – эмоциональный </a:t>
            </a:r>
            <a:r>
              <a:rPr lang="ru-RU" sz="1800" b="1" dirty="0" smtClean="0">
                <a:solidFill>
                  <a:srgbClr val="660066"/>
                </a:solidFill>
              </a:rPr>
              <a:t>настрой </a:t>
            </a:r>
            <a:r>
              <a:rPr lang="ru-RU" sz="1800" b="1" dirty="0">
                <a:solidFill>
                  <a:srgbClr val="660066"/>
                </a:solidFill>
              </a:rPr>
              <a:t>на процесс пробуждения после сна. Развитие у </a:t>
            </a:r>
            <a:r>
              <a:rPr lang="ru-RU" sz="1800" b="1" dirty="0" smtClean="0">
                <a:solidFill>
                  <a:srgbClr val="660066"/>
                </a:solidFill>
              </a:rPr>
              <a:t>детей </a:t>
            </a:r>
            <a:r>
              <a:rPr lang="ru-RU" sz="1800" b="1" dirty="0">
                <a:solidFill>
                  <a:srgbClr val="660066"/>
                </a:solidFill>
              </a:rPr>
              <a:t>двигательного воображения, </a:t>
            </a:r>
            <a:r>
              <a:rPr lang="ru-RU" sz="1800" b="1" dirty="0" smtClean="0">
                <a:solidFill>
                  <a:srgbClr val="660066"/>
                </a:solidFill>
              </a:rPr>
              <a:t>формирование </a:t>
            </a:r>
            <a:r>
              <a:rPr lang="ru-RU" sz="1800" b="1" dirty="0">
                <a:solidFill>
                  <a:srgbClr val="660066"/>
                </a:solidFill>
              </a:rPr>
              <a:t>	осмысленной моторики.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320925"/>
            <a:ext cx="8229600" cy="41322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dirty="0">
                <a:solidFill>
                  <a:srgbClr val="660066"/>
                </a:solidFill>
              </a:rPr>
              <a:t>Задачи</a:t>
            </a:r>
            <a:r>
              <a:rPr lang="ru-RU" sz="1900" b="1" dirty="0">
                <a:solidFill>
                  <a:srgbClr val="660066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b="1" dirty="0">
                <a:solidFill>
                  <a:srgbClr val="660066"/>
                </a:solidFill>
              </a:rPr>
              <a:t>Оздоровительные: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укреплять опорно-двигательный аппарат;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совершенствовать и развивать координацию движений;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повысить жизненный тонус;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укрепить иммунитет;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 тренировать </a:t>
            </a:r>
            <a:r>
              <a:rPr lang="ru-RU" sz="1900" dirty="0" err="1">
                <a:solidFill>
                  <a:srgbClr val="660066"/>
                </a:solidFill>
              </a:rPr>
              <a:t>терморегуляционный</a:t>
            </a:r>
            <a:r>
              <a:rPr lang="ru-RU" sz="1900" dirty="0">
                <a:solidFill>
                  <a:srgbClr val="660066"/>
                </a:solidFill>
              </a:rPr>
              <a:t> аппарат.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b="1" dirty="0">
                <a:solidFill>
                  <a:srgbClr val="660066"/>
                </a:solidFill>
              </a:rPr>
              <a:t>Обучающие: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учить детей дышать через нос;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упражнять в плавном свободном выдохе;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формировать умения выполнять движения по показу взрослого.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b="1" dirty="0">
                <a:solidFill>
                  <a:srgbClr val="660066"/>
                </a:solidFill>
              </a:rPr>
              <a:t>Воспитательные: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dirty="0">
                <a:solidFill>
                  <a:srgbClr val="660066"/>
                </a:solidFill>
              </a:rPr>
              <a:t>воспитывать привычку здорового образа жизни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900" b="1" dirty="0">
                <a:solidFill>
                  <a:srgbClr val="660066"/>
                </a:solidFill>
              </a:rPr>
              <a:t>      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84984"/>
            <a:ext cx="16954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685</Words>
  <Application>Microsoft Office PowerPoint</Application>
  <PresentationFormat>Экран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Коррегирующая гимнастика в ДОУ</vt:lpstr>
      <vt:lpstr>Слайд 2</vt:lpstr>
      <vt:lpstr>Слайд 3</vt:lpstr>
      <vt:lpstr>Слайд 4</vt:lpstr>
      <vt:lpstr>Слайд 5</vt:lpstr>
      <vt:lpstr>Слайд 6</vt:lpstr>
      <vt:lpstr>«Коррегирующие упражнения для глаз»</vt:lpstr>
      <vt:lpstr>Бодрящая гимнастика  после сна</vt:lpstr>
      <vt:lpstr>Цель:   Поднять настроение и мышечный тонус детей с    помощью  контрастно – воздушных ванн и физических  упражнений. Воспитывать положительно – эмоциональный настрой на процесс пробуждения после сна. Развитие у детей двигательного воображения, формирование  осмысленной моторики.</vt:lpstr>
      <vt:lpstr>Варианты бодрящей гимнастики.</vt:lpstr>
      <vt:lpstr>Слайд 11</vt:lpstr>
      <vt:lpstr>Примерная схема проведения гимнастики после дневного сна </vt:lpstr>
      <vt:lpstr>Слайд 13</vt:lpstr>
      <vt:lpstr>Примерный комплекс</vt:lpstr>
      <vt:lpstr>Слайд 15</vt:lpstr>
      <vt:lpstr>Список используемой литературы: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Коррегирующая гимнастика в ДОУ</dc:title>
  <dc:creator>Таня</dc:creator>
  <cp:lastModifiedBy>Дом</cp:lastModifiedBy>
  <cp:revision>6</cp:revision>
  <dcterms:created xsi:type="dcterms:W3CDTF">2019-10-27T19:16:25Z</dcterms:created>
  <dcterms:modified xsi:type="dcterms:W3CDTF">2021-11-07T16:01:12Z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469275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