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3" r:id="rId4"/>
    <p:sldId id="264" r:id="rId5"/>
    <p:sldId id="258" r:id="rId6"/>
    <p:sldId id="259" r:id="rId7"/>
    <p:sldId id="265" r:id="rId8"/>
    <p:sldId id="266" r:id="rId9"/>
    <p:sldId id="260" r:id="rId10"/>
    <p:sldId id="262" r:id="rId11"/>
    <p:sldId id="267" r:id="rId12"/>
    <p:sldId id="261" r:id="rId13"/>
    <p:sldId id="268" r:id="rId14"/>
    <p:sldId id="269" r:id="rId15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1BC529-3D3F-458F-BA3C-6475227975CD}" v="679" dt="2021-10-11T12:44:49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6623" autoAdjust="0"/>
  </p:normalViewPr>
  <p:slideViewPr>
    <p:cSldViewPr snapToGrid="0">
      <p:cViewPr>
        <p:scale>
          <a:sx n="81" d="100"/>
          <a:sy n="81" d="100"/>
        </p:scale>
        <p:origin x="-9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D519CA46-8B36-46A5-816C-7967F71F67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E427AA7-1B77-4DAA-A7F6-908B01560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1B67-F02A-47F3-8693-C7BBE257EADF}" type="datetime1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05B5F2D-53D7-48B9-BC43-698D68FC39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F566D5-1EF4-4EC7-BE91-E0B256AD90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C541-6F2F-4C5D-A526-6DC013B2A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486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31F87-841A-4734-AF2C-1C2A52F9D865}" type="datetime1">
              <a:rPr lang="ru-RU" smtClean="0"/>
              <a:pPr/>
              <a:t>07.11.2021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EDFF7-CE3D-41FC-A701-5F457E268C89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32114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EDFF7-CE3D-41FC-A701-5F457E268C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53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843872D-DBF7-4AF1-9B43-039BFBAC17A1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8823180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7874CB9-AC48-472A-B912-9E502C12094A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9118451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69465E2-DEAA-46E2-856B-D9A2DE94CC96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2177190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9BD59E5-244C-439E-B9D1-6AD1F408E4CF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385227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08A0587-83C2-4CF0-9BA0-0588871D18A3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4294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F29B-08D1-4381-8CEF-011DC18F369A}" type="datetime1">
              <a:rPr lang="ru-RU" noProof="0" smtClean="0"/>
              <a:t>07.11.2021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294163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5E8CC17-D646-404F-9147-9C8F3A2037E5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940680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2AEF637-A0A7-4616-9F3D-06790DD8C870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8297967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EBD839-6109-4306-A79E-F00C8F593340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0794560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474183-C8B8-4329-A770-0259B1A3B6F2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3320118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C90C28D-DE17-443A-B84D-B31F4A26624E}" type="datetime1">
              <a:rPr lang="ru-RU" noProof="0" smtClean="0"/>
              <a:t>07.11.2021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5995153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8F29B-08D1-4381-8CEF-011DC18F369A}" type="datetime1">
              <a:rPr lang="ru-RU" noProof="0" smtClean="0"/>
              <a:t>07.11.2021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3266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>
                <a:latin typeface="Calibri"/>
                <a:cs typeface="Calibri"/>
              </a:rPr>
              <a:t>Ковалентная химическая связь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ru-RU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455878" y="4988950"/>
            <a:ext cx="4232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Преподаватель ГАПОУ НСО «</a:t>
            </a:r>
            <a:r>
              <a:rPr lang="ru-RU" dirty="0" err="1" smtClean="0"/>
              <a:t>НКПиИТ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Н.В. </a:t>
            </a:r>
            <a:r>
              <a:rPr lang="ru-RU" dirty="0" err="1" smtClean="0"/>
              <a:t>Окрушко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18695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EAC60CB-31C4-4B56-A37E-183FD2AE4B9F}"/>
              </a:ext>
            </a:extLst>
          </p:cNvPr>
          <p:cNvSpPr txBox="1"/>
          <p:nvPr/>
        </p:nvSpPr>
        <p:spPr>
          <a:xfrm>
            <a:off x="193514" y="882521"/>
            <a:ext cx="1104891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ea typeface="+mn-lt"/>
                <a:cs typeface="+mn-lt"/>
              </a:rPr>
              <a:t>Полярность ковалентной связи — </a:t>
            </a:r>
            <a:r>
              <a:rPr lang="ru-RU" sz="2400" dirty="0" smtClean="0">
                <a:ea typeface="+mn-lt"/>
                <a:cs typeface="+mn-lt"/>
              </a:rPr>
              <a:t>это значения </a:t>
            </a:r>
            <a:r>
              <a:rPr lang="ru-RU" sz="2400" dirty="0">
                <a:ea typeface="+mn-lt"/>
                <a:cs typeface="+mn-lt"/>
              </a:rPr>
              <a:t>частичных зарядов на связанных атомах.</a:t>
            </a:r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D3597B0-B16B-40C7-82E8-70A0AD24800F}"/>
              </a:ext>
            </a:extLst>
          </p:cNvPr>
          <p:cNvSpPr txBox="1"/>
          <p:nvPr/>
        </p:nvSpPr>
        <p:spPr>
          <a:xfrm>
            <a:off x="193514" y="1874545"/>
            <a:ext cx="1141233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i="1" u="sng" dirty="0">
                <a:ea typeface="+mn-lt"/>
                <a:cs typeface="+mn-lt"/>
              </a:rPr>
              <a:t>Полярность</a:t>
            </a:r>
            <a:r>
              <a:rPr lang="ru-RU" sz="2400" dirty="0">
                <a:ea typeface="+mn-lt"/>
                <a:cs typeface="+mn-lt"/>
              </a:rPr>
              <a:t> ковалентной связи зависит от разности </a:t>
            </a:r>
            <a:r>
              <a:rPr lang="ru-RU" sz="2400" dirty="0" err="1">
                <a:ea typeface="+mn-lt"/>
                <a:cs typeface="+mn-lt"/>
              </a:rPr>
              <a:t>электроотрицательностей</a:t>
            </a:r>
            <a:r>
              <a:rPr lang="ru-RU" sz="2400" dirty="0">
                <a:ea typeface="+mn-lt"/>
                <a:cs typeface="+mn-lt"/>
              </a:rPr>
              <a:t> этих атомов.</a:t>
            </a:r>
            <a:endParaRPr lang="ru-RU" sz="2400" dirty="0"/>
          </a:p>
          <a:p>
            <a:r>
              <a:rPr lang="ru-RU" sz="2400" dirty="0">
                <a:ea typeface="+mn-lt"/>
                <a:cs typeface="+mn-lt"/>
              </a:rPr>
              <a:t>Чем сильнее отличаются атомы по электроотрицательности, тем больше полярность связи.</a:t>
            </a:r>
            <a:endParaRPr lang="ru-RU" sz="2400" dirty="0"/>
          </a:p>
          <a:p>
            <a:pPr algn="l"/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2BBE176-3A42-4DD8-A005-BBCECBC5DC14}"/>
              </a:ext>
            </a:extLst>
          </p:cNvPr>
          <p:cNvSpPr txBox="1"/>
          <p:nvPr/>
        </p:nvSpPr>
        <p:spPr>
          <a:xfrm>
            <a:off x="155575" y="4882845"/>
            <a:ext cx="2485087" cy="184665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>
                <a:ea typeface="+mn-lt"/>
                <a:cs typeface="+mn-lt"/>
              </a:rPr>
              <a:t>H</a:t>
            </a:r>
            <a:r>
              <a:rPr lang="ru-RU" dirty="0">
                <a:ea typeface="+mn-lt"/>
                <a:cs typeface="+mn-lt"/>
              </a:rPr>
              <a:t>0,43+→</a:t>
            </a:r>
            <a:r>
              <a:rPr lang="ru-RU" sz="3200" dirty="0">
                <a:ea typeface="+mn-lt"/>
                <a:cs typeface="+mn-lt"/>
              </a:rPr>
              <a:t>F</a:t>
            </a:r>
            <a:r>
              <a:rPr lang="ru-RU" dirty="0">
                <a:ea typeface="+mn-lt"/>
                <a:cs typeface="+mn-lt"/>
              </a:rPr>
              <a:t>0,43−,</a:t>
            </a:r>
            <a:br>
              <a:rPr lang="ru-RU" dirty="0">
                <a:ea typeface="+mn-lt"/>
                <a:cs typeface="+mn-lt"/>
              </a:rPr>
            </a:br>
            <a:r>
              <a:rPr lang="ru-RU" sz="3200" dirty="0">
                <a:ea typeface="+mn-lt"/>
                <a:cs typeface="+mn-lt"/>
              </a:rPr>
              <a:t>H</a:t>
            </a:r>
            <a:r>
              <a:rPr lang="ru-RU" dirty="0">
                <a:ea typeface="+mn-lt"/>
                <a:cs typeface="+mn-lt"/>
              </a:rPr>
              <a:t>0,18+→</a:t>
            </a:r>
            <a:r>
              <a:rPr lang="ru-RU" sz="3200" dirty="0">
                <a:ea typeface="+mn-lt"/>
                <a:cs typeface="+mn-lt"/>
              </a:rPr>
              <a:t>Cl</a:t>
            </a:r>
            <a:r>
              <a:rPr lang="ru-RU" dirty="0">
                <a:ea typeface="+mn-lt"/>
                <a:cs typeface="+mn-lt"/>
              </a:rPr>
              <a:t>0,18−,</a:t>
            </a:r>
            <a:br>
              <a:rPr lang="ru-RU" dirty="0">
                <a:ea typeface="+mn-lt"/>
                <a:cs typeface="+mn-lt"/>
              </a:rPr>
            </a:br>
            <a:r>
              <a:rPr lang="ru-RU" sz="3200" dirty="0">
                <a:ea typeface="+mn-lt"/>
                <a:cs typeface="+mn-lt"/>
              </a:rPr>
              <a:t>H</a:t>
            </a:r>
            <a:r>
              <a:rPr lang="ru-RU" dirty="0">
                <a:ea typeface="+mn-lt"/>
                <a:cs typeface="+mn-lt"/>
              </a:rPr>
              <a:t>0,12+→</a:t>
            </a:r>
            <a:r>
              <a:rPr lang="ru-RU" sz="3200" dirty="0">
                <a:ea typeface="+mn-lt"/>
                <a:cs typeface="+mn-lt"/>
              </a:rPr>
              <a:t>Br</a:t>
            </a:r>
            <a:r>
              <a:rPr lang="ru-RU" dirty="0">
                <a:ea typeface="+mn-lt"/>
                <a:cs typeface="+mn-lt"/>
              </a:rPr>
              <a:t>0,12−.</a:t>
            </a:r>
            <a:br>
              <a:rPr lang="ru-RU" dirty="0">
                <a:ea typeface="+mn-lt"/>
                <a:cs typeface="+mn-lt"/>
              </a:rPr>
            </a:br>
            <a:endParaRPr lang="ru-RU" dirty="0">
              <a:ea typeface="+mn-lt"/>
              <a:cs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C880703-D765-4CAD-980D-60C3062B9C94}"/>
              </a:ext>
            </a:extLst>
          </p:cNvPr>
          <p:cNvSpPr txBox="1"/>
          <p:nvPr/>
        </p:nvSpPr>
        <p:spPr>
          <a:xfrm>
            <a:off x="2734447" y="5921155"/>
            <a:ext cx="738708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ea typeface="+mn-lt"/>
                <a:cs typeface="+mn-lt"/>
              </a:rPr>
              <a:t>Полярность связи уменьшается, что согласуется с положением атомов в ряду электроотрицательности.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-25752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Ковалентная связь. Полярность связи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255" y="3495911"/>
            <a:ext cx="8361204" cy="126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4067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97670"/>
          </a:xfrm>
        </p:spPr>
        <p:txBody>
          <a:bodyPr/>
          <a:lstStyle/>
          <a:p>
            <a:r>
              <a:rPr lang="ru-RU" dirty="0">
                <a:solidFill>
                  <a:srgbClr val="F79646">
                    <a:lumMod val="75000"/>
                  </a:srgbClr>
                </a:solidFill>
                <a:ea typeface="+mn-ea"/>
                <a:cs typeface="+mn-cs"/>
              </a:rPr>
              <a:t>Ковалентная 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a typeface="+mn-ea"/>
                <a:cs typeface="+mn-cs"/>
              </a:rPr>
              <a:t>связь. Длина связи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2031" y="1125415"/>
            <a:ext cx="11218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a typeface="+mn-lt"/>
                <a:cs typeface="Calibri"/>
              </a:rPr>
              <a:t>Важнейшими характеристиками ковалентной связи являются </a:t>
            </a:r>
            <a:r>
              <a:rPr lang="ru-RU" b="1" dirty="0">
                <a:solidFill>
                  <a:prstClr val="black"/>
                </a:solidFill>
                <a:ea typeface="+mn-lt"/>
                <a:cs typeface="Calibri"/>
              </a:rPr>
              <a:t>длина, полярность</a:t>
            </a:r>
            <a:r>
              <a:rPr lang="ru-RU" dirty="0">
                <a:solidFill>
                  <a:prstClr val="black"/>
                </a:solidFill>
                <a:ea typeface="+mn-lt"/>
                <a:cs typeface="Calibri"/>
              </a:rPr>
              <a:t> и</a:t>
            </a:r>
            <a:r>
              <a:rPr lang="ru-RU" b="1" dirty="0">
                <a:solidFill>
                  <a:prstClr val="black"/>
                </a:solidFill>
                <a:ea typeface="+mn-lt"/>
                <a:cs typeface="Calibri"/>
              </a:rPr>
              <a:t> прочность</a:t>
            </a:r>
            <a:r>
              <a:rPr lang="ru-RU" dirty="0">
                <a:solidFill>
                  <a:prstClr val="black"/>
                </a:solidFill>
                <a:ea typeface="+mn-lt"/>
                <a:cs typeface="Calibri"/>
              </a:rPr>
              <a:t>. Эти характеристики </a:t>
            </a:r>
            <a:r>
              <a:rPr lang="ru-RU" i="1" u="sng" dirty="0">
                <a:solidFill>
                  <a:prstClr val="black"/>
                </a:solidFill>
                <a:ea typeface="+mn-lt"/>
                <a:cs typeface="Calibri"/>
              </a:rPr>
              <a:t>определяют физические и химические свойства вещества</a:t>
            </a:r>
            <a:r>
              <a:rPr lang="ru-RU" dirty="0">
                <a:solidFill>
                  <a:prstClr val="black"/>
                </a:solidFill>
                <a:ea typeface="+mn-lt"/>
                <a:cs typeface="Calibri"/>
              </a:rPr>
              <a:t>: их температуры плавления и кипения, растворимость, химическую активность.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030" y="2203158"/>
            <a:ext cx="11007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Длина ковалентной связи 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—  это расстояние между ядрами связанных атомов.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14" y="3810000"/>
            <a:ext cx="6863954" cy="109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2030" y="5046674"/>
            <a:ext cx="108379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err="1">
                <a:solidFill>
                  <a:prstClr val="black"/>
                </a:solidFill>
                <a:ea typeface="+mn-lt"/>
                <a:cs typeface="Calibri"/>
              </a:rPr>
              <a:t>Cl−Cl</a:t>
            </a:r>
            <a:r>
              <a:rPr lang="ru-RU" sz="2000" dirty="0">
                <a:solidFill>
                  <a:prstClr val="black"/>
                </a:solidFill>
                <a:ea typeface="+mn-lt"/>
                <a:cs typeface="Calibri"/>
              </a:rPr>
              <a:t>  —  0,198 </a:t>
            </a:r>
            <a:r>
              <a:rPr lang="ru-RU" sz="2000" dirty="0" err="1" smtClean="0">
                <a:solidFill>
                  <a:prstClr val="black"/>
                </a:solidFill>
                <a:ea typeface="+mn-lt"/>
                <a:cs typeface="Calibri"/>
              </a:rPr>
              <a:t>нм</a:t>
            </a:r>
            <a:r>
              <a:rPr lang="ru-RU" sz="2000" dirty="0" smtClean="0">
                <a:solidFill>
                  <a:prstClr val="black"/>
                </a:solidFill>
                <a:ea typeface="+mn-lt"/>
                <a:cs typeface="Calibri"/>
              </a:rPr>
              <a:t>;</a:t>
            </a:r>
            <a:r>
              <a:rPr lang="ru-RU" sz="2000" dirty="0" smtClean="0">
                <a:solidFill>
                  <a:prstClr val="black"/>
                </a:solidFill>
              </a:rPr>
              <a:t>           </a:t>
            </a:r>
            <a:r>
              <a:rPr lang="ru-RU" sz="2000" dirty="0" smtClean="0">
                <a:solidFill>
                  <a:prstClr val="black"/>
                </a:solidFill>
                <a:ea typeface="+mn-lt"/>
                <a:cs typeface="Calibri"/>
              </a:rPr>
              <a:t>H</a:t>
            </a:r>
            <a:r>
              <a:rPr lang="ru-RU" sz="2000" dirty="0">
                <a:solidFill>
                  <a:prstClr val="black"/>
                </a:solidFill>
                <a:ea typeface="+mn-lt"/>
                <a:cs typeface="Calibri"/>
              </a:rPr>
              <a:t>−H   —  0,074 </a:t>
            </a:r>
            <a:r>
              <a:rPr lang="ru-RU" sz="2000" dirty="0" err="1">
                <a:solidFill>
                  <a:prstClr val="black"/>
                </a:solidFill>
                <a:ea typeface="+mn-lt"/>
                <a:cs typeface="Calibri"/>
              </a:rPr>
              <a:t>нм</a:t>
            </a:r>
            <a:r>
              <a:rPr lang="ru-RU" sz="2000" dirty="0" smtClean="0">
                <a:solidFill>
                  <a:prstClr val="black"/>
                </a:solidFill>
                <a:ea typeface="+mn-lt"/>
                <a:cs typeface="Calibri"/>
              </a:rPr>
              <a:t>;             </a:t>
            </a:r>
            <a:r>
              <a:rPr lang="en-US" sz="2000" dirty="0" smtClean="0">
                <a:solidFill>
                  <a:prstClr val="black"/>
                </a:solidFill>
                <a:ea typeface="+mn-lt"/>
                <a:cs typeface="Calibri"/>
              </a:rPr>
              <a:t>H-Cl </a:t>
            </a:r>
            <a:r>
              <a:rPr lang="en-US" sz="2000" dirty="0" smtClean="0">
                <a:solidFill>
                  <a:prstClr val="black"/>
                </a:solidFill>
                <a:ea typeface="+mn-lt"/>
                <a:cs typeface="Calibri"/>
                <a:sym typeface="Symbol"/>
              </a:rPr>
              <a:t> 0</a:t>
            </a:r>
            <a:r>
              <a:rPr lang="ru-RU" sz="2000" dirty="0" smtClean="0">
                <a:solidFill>
                  <a:prstClr val="black"/>
                </a:solidFill>
                <a:ea typeface="+mn-lt"/>
                <a:cs typeface="Calibri"/>
                <a:sym typeface="Symbol"/>
              </a:rPr>
              <a:t>,</a:t>
            </a:r>
            <a:r>
              <a:rPr lang="en-US" sz="2000" dirty="0" smtClean="0">
                <a:solidFill>
                  <a:prstClr val="black"/>
                </a:solidFill>
                <a:ea typeface="+mn-lt"/>
                <a:cs typeface="Calibri"/>
                <a:sym typeface="Symbol"/>
              </a:rPr>
              <a:t>127</a:t>
            </a:r>
            <a:r>
              <a:rPr lang="ru-RU" sz="2000" dirty="0" smtClean="0">
                <a:solidFill>
                  <a:prstClr val="black"/>
                </a:solidFill>
                <a:ea typeface="+mn-lt"/>
                <a:cs typeface="Calibri"/>
                <a:sym typeface="Symbol"/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  <a:ea typeface="+mn-lt"/>
                <a:cs typeface="Calibri"/>
                <a:sym typeface="Symbol"/>
              </a:rPr>
              <a:t>нм</a:t>
            </a:r>
            <a:r>
              <a:rPr lang="en-US" sz="2000" dirty="0" smtClean="0">
                <a:solidFill>
                  <a:prstClr val="black"/>
                </a:solidFill>
                <a:ea typeface="+mn-lt"/>
                <a:cs typeface="Calibri"/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2031" y="2781889"/>
            <a:ext cx="105390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Длина химической связи зависит от </a:t>
            </a:r>
            <a:r>
              <a:rPr lang="ru-RU" sz="2400" b="1" dirty="0" smtClean="0">
                <a:solidFill>
                  <a:prstClr val="black"/>
                </a:solidFill>
                <a:ea typeface="+mn-lt"/>
                <a:cs typeface="Calibri"/>
              </a:rPr>
              <a:t>радиусов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 атомов. Чем 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больше радиусы атомов, тем длиннее связь между ними.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5038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13D6A82-2A03-41E4-A9CF-2344C56FF240}"/>
              </a:ext>
            </a:extLst>
          </p:cNvPr>
          <p:cNvSpPr txBox="1"/>
          <p:nvPr/>
        </p:nvSpPr>
        <p:spPr>
          <a:xfrm>
            <a:off x="7507317" y="1363223"/>
            <a:ext cx="3303917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276E765-0520-45BE-A6C7-83C3FBE2EB7C}"/>
              </a:ext>
            </a:extLst>
          </p:cNvPr>
          <p:cNvSpPr txBox="1"/>
          <p:nvPr/>
        </p:nvSpPr>
        <p:spPr>
          <a:xfrm>
            <a:off x="277537" y="873868"/>
            <a:ext cx="1090627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ea typeface="+mn-lt"/>
                <a:cs typeface="+mn-lt"/>
              </a:rPr>
              <a:t>Кратность</a:t>
            </a:r>
            <a:r>
              <a:rPr lang="ru-RU" sz="2400" dirty="0">
                <a:ea typeface="+mn-lt"/>
                <a:cs typeface="+mn-lt"/>
              </a:rPr>
              <a:t> </a:t>
            </a:r>
            <a:r>
              <a:rPr lang="ru-RU" sz="2400" dirty="0" smtClean="0">
                <a:ea typeface="+mn-lt"/>
                <a:cs typeface="+mn-lt"/>
              </a:rPr>
              <a:t>химической связи – это число общих электронных пар, реализующих связь между двумя атомами. </a:t>
            </a:r>
          </a:p>
          <a:p>
            <a:r>
              <a:rPr lang="ru-RU" sz="2400" b="1" dirty="0" smtClean="0">
                <a:ea typeface="+mn-lt"/>
                <a:cs typeface="+mn-lt"/>
              </a:rPr>
              <a:t>Энергия 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химической связи – это 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мера прочности связи. Она определяется как энергия, необходимая для разрыва связей в количестве вещества 1 моль</a:t>
            </a:r>
            <a:endParaRPr lang="ru-RU" sz="2400" dirty="0">
              <a:ea typeface="+mn-lt"/>
              <a:cs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78D0A65-30FE-41F8-B934-4516C34C01A9}"/>
              </a:ext>
            </a:extLst>
          </p:cNvPr>
          <p:cNvSpPr txBox="1"/>
          <p:nvPr/>
        </p:nvSpPr>
        <p:spPr>
          <a:xfrm>
            <a:off x="0" y="2736431"/>
            <a:ext cx="121919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i="1" u="sng" dirty="0">
                <a:solidFill>
                  <a:srgbClr val="0070C0"/>
                </a:solidFill>
                <a:ea typeface="+mn-lt"/>
                <a:cs typeface="+mn-lt"/>
              </a:rPr>
              <a:t>Чем </a:t>
            </a:r>
            <a:r>
              <a:rPr lang="ru-RU" sz="2400" i="1" u="sng" dirty="0" smtClean="0">
                <a:solidFill>
                  <a:srgbClr val="0070C0"/>
                </a:solidFill>
                <a:ea typeface="+mn-lt"/>
                <a:cs typeface="+mn-lt"/>
              </a:rPr>
              <a:t>выше кратность связи, тем она короче и прочнее</a:t>
            </a:r>
            <a:endParaRPr lang="ru-RU" sz="2400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61515" y="0"/>
            <a:ext cx="11261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Ковалентная связь. </a:t>
            </a:r>
            <a:r>
              <a:rPr lang="ru-RU" sz="4400" dirty="0" smtClean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Кратность и энергия связи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257743"/>
              </p:ext>
            </p:extLst>
          </p:nvPr>
        </p:nvGraphicFramePr>
        <p:xfrm>
          <a:off x="1268767" y="3568374"/>
          <a:ext cx="892381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4560"/>
                <a:gridCol w="2964629"/>
                <a:gridCol w="29646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 химической связи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Длина</a:t>
                      </a:r>
                      <a:r>
                        <a:rPr lang="ru-RU" b="1" baseline="0" dirty="0" smtClean="0"/>
                        <a:t> связи (</a:t>
                      </a:r>
                      <a:r>
                        <a:rPr lang="ru-RU" b="1" baseline="0" dirty="0" err="1" smtClean="0"/>
                        <a:t>нм</a:t>
                      </a:r>
                      <a:r>
                        <a:rPr lang="ru-RU" b="1" baseline="0" dirty="0" smtClean="0"/>
                        <a:t>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Энергия связи (кДж/моль)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−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0,154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=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≡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lt"/>
                          <a:cs typeface="Calibri"/>
                        </a:rPr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839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89339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457200">
              <a:spcBef>
                <a:spcPts val="0"/>
              </a:spcBef>
            </a:pPr>
            <a:r>
              <a:rPr lang="ru-RU" dirty="0">
                <a:solidFill>
                  <a:srgbClr val="F79646">
                    <a:lumMod val="75000"/>
                  </a:srgbClr>
                </a:solidFill>
                <a:ea typeface="+mn-ea"/>
                <a:cs typeface="+mn-cs"/>
              </a:rPr>
              <a:t>Ковалентная связь. 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a typeface="+mn-ea"/>
                <a:cs typeface="+mn-cs"/>
              </a:rPr>
              <a:t>Прочность </a:t>
            </a:r>
            <a:r>
              <a:rPr lang="ru-RU" dirty="0">
                <a:solidFill>
                  <a:srgbClr val="F79646">
                    <a:lumMod val="75000"/>
                  </a:srgbClr>
                </a:solidFill>
                <a:ea typeface="+mn-ea"/>
                <a:cs typeface="+mn-cs"/>
              </a:rPr>
              <a:t>связи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6861" y="933889"/>
            <a:ext cx="11113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Прочность ковалентной связи — 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устойчивость общей электронной пары к разрыву.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6861" y="1395554"/>
            <a:ext cx="112600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Прочность</a:t>
            </a:r>
            <a:r>
              <a:rPr lang="ru-RU" sz="2400" dirty="0" smtClean="0"/>
              <a:t> связи определяет </a:t>
            </a:r>
            <a:r>
              <a:rPr lang="ru-RU" sz="2400" i="1" u="sng" dirty="0" smtClean="0"/>
              <a:t>химическую активность</a:t>
            </a:r>
            <a:r>
              <a:rPr lang="ru-RU" sz="2400" dirty="0" smtClean="0"/>
              <a:t> вещества: чем меньше прочность связи, тем легче вещество вступает в химические реакции.</a:t>
            </a:r>
          </a:p>
          <a:p>
            <a:r>
              <a:rPr lang="ru-RU" sz="2400" i="1" u="sng" dirty="0" smtClean="0"/>
              <a:t>Прочность связи зависит от её длины и кратности. </a:t>
            </a:r>
          </a:p>
          <a:p>
            <a:r>
              <a:rPr lang="ru-RU" sz="2400" i="1" dirty="0" smtClean="0"/>
              <a:t>Чем меньше длина связи, тем она прочнее</a:t>
            </a:r>
            <a:endParaRPr lang="ru-RU" sz="24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121" y="2962257"/>
            <a:ext cx="107969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H−F, H−</a:t>
            </a:r>
            <a:r>
              <a:rPr lang="ru-RU" sz="2400" dirty="0" err="1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Cl</a:t>
            </a:r>
            <a:r>
              <a:rPr lang="ru-RU" sz="2400" dirty="0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, H−</a:t>
            </a:r>
            <a:r>
              <a:rPr lang="ru-RU" sz="2400" dirty="0" err="1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Br</a:t>
            </a:r>
            <a:r>
              <a:rPr lang="ru-RU" sz="2400" dirty="0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.</a:t>
            </a:r>
            <a:endParaRPr lang="ru-RU" sz="2400" dirty="0">
              <a:solidFill>
                <a:prstClr val="black"/>
              </a:solidFill>
              <a:highlight>
                <a:srgbClr val="C0C0C0"/>
              </a:highlight>
            </a:endParaRPr>
          </a:p>
          <a:p>
            <a:pPr lvl="0"/>
            <a:endParaRPr lang="ru-RU" sz="2400" i="1" dirty="0">
              <a:solidFill>
                <a:prstClr val="black"/>
              </a:solidFill>
            </a:endParaRPr>
          </a:p>
          <a:p>
            <a:pPr lvl="0"/>
            <a:r>
              <a:rPr lang="ru-RU" sz="2400" i="1" u="sng" dirty="0" smtClean="0">
                <a:solidFill>
                  <a:prstClr val="black"/>
                </a:solidFill>
                <a:ea typeface="+mn-lt"/>
                <a:cs typeface="Calibri"/>
              </a:rPr>
              <a:t>В ряду </a:t>
            </a:r>
            <a:r>
              <a:rPr lang="ru-RU" sz="2400" i="1" u="sng" dirty="0" err="1" smtClean="0">
                <a:solidFill>
                  <a:prstClr val="black"/>
                </a:solidFill>
                <a:ea typeface="+mn-lt"/>
                <a:cs typeface="Calibri"/>
              </a:rPr>
              <a:t>галогеноводородов</a:t>
            </a:r>
            <a:r>
              <a:rPr lang="ru-RU" sz="2400" i="1" u="sng" dirty="0" smtClean="0">
                <a:solidFill>
                  <a:prstClr val="black"/>
                </a:solidFill>
                <a:ea typeface="+mn-lt"/>
                <a:cs typeface="Calibri"/>
              </a:rPr>
              <a:t> длина связи растёт, а прочность уменьшается.</a:t>
            </a:r>
            <a:r>
              <a:rPr lang="ru-RU" sz="2400" i="1" dirty="0" smtClean="0">
                <a:solidFill>
                  <a:prstClr val="black"/>
                </a:solidFill>
                <a:ea typeface="+mn-lt"/>
                <a:cs typeface="Calibri"/>
              </a:rPr>
              <a:t> </a:t>
            </a:r>
            <a:br>
              <a:rPr lang="ru-RU" sz="2400" i="1" dirty="0" smtClean="0">
                <a:solidFill>
                  <a:prstClr val="black"/>
                </a:solidFill>
                <a:ea typeface="+mn-lt"/>
                <a:cs typeface="Calibri"/>
              </a:rPr>
            </a:br>
            <a:endParaRPr lang="ru-RU" sz="2400" dirty="0" smtClean="0">
              <a:solidFill>
                <a:prstClr val="black"/>
              </a:solidFill>
            </a:endParaRPr>
          </a:p>
          <a:p>
            <a:pPr lvl="0"/>
            <a:r>
              <a:rPr lang="ru-RU" sz="2400" i="1" dirty="0" smtClean="0">
                <a:solidFill>
                  <a:prstClr val="black"/>
                </a:solidFill>
                <a:ea typeface="+mn-lt"/>
                <a:cs typeface="Calibri"/>
              </a:rPr>
              <a:t>Чем </a:t>
            </a:r>
            <a:r>
              <a:rPr lang="ru-RU" sz="2400" i="1" dirty="0">
                <a:solidFill>
                  <a:prstClr val="black"/>
                </a:solidFill>
                <a:ea typeface="+mn-lt"/>
                <a:cs typeface="Calibri"/>
              </a:rPr>
              <a:t>больше кратность связи, тем выше её прочность.</a:t>
            </a:r>
            <a:r>
              <a:rPr lang="ru-RU" sz="2400" i="1" u="sng" dirty="0">
                <a:solidFill>
                  <a:prstClr val="black"/>
                </a:solidFill>
                <a:ea typeface="+mn-lt"/>
                <a:cs typeface="Calibri"/>
              </a:rPr>
              <a:t> </a:t>
            </a:r>
            <a:r>
              <a:rPr lang="ru-RU" sz="2400" i="1" dirty="0">
                <a:solidFill>
                  <a:prstClr val="black"/>
                </a:solidFill>
                <a:ea typeface="+mn-lt"/>
                <a:cs typeface="Calibri"/>
              </a:rPr>
              <a:t> </a:t>
            </a:r>
            <a:endParaRPr lang="ru-RU" sz="2400" i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5120" y="4901249"/>
            <a:ext cx="1110175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highlight>
                  <a:srgbClr val="C0C0C0"/>
                </a:highlight>
                <a:ea typeface="+mn-lt"/>
                <a:cs typeface="Calibri"/>
              </a:rPr>
              <a:t>F−F, N≡N</a:t>
            </a:r>
            <a:endParaRPr lang="ru-RU" sz="2400" dirty="0">
              <a:solidFill>
                <a:prstClr val="black"/>
              </a:solidFill>
              <a:highlight>
                <a:srgbClr val="C0C0C0"/>
              </a:highlight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Молекулы фтора и азота отличаются кратностью связи. Чтобы разделить молекулу азота на атомы, необходимо затратить примерно в </a:t>
            </a:r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семь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 раз больше энергии, чем для разрыва связи в молекуле фтора</a:t>
            </a:r>
            <a:r>
              <a:rPr lang="ru-RU" dirty="0">
                <a:solidFill>
                  <a:prstClr val="black"/>
                </a:solidFill>
                <a:ea typeface="+mn-lt"/>
                <a:cs typeface="Calibri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2483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047" y="0"/>
            <a:ext cx="10972800" cy="1008185"/>
          </a:xfrm>
        </p:spPr>
        <p:txBody>
          <a:bodyPr/>
          <a:lstStyle/>
          <a:p>
            <a:r>
              <a:rPr lang="ru-RU" sz="4000" dirty="0">
                <a:solidFill>
                  <a:srgbClr val="F79646">
                    <a:lumMod val="75000"/>
                  </a:srgbClr>
                </a:solidFill>
              </a:rPr>
              <a:t>Ковалентная связь</a:t>
            </a:r>
            <a:r>
              <a:rPr lang="ru-RU" sz="4000" dirty="0" smtClean="0">
                <a:solidFill>
                  <a:srgbClr val="F79646">
                    <a:lumMod val="75000"/>
                  </a:srgbClr>
                </a:solidFill>
              </a:rPr>
              <a:t>. Направленность связи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1692" y="820615"/>
            <a:ext cx="115984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Направленность</a:t>
            </a:r>
            <a:r>
              <a:rPr lang="ru-RU" sz="2400" dirty="0" smtClean="0"/>
              <a:t> связи определяется </a:t>
            </a:r>
            <a:r>
              <a:rPr lang="ru-RU" sz="2400" i="1" u="sng" dirty="0" smtClean="0"/>
              <a:t>валентным углом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Валентным</a:t>
            </a:r>
            <a:r>
              <a:rPr lang="ru-RU" sz="2400" dirty="0" smtClean="0"/>
              <a:t> называется угол, образованный лучами, проходящими через ядра атомов.</a:t>
            </a:r>
          </a:p>
          <a:p>
            <a:endParaRPr lang="ru-RU" sz="2400" dirty="0"/>
          </a:p>
          <a:p>
            <a:r>
              <a:rPr lang="ru-RU" sz="2400" dirty="0" smtClean="0"/>
              <a:t>Молекула СО</a:t>
            </a:r>
            <a:r>
              <a:rPr lang="ru-RU" sz="1400" b="1" dirty="0" smtClean="0"/>
              <a:t>2</a:t>
            </a:r>
            <a:r>
              <a:rPr lang="ru-RU" sz="1400" dirty="0" smtClean="0"/>
              <a:t> </a:t>
            </a:r>
            <a:r>
              <a:rPr lang="ru-RU" sz="2400" dirty="0" smtClean="0"/>
              <a:t>линейная О=С=О, то есть валентный угол равен 180</a:t>
            </a:r>
            <a:r>
              <a:rPr lang="ru-RU" sz="2400" dirty="0" smtClean="0">
                <a:sym typeface="Symbol"/>
              </a:rPr>
              <a:t>.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sym typeface="Symbol"/>
              </a:rPr>
              <a:t>В молекуле метана </a:t>
            </a:r>
            <a:r>
              <a:rPr lang="ru-RU" sz="2400" dirty="0">
                <a:solidFill>
                  <a:prstClr val="black"/>
                </a:solidFill>
                <a:sym typeface="Symbol"/>
              </a:rPr>
              <a:t>валентный угол </a:t>
            </a:r>
            <a:r>
              <a:rPr lang="ru-RU" sz="2400" dirty="0" smtClean="0">
                <a:solidFill>
                  <a:prstClr val="black"/>
                </a:solidFill>
                <a:sym typeface="Symbol"/>
              </a:rPr>
              <a:t>равен 109,5; в аммиаке - 107,3; в воде – 104,5.</a:t>
            </a:r>
            <a:endParaRPr lang="ru-RU" sz="2400" dirty="0">
              <a:solidFill>
                <a:prstClr val="black"/>
              </a:solidFill>
            </a:endParaRPr>
          </a:p>
          <a:p>
            <a:endParaRPr lang="ru-RU" sz="2400" dirty="0" smtClean="0">
              <a:sym typeface="Symbol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323" y="2788859"/>
            <a:ext cx="9355015" cy="326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22127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A0027D-5977-4B9B-9DF4-84C8DD0A0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6" y="226566"/>
            <a:ext cx="12179614" cy="605771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Ковалентная связь. Определение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09D1C1-19AE-41FA-A8E6-BF7D26869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738" y="1266092"/>
            <a:ext cx="11398995" cy="134815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Calibri"/>
                <a:cs typeface="Calibri"/>
              </a:rPr>
              <a:t> </a:t>
            </a:r>
            <a:r>
              <a:rPr lang="ru-RU" b="1" dirty="0" smtClean="0">
                <a:latin typeface="Calibri"/>
                <a:cs typeface="Calibri"/>
              </a:rPr>
              <a:t>Ковалентная </a:t>
            </a:r>
            <a:r>
              <a:rPr lang="ru-RU" b="1" dirty="0">
                <a:latin typeface="Calibri"/>
                <a:cs typeface="Calibri"/>
              </a:rPr>
              <a:t>химическая связь — </a:t>
            </a:r>
            <a:r>
              <a:rPr lang="ru-RU" dirty="0">
                <a:latin typeface="Calibri"/>
                <a:cs typeface="Calibri"/>
              </a:rPr>
              <a:t>это связь, </a:t>
            </a:r>
            <a:r>
              <a:rPr lang="ru-RU" dirty="0" smtClean="0">
                <a:latin typeface="Calibri"/>
                <a:cs typeface="Calibri"/>
              </a:rPr>
              <a:t>возникающая между атомами за счет образования общих электронных пар</a:t>
            </a:r>
            <a:endParaRPr lang="ru-RU" dirty="0"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262" y="3130062"/>
            <a:ext cx="10890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При образовании ковалентной связи (</a:t>
            </a:r>
            <a:r>
              <a:rPr lang="ru-RU" sz="2400" i="1" dirty="0">
                <a:solidFill>
                  <a:srgbClr val="0070C0"/>
                </a:solidFill>
              </a:rPr>
              <a:t>общих электронных </a:t>
            </a:r>
            <a:r>
              <a:rPr lang="ru-RU" sz="2400" i="1" dirty="0" smtClean="0">
                <a:solidFill>
                  <a:srgbClr val="0070C0"/>
                </a:solidFill>
              </a:rPr>
              <a:t>пар) у атомов химических элементов появляется устойчивая электронная конфигурация внешнего электронного уровня из восьми электронов ( для водорода из двух)</a:t>
            </a:r>
            <a:endParaRPr lang="ru-RU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3005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6916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79646">
                    <a:lumMod val="75000"/>
                  </a:srgbClr>
                </a:solidFill>
                <a:cs typeface="Calibri"/>
              </a:rPr>
              <a:t>Ковалентная </a:t>
            </a:r>
            <a:r>
              <a:rPr lang="ru-RU" sz="4000" dirty="0">
                <a:solidFill>
                  <a:srgbClr val="F79646">
                    <a:lumMod val="75000"/>
                  </a:srgbClr>
                </a:solidFill>
                <a:cs typeface="Calibri"/>
              </a:rPr>
              <a:t>связь.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cs typeface="Calibri"/>
              </a:rPr>
              <a:t>Механизмы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образования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754" y="879231"/>
            <a:ext cx="113596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</a:pPr>
            <a:r>
              <a:rPr lang="ru-RU" sz="2000" dirty="0">
                <a:cs typeface="Calibri"/>
              </a:rPr>
              <a:t>Механизм образования такой связи может быть </a:t>
            </a:r>
            <a:r>
              <a:rPr lang="ru-RU" sz="2000" b="1" i="1" u="sng" dirty="0">
                <a:cs typeface="Calibri"/>
              </a:rPr>
              <a:t>обменным</a:t>
            </a:r>
            <a:r>
              <a:rPr lang="ru-RU" sz="2000" dirty="0">
                <a:cs typeface="Calibri"/>
              </a:rPr>
              <a:t> и </a:t>
            </a:r>
            <a:r>
              <a:rPr lang="ru-RU" sz="2000" b="1" i="1" u="sng" dirty="0">
                <a:cs typeface="Calibri"/>
              </a:rPr>
              <a:t>донорно-акцепторным</a:t>
            </a:r>
            <a:r>
              <a:rPr lang="ru-RU" sz="2000" dirty="0" smtClean="0"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sz="2000" dirty="0" smtClean="0"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sz="2000" dirty="0" smtClean="0">
                <a:cs typeface="Calibri"/>
              </a:rPr>
              <a:t>I</a:t>
            </a:r>
            <a:r>
              <a:rPr lang="ru-RU" sz="2000" dirty="0">
                <a:cs typeface="Calibri"/>
              </a:rPr>
              <a:t>.</a:t>
            </a:r>
            <a:r>
              <a:rPr lang="ru-RU" sz="2000" b="1" dirty="0">
                <a:cs typeface="Calibri"/>
              </a:rPr>
              <a:t> Обменный механизм</a:t>
            </a:r>
            <a:r>
              <a:rPr lang="ru-RU" sz="2000" dirty="0">
                <a:cs typeface="Calibri"/>
              </a:rPr>
              <a:t> действует, когда атомы образуют общие электронные пары за счет объединения неспаренных электронов</a:t>
            </a:r>
            <a:r>
              <a:rPr lang="ru-RU" sz="2000" dirty="0" smtClean="0">
                <a:cs typeface="Calibri"/>
              </a:rPr>
              <a:t>.</a:t>
            </a:r>
            <a:endParaRPr lang="ru-RU" sz="2000" dirty="0">
              <a:cs typeface="Calibri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A1E81AD-F279-4AB3-A6F4-680A2DD23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821" y="2257864"/>
            <a:ext cx="3476445" cy="3799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8212" y="2791361"/>
            <a:ext cx="1043353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700" b="1" dirty="0" err="1">
                <a:solidFill>
                  <a:prstClr val="black"/>
                </a:solidFill>
                <a:cs typeface="Calibri"/>
              </a:rPr>
              <a:t>Связь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возникает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благодаря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образованию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общей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электронной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 smtClean="0">
                <a:solidFill>
                  <a:prstClr val="black"/>
                </a:solidFill>
                <a:cs typeface="Calibri"/>
              </a:rPr>
              <a:t>пары</a:t>
            </a:r>
            <a:r>
              <a:rPr lang="ru-RU" sz="1700" b="1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 s-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электронами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атомов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водорода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 (</a:t>
            </a:r>
            <a:r>
              <a:rPr lang="en-US" sz="1700" b="1" dirty="0" err="1" smtClean="0">
                <a:solidFill>
                  <a:prstClr val="black"/>
                </a:solidFill>
                <a:cs typeface="Calibri"/>
              </a:rPr>
              <a:t>перекрывани</a:t>
            </a:r>
            <a:r>
              <a:rPr lang="ru-RU" sz="1700" b="1" dirty="0" smtClean="0">
                <a:solidFill>
                  <a:prstClr val="black"/>
                </a:solidFill>
                <a:cs typeface="Calibri"/>
              </a:rPr>
              <a:t>я</a:t>
            </a:r>
            <a:r>
              <a:rPr lang="en-US" sz="1700" b="1" dirty="0">
                <a:solidFill>
                  <a:prstClr val="black"/>
                </a:solidFill>
                <a:cs typeface="Calibri"/>
              </a:rPr>
              <a:t> s-</a:t>
            </a:r>
            <a:r>
              <a:rPr lang="en-US" sz="1700" b="1" dirty="0" err="1">
                <a:solidFill>
                  <a:prstClr val="black"/>
                </a:solidFill>
                <a:cs typeface="Calibri"/>
              </a:rPr>
              <a:t>орбиталей</a:t>
            </a:r>
            <a:r>
              <a:rPr lang="en-US" sz="1700" b="1" dirty="0" smtClean="0">
                <a:solidFill>
                  <a:prstClr val="black"/>
                </a:solidFill>
                <a:cs typeface="Calibri"/>
              </a:rPr>
              <a:t>):</a:t>
            </a:r>
            <a:endParaRPr lang="ru-RU" sz="1700" b="1" dirty="0" smtClean="0">
              <a:solidFill>
                <a:prstClr val="black"/>
              </a:solidFill>
              <a:cs typeface="Calibri"/>
            </a:endParaRPr>
          </a:p>
          <a:p>
            <a:pPr lvl="0"/>
            <a:endParaRPr lang="en-US" b="1"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6FCC19C-BD82-47B7-B530-F49E86204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821" y="3210268"/>
            <a:ext cx="3624249" cy="8928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0C81CD3-9EFC-4F89-BE2E-BDA2258163B1}"/>
              </a:ext>
            </a:extLst>
          </p:cNvPr>
          <p:cNvSpPr txBox="1"/>
          <p:nvPr/>
        </p:nvSpPr>
        <p:spPr>
          <a:xfrm>
            <a:off x="668212" y="3798276"/>
            <a:ext cx="571488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2) HCl — </a:t>
            </a:r>
            <a:r>
              <a:rPr lang="en-US" sz="2400" b="1" i="1" dirty="0" err="1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хлороводород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:</a:t>
            </a:r>
          </a:p>
          <a:p>
            <a:endParaRPr lang="en-US" dirty="0">
              <a:solidFill>
                <a:srgbClr val="555555"/>
              </a:solidFill>
              <a:latin typeface="PT Sans"/>
            </a:endParaRPr>
          </a:p>
          <a:p>
            <a:endParaRPr lang="en-US" dirty="0">
              <a:solidFill>
                <a:srgbClr val="555555"/>
              </a:solidFill>
              <a:latin typeface="PT San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53" y="4337689"/>
            <a:ext cx="446881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68212" y="4840181"/>
            <a:ext cx="1011956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prstClr val="black"/>
                </a:solidFill>
                <a:ea typeface="+mn-lt"/>
                <a:cs typeface="Calibri"/>
              </a:rPr>
              <a:t>Связь возникает за счет образования общей электронной пары из s− и p−электронов (перекрывания s−p−</a:t>
            </a:r>
            <a:r>
              <a:rPr lang="ru-RU" sz="1700" b="1" dirty="0" err="1">
                <a:solidFill>
                  <a:prstClr val="black"/>
                </a:solidFill>
                <a:ea typeface="+mn-lt"/>
                <a:cs typeface="Calibri"/>
              </a:rPr>
              <a:t>орбиталей</a:t>
            </a:r>
            <a:r>
              <a:rPr lang="ru-RU" sz="1700" b="1" dirty="0">
                <a:solidFill>
                  <a:prstClr val="black"/>
                </a:solidFill>
                <a:ea typeface="+mn-lt"/>
                <a:cs typeface="Calibri"/>
              </a:rPr>
              <a:t>):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902" y="5375888"/>
            <a:ext cx="6293622" cy="107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9766" y="2177389"/>
            <a:ext cx="2565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</a:pPr>
            <a:r>
              <a:rPr lang="ru-RU" sz="2400" b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1) </a:t>
            </a:r>
            <a:r>
              <a:rPr lang="ru-RU" sz="2400" b="1" i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H2 </a:t>
            </a:r>
            <a:r>
              <a:rPr lang="en-US" sz="2400" b="1" i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 —</a:t>
            </a:r>
            <a:r>
              <a:rPr lang="ru-RU" sz="2400" b="1" i="1" dirty="0" smtClean="0">
                <a:solidFill>
                  <a:srgbClr val="F79646">
                    <a:lumMod val="75000"/>
                  </a:srgbClr>
                </a:solidFill>
                <a:cs typeface="Calibri"/>
              </a:rPr>
              <a:t>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водород</a:t>
            </a:r>
            <a:r>
              <a:rPr lang="ru-RU" sz="2400" b="1" i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:</a:t>
            </a:r>
            <a:endParaRPr lang="ru-RU" sz="2400" b="1" dirty="0">
              <a:solidFill>
                <a:srgbClr val="F79646">
                  <a:lumMod val="75000"/>
                </a:srgb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770435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323" y="145684"/>
            <a:ext cx="10972800" cy="909393"/>
          </a:xfrm>
        </p:spPr>
        <p:txBody>
          <a:bodyPr/>
          <a:lstStyle/>
          <a:p>
            <a:r>
              <a:rPr lang="ru-RU" sz="3600" dirty="0">
                <a:solidFill>
                  <a:srgbClr val="F79646">
                    <a:lumMod val="75000"/>
                  </a:srgbClr>
                </a:solidFill>
                <a:cs typeface="Calibri"/>
              </a:rPr>
              <a:t>Ковалентная связь. Механизмы образования</a:t>
            </a:r>
            <a:endParaRPr lang="ru-RU" sz="3600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F3D5065-5A5B-47FB-B976-50038A00E2A0}"/>
              </a:ext>
            </a:extLst>
          </p:cNvPr>
          <p:cNvSpPr txBox="1"/>
          <p:nvPr/>
        </p:nvSpPr>
        <p:spPr>
          <a:xfrm>
            <a:off x="368060" y="1051238"/>
            <a:ext cx="1050697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3) 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Cl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2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 </a:t>
            </a:r>
            <a:r>
              <a:rPr lang="en-US" sz="2400" b="1" i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—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хлор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alibri"/>
                <a:ea typeface="+mn-lt"/>
                <a:cs typeface="+mn-lt"/>
              </a:rPr>
              <a:t>: </a:t>
            </a:r>
            <a:r>
              <a:rPr lang="ru-RU" sz="2400" b="1" dirty="0">
                <a:latin typeface="Calibri"/>
                <a:ea typeface="+mn-lt"/>
                <a:cs typeface="+mn-lt"/>
              </a:rPr>
              <a:t>в молекуле хлора ковалентная связь образуется за счет непарных </a:t>
            </a:r>
            <a:r>
              <a:rPr lang="ru-RU" sz="2400" b="1" i="1" dirty="0">
                <a:latin typeface="Calibri"/>
                <a:ea typeface="+mn-lt"/>
                <a:cs typeface="+mn-lt"/>
              </a:rPr>
              <a:t>p−</a:t>
            </a:r>
            <a:r>
              <a:rPr lang="ru-RU" sz="2400" b="1" dirty="0">
                <a:latin typeface="Calibri"/>
                <a:ea typeface="+mn-lt"/>
                <a:cs typeface="+mn-lt"/>
              </a:rPr>
              <a:t>электронов (перекрывание </a:t>
            </a:r>
            <a:r>
              <a:rPr lang="ru-RU" sz="2400" b="1" i="1" dirty="0">
                <a:latin typeface="Calibri"/>
                <a:ea typeface="+mn-lt"/>
                <a:cs typeface="+mn-lt"/>
              </a:rPr>
              <a:t>p−p−</a:t>
            </a:r>
            <a:r>
              <a:rPr lang="ru-RU" sz="2400" b="1" dirty="0" err="1">
                <a:latin typeface="Calibri"/>
                <a:ea typeface="+mn-lt"/>
                <a:cs typeface="+mn-lt"/>
              </a:rPr>
              <a:t>орбиталей</a:t>
            </a:r>
            <a:r>
              <a:rPr lang="ru-RU" sz="2400" b="1" dirty="0">
                <a:latin typeface="Calibri"/>
                <a:ea typeface="+mn-lt"/>
                <a:cs typeface="+mn-lt"/>
              </a:rPr>
              <a:t>):</a:t>
            </a:r>
            <a:endParaRPr lang="ru-RU" sz="2400" b="1" dirty="0">
              <a:latin typeface="Calibri"/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60" y="2108688"/>
            <a:ext cx="844391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4" y="4750777"/>
            <a:ext cx="6284913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8060" y="3981336"/>
            <a:ext cx="9612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4)</a:t>
            </a:r>
            <a:r>
              <a:rPr lang="ru-RU" sz="2400" b="1" dirty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 </a:t>
            </a:r>
            <a:r>
              <a:rPr lang="en-US" sz="2400" b="1" i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N</a:t>
            </a:r>
            <a:r>
              <a:rPr lang="ru-RU" sz="1400" b="1" i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2</a:t>
            </a:r>
            <a:r>
              <a:rPr lang="ru-RU" sz="2400" b="1" i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 </a:t>
            </a:r>
            <a:r>
              <a:rPr lang="en-US" sz="2400" b="1" i="1" dirty="0">
                <a:solidFill>
                  <a:srgbClr val="F79646">
                    <a:lumMod val="75000"/>
                  </a:srgbClr>
                </a:solidFill>
                <a:cs typeface="Calibri"/>
              </a:rPr>
              <a:t>— </a:t>
            </a:r>
            <a:r>
              <a:rPr lang="ru-RU" sz="2400" b="1" i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азот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: </a:t>
            </a:r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в </a:t>
            </a:r>
            <a:r>
              <a:rPr lang="ru-RU" sz="2400" b="1" dirty="0" smtClean="0">
                <a:solidFill>
                  <a:prstClr val="black"/>
                </a:solidFill>
                <a:ea typeface="+mn-lt"/>
                <a:cs typeface="Calibri"/>
              </a:rPr>
              <a:t>молекуле азота между атомами образуются три общие электронные пары: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343699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0877D5C-FE22-4B00-B00A-06B618F49048}"/>
              </a:ext>
            </a:extLst>
          </p:cNvPr>
          <p:cNvSpPr txBox="1"/>
          <p:nvPr/>
        </p:nvSpPr>
        <p:spPr>
          <a:xfrm>
            <a:off x="454325" y="781907"/>
            <a:ext cx="10506973" cy="29546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a typeface="+mn-lt"/>
                <a:cs typeface="+mn-lt"/>
              </a:rPr>
              <a:t>II. 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a typeface="+mn-lt"/>
                <a:cs typeface="+mn-lt"/>
              </a:rPr>
              <a:t> Донорно-акцепторный механизм</a:t>
            </a:r>
            <a:r>
              <a:rPr lang="ru-RU" sz="2400" b="1" dirty="0">
                <a:ea typeface="+mn-lt"/>
                <a:cs typeface="+mn-lt"/>
              </a:rPr>
              <a:t> </a:t>
            </a:r>
            <a:r>
              <a:rPr lang="ru-RU" sz="2400" dirty="0">
                <a:ea typeface="+mn-lt"/>
                <a:cs typeface="+mn-lt"/>
              </a:rPr>
              <a:t>образования ковалентной связи рассмотрим на примере иона аммония </a:t>
            </a:r>
            <a:r>
              <a:rPr lang="ru-RU" sz="2400" i="1" dirty="0">
                <a:ea typeface="+mn-lt"/>
                <a:cs typeface="+mn-lt"/>
              </a:rPr>
              <a:t>NH4</a:t>
            </a:r>
            <a:r>
              <a:rPr lang="ru-RU" sz="2400" i="1" dirty="0" smtClean="0">
                <a:ea typeface="+mn-lt"/>
                <a:cs typeface="+mn-lt"/>
              </a:rPr>
              <a:t>+</a:t>
            </a:r>
            <a:r>
              <a:rPr lang="ru-RU" sz="2400" dirty="0" smtClean="0">
                <a:ea typeface="+mn-lt"/>
                <a:cs typeface="+mn-lt"/>
              </a:rPr>
              <a:t>.</a:t>
            </a:r>
          </a:p>
          <a:p>
            <a:pPr lvl="0"/>
            <a:r>
              <a:rPr lang="ru-RU" sz="2400" b="1" i="1" u="sng" dirty="0">
                <a:solidFill>
                  <a:prstClr val="black"/>
                </a:solidFill>
                <a:ea typeface="+mn-lt"/>
                <a:cs typeface="Calibri"/>
              </a:rPr>
              <a:t>Донор</a:t>
            </a:r>
            <a:r>
              <a:rPr lang="ru-RU" sz="2400" i="1" u="sng" dirty="0">
                <a:solidFill>
                  <a:prstClr val="black"/>
                </a:solidFill>
                <a:ea typeface="+mn-lt"/>
                <a:cs typeface="Calibri"/>
              </a:rPr>
              <a:t> имеет электронную пару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, </a:t>
            </a:r>
            <a:r>
              <a:rPr lang="ru-RU" sz="2400" b="1" i="1" u="sng" dirty="0">
                <a:solidFill>
                  <a:prstClr val="black"/>
                </a:solidFill>
                <a:ea typeface="+mn-lt"/>
                <a:cs typeface="Calibri"/>
              </a:rPr>
              <a:t>акцептор </a:t>
            </a:r>
            <a:r>
              <a:rPr lang="ru-RU" sz="2400" i="1" u="sng" dirty="0">
                <a:solidFill>
                  <a:prstClr val="black"/>
                </a:solidFill>
                <a:ea typeface="+mn-lt"/>
                <a:cs typeface="Calibri"/>
              </a:rPr>
              <a:t>— свободную </a:t>
            </a:r>
            <a:r>
              <a:rPr lang="ru-RU" sz="2400" i="1" u="sng" dirty="0" err="1">
                <a:solidFill>
                  <a:prstClr val="black"/>
                </a:solidFill>
                <a:ea typeface="+mn-lt"/>
                <a:cs typeface="Calibri"/>
              </a:rPr>
              <a:t>орбиталь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, которую эта пара может занять. В ионе аммония все четыре связи с атомами водорода ковалентные: три образовались благодаря созданию общих электронных пар атомом азота и атомами водорода по обменному механизму, одна — по донорно-акцепторному механизму.</a:t>
            </a:r>
          </a:p>
          <a:p>
            <a:endParaRPr lang="ru-RU" dirty="0"/>
          </a:p>
        </p:txBody>
      </p:sp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B432CF2C-1F1B-4CA6-9CF1-E3087A55B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712" y="3868614"/>
            <a:ext cx="9006198" cy="22273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75692" y="117231"/>
            <a:ext cx="9882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79646">
                    <a:lumMod val="75000"/>
                  </a:srgbClr>
                </a:solidFill>
                <a:latin typeface="+mj-lt"/>
                <a:ea typeface="+mj-ea"/>
                <a:cs typeface="Calibri"/>
              </a:rPr>
              <a:t>Ковалентная связь. Механизмы образования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127303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74EAEBC-4436-45A4-A3E5-F48198E58388}"/>
              </a:ext>
            </a:extLst>
          </p:cNvPr>
          <p:cNvSpPr txBox="1"/>
          <p:nvPr/>
        </p:nvSpPr>
        <p:spPr>
          <a:xfrm>
            <a:off x="762000" y="1339950"/>
            <a:ext cx="9870831" cy="15696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Ковалентные связи можно классифицировать по способу перекрывания электронных </a:t>
            </a:r>
            <a:r>
              <a:rPr lang="ru-RU" sz="2400" dirty="0" err="1" smtClean="0">
                <a:solidFill>
                  <a:prstClr val="black"/>
                </a:solidFill>
                <a:ea typeface="+mn-lt"/>
                <a:cs typeface="Calibri"/>
              </a:rPr>
              <a:t>орбиталей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. </a:t>
            </a:r>
            <a:r>
              <a:rPr lang="ru-RU" sz="2400" dirty="0" smtClean="0">
                <a:ea typeface="+mn-lt"/>
                <a:cs typeface="+mn-lt"/>
              </a:rPr>
              <a:t>Химические </a:t>
            </a:r>
            <a:r>
              <a:rPr lang="ru-RU" sz="2400" dirty="0">
                <a:ea typeface="+mn-lt"/>
                <a:cs typeface="+mn-lt"/>
              </a:rPr>
              <a:t>связи, образующиеся в результате перекрывания электронных </a:t>
            </a:r>
            <a:r>
              <a:rPr lang="ru-RU" sz="2400" dirty="0" err="1">
                <a:ea typeface="+mn-lt"/>
                <a:cs typeface="+mn-lt"/>
              </a:rPr>
              <a:t>орбиталей</a:t>
            </a:r>
            <a:r>
              <a:rPr lang="ru-RU" sz="2400" dirty="0">
                <a:ea typeface="+mn-lt"/>
                <a:cs typeface="+mn-lt"/>
              </a:rPr>
              <a:t> вдоль линии связи, называются </a:t>
            </a:r>
            <a:endParaRPr lang="ru-RU" sz="2400" dirty="0" smtClean="0">
              <a:ea typeface="+mn-lt"/>
              <a:cs typeface="+mn-lt"/>
            </a:endParaRPr>
          </a:p>
          <a:p>
            <a:pPr lvl="0"/>
            <a:r>
              <a:rPr lang="ru-RU" sz="2400" i="1" dirty="0" smtClean="0">
                <a:ea typeface="+mn-lt"/>
                <a:cs typeface="+mn-lt"/>
              </a:rPr>
              <a:t>σ</a:t>
            </a:r>
            <a:r>
              <a:rPr lang="ru-RU" sz="2400" b="1" i="1" dirty="0" smtClean="0">
                <a:ea typeface="+mn-lt"/>
                <a:cs typeface="+mn-lt"/>
              </a:rPr>
              <a:t>-связями </a:t>
            </a:r>
            <a:r>
              <a:rPr lang="ru-RU" sz="2400" b="1" i="1" dirty="0">
                <a:ea typeface="+mn-lt"/>
                <a:cs typeface="+mn-lt"/>
              </a:rPr>
              <a:t>(сигма-связями)</a:t>
            </a:r>
            <a:r>
              <a:rPr lang="ru-RU" sz="2400" i="1" dirty="0">
                <a:ea typeface="+mn-lt"/>
                <a:cs typeface="+mn-lt"/>
              </a:rPr>
              <a:t>. Сигма-связь очень прочная.</a:t>
            </a:r>
            <a:endParaRPr lang="ru-RU" sz="2400" dirty="0">
              <a:ea typeface="+mn-lt"/>
              <a:cs typeface="+mn-l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3C8FF116-7FEA-44B7-B50A-382D377D1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638" y="3381598"/>
            <a:ext cx="4947856" cy="20110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862" y="0"/>
            <a:ext cx="11172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n-lt"/>
                <a:cs typeface="Calibri"/>
              </a:rPr>
              <a:t>Ковалентная связь. Способ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n-lt"/>
                <a:cs typeface="Calibri"/>
              </a:rPr>
              <a:t>перекрывания электронных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  <a:ea typeface="+mn-lt"/>
                <a:cs typeface="Calibri"/>
              </a:rPr>
              <a:t>орбиталей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37873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0215" y="23446"/>
            <a:ext cx="971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Ковалентная связь. Способ перекрывания электронных </a:t>
            </a:r>
            <a:r>
              <a:rPr lang="ru-RU" sz="3600" b="1" dirty="0" err="1" smtClean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орбиталей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3430" y="1347374"/>
            <a:ext cx="11893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>
                <a:solidFill>
                  <a:prstClr val="black"/>
                </a:solidFill>
                <a:ea typeface="+mn-lt"/>
                <a:cs typeface="Calibri"/>
              </a:rPr>
              <a:t>p−</a:t>
            </a:r>
            <a:r>
              <a:rPr lang="ru-RU" sz="2400" dirty="0" err="1">
                <a:solidFill>
                  <a:prstClr val="black"/>
                </a:solidFill>
                <a:ea typeface="+mn-lt"/>
                <a:cs typeface="Calibri"/>
              </a:rPr>
              <a:t>Орбитали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 могут перекрываться в двух областях, образуя ковалентную связь за счет бокового перекрывания: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599" y="2263950"/>
            <a:ext cx="5802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Химические связи, образующиеся в результате «бокового» перекрывания электронных </a:t>
            </a:r>
            <a:r>
              <a:rPr lang="ru-RU" sz="2400" dirty="0" err="1">
                <a:solidFill>
                  <a:prstClr val="black"/>
                </a:solidFill>
                <a:ea typeface="+mn-lt"/>
                <a:cs typeface="Calibri"/>
              </a:rPr>
              <a:t>орбиталей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 вне линии связи, т.е. в двух областях, называются </a:t>
            </a:r>
            <a:r>
              <a:rPr lang="ru-RU" sz="2400" i="1" dirty="0">
                <a:solidFill>
                  <a:prstClr val="black"/>
                </a:solidFill>
                <a:ea typeface="+mn-lt"/>
                <a:cs typeface="Calibri"/>
              </a:rPr>
              <a:t>π</a:t>
            </a:r>
            <a:r>
              <a:rPr lang="ru-RU" sz="2400" b="1" i="1" dirty="0">
                <a:solidFill>
                  <a:prstClr val="black"/>
                </a:solidFill>
                <a:ea typeface="+mn-lt"/>
                <a:cs typeface="Calibri"/>
              </a:rPr>
              <a:t>-связями (пи-связями).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5" y="2274277"/>
            <a:ext cx="4810125" cy="289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02112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38" y="117231"/>
            <a:ext cx="10972800" cy="9378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Ковалентная связь. Полярность связи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5108" y="1185427"/>
            <a:ext cx="102459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ea typeface="+mn-lt"/>
                <a:cs typeface="Calibri"/>
              </a:rPr>
              <a:t>Ковалентные связи можно классифицировать </a:t>
            </a:r>
            <a:r>
              <a:rPr lang="ru-RU" sz="2400" dirty="0" smtClean="0">
                <a:ea typeface="+mn-lt"/>
                <a:cs typeface="Calibri"/>
              </a:rPr>
              <a:t>по </a:t>
            </a:r>
            <a:r>
              <a:rPr lang="ru-RU" sz="2400" dirty="0">
                <a:ea typeface="+mn-lt"/>
                <a:cs typeface="Calibri"/>
              </a:rPr>
              <a:t>смещению их к одному из связанных атомов</a:t>
            </a:r>
            <a:r>
              <a:rPr lang="ru-RU" dirty="0">
                <a:solidFill>
                  <a:srgbClr val="F79646">
                    <a:lumMod val="75000"/>
                  </a:srgbClr>
                </a:solidFill>
                <a:ea typeface="+mn-lt"/>
                <a:cs typeface="Calibri"/>
              </a:rPr>
              <a:t>.</a:t>
            </a:r>
            <a:endParaRPr lang="ru-RU" dirty="0">
              <a:solidFill>
                <a:srgbClr val="F79646">
                  <a:lumMod val="75000"/>
                </a:srgbClr>
              </a:solidFill>
              <a:ea typeface="+mn-lt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5108" y="2157100"/>
            <a:ext cx="9952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степени </a:t>
            </a:r>
            <a:r>
              <a:rPr lang="ru-RU" sz="2400" dirty="0" err="1" smtClean="0"/>
              <a:t>смещенности</a:t>
            </a:r>
            <a:r>
              <a:rPr lang="ru-RU" sz="2400" dirty="0" smtClean="0"/>
              <a:t> общих электронных пар  к одному из связанных ими атомов ковалентная связь может быть </a:t>
            </a:r>
            <a:r>
              <a:rPr lang="ru-RU" sz="2400" b="1" i="1" u="sng" dirty="0" smtClean="0"/>
              <a:t>полярной </a:t>
            </a:r>
            <a:r>
              <a:rPr lang="ru-RU" sz="2400" dirty="0" smtClean="0"/>
              <a:t>и </a:t>
            </a:r>
            <a:r>
              <a:rPr lang="ru-RU" sz="2400" b="1" i="1" u="sng" dirty="0" smtClean="0"/>
              <a:t>неполярной</a:t>
            </a:r>
            <a:endParaRPr lang="ru-RU" sz="24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3724" y="4214560"/>
            <a:ext cx="1004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Общие электронные пары, образующиеся в простых веществах  H</a:t>
            </a:r>
            <a:r>
              <a:rPr lang="ru-RU" sz="1400" b="1" dirty="0">
                <a:solidFill>
                  <a:prstClr val="black"/>
                </a:solidFill>
                <a:ea typeface="+mn-lt"/>
                <a:cs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, O</a:t>
            </a:r>
            <a:r>
              <a:rPr lang="ru-RU" sz="1400" b="1" dirty="0" smtClean="0">
                <a:solidFill>
                  <a:prstClr val="black"/>
                </a:solidFill>
                <a:ea typeface="+mn-lt"/>
                <a:cs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, Cl</a:t>
            </a:r>
            <a:r>
              <a:rPr lang="ru-RU" sz="1400" b="1" dirty="0" smtClean="0">
                <a:solidFill>
                  <a:prstClr val="black"/>
                </a:solidFill>
                <a:ea typeface="+mn-lt"/>
                <a:cs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, F</a:t>
            </a:r>
            <a:r>
              <a:rPr lang="ru-RU" sz="1400" b="1" dirty="0" smtClean="0">
                <a:solidFill>
                  <a:prstClr val="black"/>
                </a:solidFill>
                <a:ea typeface="+mn-lt"/>
                <a:cs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, N</a:t>
            </a:r>
            <a:r>
              <a:rPr lang="ru-RU" sz="1400" b="1" dirty="0" smtClean="0">
                <a:solidFill>
                  <a:prstClr val="black"/>
                </a:solidFill>
                <a:ea typeface="+mn-lt"/>
                <a:cs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+mn-lt"/>
                <a:cs typeface="Calibri"/>
              </a:rPr>
              <a:t> 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в одинаковой степени принадлежат обоим атомам. Такая ковалентная связь называется </a:t>
            </a:r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неполярной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47" y="5599356"/>
            <a:ext cx="8553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73724" y="3234789"/>
            <a:ext cx="100466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Ковалентная </a:t>
            </a:r>
            <a:r>
              <a:rPr lang="ru-RU" sz="2400" b="1" dirty="0">
                <a:solidFill>
                  <a:prstClr val="black"/>
                </a:solidFill>
                <a:ea typeface="+mn-lt"/>
                <a:cs typeface="Calibri"/>
              </a:rPr>
              <a:t>неполярная </a:t>
            </a:r>
            <a:r>
              <a:rPr lang="ru-RU" sz="2400" dirty="0">
                <a:solidFill>
                  <a:prstClr val="black"/>
                </a:solidFill>
                <a:ea typeface="+mn-lt"/>
                <a:cs typeface="Calibri"/>
              </a:rPr>
              <a:t>связь соединяет атомы в </a:t>
            </a:r>
            <a:r>
              <a:rPr lang="ru-RU" sz="2400" b="1" i="1" u="sng" dirty="0">
                <a:solidFill>
                  <a:prstClr val="black"/>
                </a:solidFill>
                <a:ea typeface="+mn-lt"/>
                <a:cs typeface="Calibri"/>
              </a:rPr>
              <a:t>простых веществах-неметаллах</a:t>
            </a:r>
            <a:endParaRPr lang="ru-RU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27660216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C2A6AB7-D1F1-4A26-8A3C-E31F40931F6E}"/>
              </a:ext>
            </a:extLst>
          </p:cNvPr>
          <p:cNvSpPr txBox="1"/>
          <p:nvPr/>
        </p:nvSpPr>
        <p:spPr>
          <a:xfrm>
            <a:off x="605736" y="1060212"/>
            <a:ext cx="10331805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ea typeface="+mn-lt"/>
                <a:cs typeface="+mn-lt"/>
              </a:rPr>
              <a:t>Если ковалентная связь образуется между разными атомами, то общая электронная пара смещается к тому из них, который имеет более </a:t>
            </a:r>
            <a:r>
              <a:rPr lang="ru-RU" sz="2400" dirty="0" smtClean="0">
                <a:ea typeface="+mn-lt"/>
                <a:cs typeface="+mn-lt"/>
              </a:rPr>
              <a:t>высокую </a:t>
            </a:r>
            <a:r>
              <a:rPr lang="ru-RU" sz="2400" dirty="0" err="1" smtClean="0">
                <a:ea typeface="+mn-lt"/>
                <a:cs typeface="+mn-lt"/>
              </a:rPr>
              <a:t>электроотрицательность</a:t>
            </a:r>
            <a:r>
              <a:rPr lang="ru-RU" sz="2400" dirty="0" smtClean="0">
                <a:ea typeface="+mn-lt"/>
                <a:cs typeface="+mn-lt"/>
              </a:rPr>
              <a:t> </a:t>
            </a:r>
            <a:r>
              <a:rPr lang="ru-RU" sz="2400" dirty="0">
                <a:ea typeface="+mn-lt"/>
                <a:cs typeface="+mn-lt"/>
              </a:rPr>
              <a:t>(ЭО). Он получает частичный отрицательный заряд. Атом, имеющий меньшую ЭО, становится заряжённым положительно. В этом случае образуется </a:t>
            </a:r>
            <a:r>
              <a:rPr lang="ru-RU" sz="2400" b="1" dirty="0">
                <a:ea typeface="+mn-lt"/>
                <a:cs typeface="+mn-lt"/>
              </a:rPr>
              <a:t>полярная</a:t>
            </a:r>
            <a:r>
              <a:rPr lang="ru-RU" sz="2400" dirty="0">
                <a:ea typeface="+mn-lt"/>
                <a:cs typeface="+mn-lt"/>
              </a:rPr>
              <a:t> ковалентная связь.</a:t>
            </a:r>
            <a:endParaRPr lang="ru-RU" sz="2400" dirty="0"/>
          </a:p>
          <a:p>
            <a:endParaRPr lang="ru-RU" b="1" dirty="0"/>
          </a:p>
          <a:p>
            <a:endParaRPr lang="ru-RU" b="1" dirty="0"/>
          </a:p>
        </p:txBody>
      </p:sp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99CF5CAB-47B5-483F-92DE-9461B84B6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36" y="3771001"/>
            <a:ext cx="3087358" cy="811242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5295B7EB-D0D7-4135-AB82-EB0DF900E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586" y="3772259"/>
            <a:ext cx="3396056" cy="1186603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73C98690-C405-4362-B888-520977B0E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00" y="3772618"/>
            <a:ext cx="3699416" cy="12917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7569" y="126648"/>
            <a:ext cx="1188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79646">
                    <a:lumMod val="75000"/>
                  </a:srgbClr>
                </a:solidFill>
                <a:ea typeface="+mj-ea"/>
                <a:cs typeface="+mj-cs"/>
              </a:rPr>
              <a:t>Ковалентная связь. Полярность связи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0234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496</Words>
  <Application>Microsoft Office PowerPoint</Application>
  <PresentationFormat>Произвольный</PresentationFormat>
  <Paragraphs>79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Ковалентная химическая связь</vt:lpstr>
      <vt:lpstr>Ковалентная связь. Определение</vt:lpstr>
      <vt:lpstr>Ковалентная связь. Механизмы образования</vt:lpstr>
      <vt:lpstr>Ковалентная связь. Механизмы образования</vt:lpstr>
      <vt:lpstr>Презентация PowerPoint</vt:lpstr>
      <vt:lpstr>Презентация PowerPoint</vt:lpstr>
      <vt:lpstr>Презентация PowerPoint</vt:lpstr>
      <vt:lpstr>Ковалентная связь. Полярность связи</vt:lpstr>
      <vt:lpstr>Презентация PowerPoint</vt:lpstr>
      <vt:lpstr>Презентация PowerPoint</vt:lpstr>
      <vt:lpstr>Ковалентная связь. Длина связи</vt:lpstr>
      <vt:lpstr>Презентация PowerPoint</vt:lpstr>
      <vt:lpstr>Ковалентная связь. Прочность связи </vt:lpstr>
      <vt:lpstr>Ковалентная связь. Направленность связи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chernyshoc@mail.ru</cp:lastModifiedBy>
  <cp:revision>302</cp:revision>
  <dcterms:created xsi:type="dcterms:W3CDTF">2021-10-11T11:23:59Z</dcterms:created>
  <dcterms:modified xsi:type="dcterms:W3CDTF">2021-11-07T09:31:31Z</dcterms:modified>
</cp:coreProperties>
</file>