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D2F1B1-D6E2-4A3C-9C14-2AFD97E23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5718DCA-EE90-43EE-94D1-0A096EEA4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830E0D-83C4-4020-85BD-5D276F78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C6D27DB-2A7A-47D3-8FF1-0218DDAE2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24A36E-85EC-40F9-8BE7-592891CD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983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B6B838-B656-461F-AF47-75C8D55E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16D0C69-AE3C-4344-B837-170D78685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6C150B1-5F11-41CD-AAEF-A1B11138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11AE73-6B22-4E05-AFEA-DAC85A41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B0E496-BE85-4701-A03B-7AB77FAA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57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A0C42D8-E169-4604-8D1C-2A578C3C7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3BAEB75-6834-442C-91F4-7DE563B1A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826792A-B2F8-4B10-8670-ABA8E337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93A0F0-E3BC-433C-B151-C60503BA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844AF81-F8AF-4EB1-ADD7-F15098AD3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754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A4F212-FE4C-4F4B-B561-D58AB138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64E540-028A-4674-A075-FE00D3E6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74DC239-0419-4DC2-BF99-2A5EA3C6E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C15C087-B08F-47CB-9957-2647253D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149659-D3E5-4F98-9541-15F1E579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515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5AA29B-0EF3-4FB5-A96B-569138A11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E30D55C-B21E-4FF4-BD16-007647E0A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50D358-6BDE-4A72-A43E-575FFCA3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5665AE-C434-46C7-9FA5-9E4E395C4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3641DC5-6795-45DC-97B0-D8D5716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598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440B7B-B442-4CFE-8697-6DAF44FF2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396CCD-FB01-4F02-A274-F45B37E4B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00791F-26BD-42CA-95A9-9A2C80C32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E01FA6-F787-4538-84D5-2387A149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B36E875-2C8C-432E-8721-ED000E91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60C7060-7D85-4053-9B3D-68A146E49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959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EA760C-50C5-4177-8466-C6F396E8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890B93-C8BF-41BF-AC9B-581E1CE20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E4FFDC0-F1B9-4166-B8D9-D0D126F6C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F5C9097-55E4-475E-B158-824CA9A20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EE19A1B-56F9-49BC-A014-181F199E7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924A509-D864-4559-9ED4-5E3F4E54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DE8D7EE-CB2D-4B21-9655-1708DD1F5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4D3D308-17EC-4A10-94D5-81B918A2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260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248DC4-DBB7-4B3B-BF03-384C371FC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FF058C6-6460-42BC-9169-5A68D354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3532B16-3512-442E-AD92-14897D09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D30DC3E-3300-417A-974F-51C3B0BD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37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43D4101-1AE3-4475-92CC-719ED3BE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F186098-5D78-4A76-84D1-8300B475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A18B978-9158-41B0-A56C-298D61D7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82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A27FAD-1398-4EB0-A641-EC0B573ED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C6EC5B-B0A5-440B-9E97-F565B55B6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E027791-D984-4C6E-A9BB-CA9B11049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FC33EA-70C1-48C1-B3BA-22F8B4A63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3B3C4B0-144D-4F88-8F5B-19B14981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65E009-61E3-4C99-A0B4-05C258A5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343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9D1A86-CF95-464B-83B6-02EB91A01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2E11B3F-F94E-4C8E-8C37-469825FBD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A76D332-BFBF-48F7-9107-ED052C451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95FF56D-5D9C-409A-807B-A9FBB86B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2D1C42-44D6-4F14-9907-5AEAE0F3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2777486-24CF-4BF0-B80B-B394BECDD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815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DF6C5C-E0A0-4D4C-B8CB-A660F0A26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73D6447-FF57-438B-B7E7-6A2D42DD1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C4B3CB-8EAD-4914-8E89-A87F0EF5E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7B8361-B088-4E3B-840D-DD833E0E3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D98F0F-A46B-4B3C-8694-801ADDA20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644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E5B2FDF-A538-46EA-A138-3DC42DA25384}"/>
              </a:ext>
            </a:extLst>
          </p:cNvPr>
          <p:cNvSpPr txBox="1"/>
          <p:nvPr/>
        </p:nvSpPr>
        <p:spPr>
          <a:xfrm>
            <a:off x="366532" y="226631"/>
            <a:ext cx="11458936" cy="5795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ru-RU" sz="3600" b="1" i="1" dirty="0" err="1">
                <a:solidFill>
                  <a:srgbClr val="FF0000"/>
                </a:solidFill>
              </a:rPr>
              <a:t>Мая́к</a:t>
            </a:r>
            <a:r>
              <a:rPr lang="ru-RU" sz="3600" dirty="0"/>
              <a:t> — средство навигационного оборудования побережья крупных водоёмов в виде капитального сооружения, нередко башенного типа, предназначенное для сопоставления наблюдаемой судоводителем картины с определённым местом на географической карте, имеющим точно установленные координаты, что способствует установлению места судна на водной поверхности.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49933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2E52898-C3C1-4F28-97FD-3491AB2CB44B}"/>
              </a:ext>
            </a:extLst>
          </p:cNvPr>
          <p:cNvSpPr txBox="1"/>
          <p:nvPr/>
        </p:nvSpPr>
        <p:spPr>
          <a:xfrm>
            <a:off x="396915" y="5135488"/>
            <a:ext cx="1139816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 </a:t>
            </a:r>
            <a:r>
              <a:rPr lang="ru-RU" sz="2800" b="1" i="1" dirty="0" smtClean="0">
                <a:solidFill>
                  <a:srgbClr val="FF0000"/>
                </a:solidFill>
              </a:rPr>
              <a:t>Кап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Спартель</a:t>
            </a:r>
            <a:r>
              <a:rPr lang="ru-RU" sz="2800" b="1" i="1" dirty="0">
                <a:solidFill>
                  <a:srgbClr val="FF0000"/>
                </a:solidFill>
              </a:rPr>
              <a:t>, Марокко</a:t>
            </a:r>
          </a:p>
          <a:p>
            <a:r>
              <a:rPr lang="ru-RU" sz="2800" dirty="0"/>
              <a:t>Расположенный над Геркулесовыми пещерами к западу от порта Танжер маяк венчает вход в Гибралтарский пролив.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9F0B4F-B08B-489A-838C-BDF80CC52D1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7214" y="117433"/>
            <a:ext cx="6242613" cy="48770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7295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8EBB840-8C17-47BF-B1E6-ADC3E9A026C5}"/>
              </a:ext>
            </a:extLst>
          </p:cNvPr>
          <p:cNvSpPr txBox="1"/>
          <p:nvPr/>
        </p:nvSpPr>
        <p:spPr>
          <a:xfrm>
            <a:off x="451413" y="239396"/>
            <a:ext cx="11551533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ru-RU" sz="4400" b="1" i="0" dirty="0">
                <a:solidFill>
                  <a:srgbClr val="FF0000"/>
                </a:solidFill>
                <a:effectLst/>
              </a:rPr>
              <a:t>Королевство Марокко </a:t>
            </a:r>
            <a:r>
              <a:rPr lang="ru-RU" sz="4400" b="0" i="0" dirty="0">
                <a:solidFill>
                  <a:srgbClr val="000000"/>
                </a:solidFill>
                <a:effectLst/>
              </a:rPr>
              <a:t>находится в Северной Африке, с востока граничит с Алжиром. Северные берега страны омывает </a:t>
            </a:r>
            <a:r>
              <a:rPr lang="ru-RU" sz="4400" b="0" i="0" dirty="0">
                <a:solidFill>
                  <a:srgbClr val="FF0000"/>
                </a:solidFill>
                <a:effectLst/>
              </a:rPr>
              <a:t>Средиземное море</a:t>
            </a:r>
            <a:r>
              <a:rPr lang="ru-RU" sz="4400" b="0" i="0" dirty="0">
                <a:solidFill>
                  <a:srgbClr val="000000"/>
                </a:solidFill>
                <a:effectLst/>
              </a:rPr>
              <a:t>, западные — </a:t>
            </a:r>
            <a:r>
              <a:rPr lang="ru-RU" sz="4400" b="0" i="0" dirty="0">
                <a:solidFill>
                  <a:srgbClr val="FF0000"/>
                </a:solidFill>
                <a:effectLst/>
              </a:rPr>
              <a:t>Атлантический океан</a:t>
            </a:r>
            <a:r>
              <a:rPr lang="ru-RU" sz="4400" b="0" i="0" dirty="0">
                <a:solidFill>
                  <a:srgbClr val="000000"/>
                </a:solidFill>
                <a:effectLst/>
              </a:rPr>
              <a:t>. От Европы Марокко отделён Гибралтарским проливом.</a:t>
            </a:r>
          </a:p>
          <a:p>
            <a:pPr indent="457200"/>
            <a:r>
              <a:rPr lang="ru-RU" sz="4400" dirty="0">
                <a:solidFill>
                  <a:srgbClr val="FF0000"/>
                </a:solidFill>
              </a:rPr>
              <a:t>Столица Марокко - Рабат </a:t>
            </a:r>
            <a:r>
              <a:rPr lang="ru-RU" sz="4400" dirty="0"/>
              <a:t>; его крупнейший город </a:t>
            </a:r>
            <a:r>
              <a:rPr lang="ru-RU" sz="4400" dirty="0" smtClean="0"/>
              <a:t>и </a:t>
            </a:r>
            <a:r>
              <a:rPr lang="ru-RU" sz="4400" dirty="0"/>
              <a:t>главный порт </a:t>
            </a:r>
            <a:r>
              <a:rPr lang="ru-RU" sz="4400" dirty="0">
                <a:solidFill>
                  <a:srgbClr val="FF0000"/>
                </a:solidFill>
              </a:rPr>
              <a:t>Касабланка 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163043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48BAD14-B05D-4A58-8805-B4CB3E2D03F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5846" y="24420"/>
            <a:ext cx="7760307" cy="51711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9139602-37F4-4E90-8E7F-256ED6ED815F}"/>
              </a:ext>
            </a:extLst>
          </p:cNvPr>
          <p:cNvSpPr txBox="1"/>
          <p:nvPr/>
        </p:nvSpPr>
        <p:spPr>
          <a:xfrm>
            <a:off x="578734" y="5165782"/>
            <a:ext cx="113431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 </a:t>
            </a:r>
            <a:r>
              <a:rPr lang="ru-RU" sz="2800" b="1" i="1" dirty="0" err="1">
                <a:solidFill>
                  <a:srgbClr val="FF0000"/>
                </a:solidFill>
              </a:rPr>
              <a:t>Нейст</a:t>
            </a:r>
            <a:r>
              <a:rPr lang="ru-RU" sz="2800" b="1" i="1" dirty="0">
                <a:solidFill>
                  <a:srgbClr val="FF0000"/>
                </a:solidFill>
              </a:rPr>
              <a:t> Пойнт, Шотландия</a:t>
            </a:r>
          </a:p>
          <a:p>
            <a:r>
              <a:rPr lang="ru-RU" sz="2800" dirty="0"/>
              <a:t>Один из самых знаменитых маяков в стране находится в крайней западной точке острова </a:t>
            </a:r>
            <a:r>
              <a:rPr lang="ru-RU" sz="2800" dirty="0" err="1"/>
              <a:t>Скай</a:t>
            </a:r>
            <a:r>
              <a:rPr lang="ru-RU" sz="2800" dirty="0"/>
              <a:t>, недалеко от городка Глендейл.</a:t>
            </a:r>
          </a:p>
        </p:txBody>
      </p:sp>
    </p:spTree>
    <p:extLst>
      <p:ext uri="{BB962C8B-B14F-4D97-AF65-F5344CB8AC3E}">
        <p14:creationId xmlns="" xmlns:p14="http://schemas.microsoft.com/office/powerpoint/2010/main" val="164186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81EE750-6CCC-410F-B6FD-3B9FF0637AC0}"/>
              </a:ext>
            </a:extLst>
          </p:cNvPr>
          <p:cNvSpPr txBox="1"/>
          <p:nvPr/>
        </p:nvSpPr>
        <p:spPr>
          <a:xfrm>
            <a:off x="324091" y="115747"/>
            <a:ext cx="11713579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4000" b="1" i="1" dirty="0">
                <a:solidFill>
                  <a:srgbClr val="FF0000"/>
                </a:solidFill>
              </a:rPr>
              <a:t>Шотландия</a:t>
            </a:r>
            <a:r>
              <a:rPr lang="ru-RU" sz="4000" dirty="0"/>
              <a:t> - страна на севере </a:t>
            </a:r>
            <a:r>
              <a:rPr lang="ru-RU" sz="4000" dirty="0">
                <a:solidFill>
                  <a:srgbClr val="FF0000"/>
                </a:solidFill>
              </a:rPr>
              <a:t>острова Великобритания</a:t>
            </a:r>
            <a:r>
              <a:rPr lang="ru-RU" sz="4000" dirty="0"/>
              <a:t>, которая является частью государства Соединённое Королевство Великобритании и Северной Ирландии. Граничит по суше с Англией и омывается морями </a:t>
            </a:r>
            <a:r>
              <a:rPr lang="ru-RU" sz="4000" dirty="0">
                <a:solidFill>
                  <a:srgbClr val="FF0000"/>
                </a:solidFill>
              </a:rPr>
              <a:t>Атлантического океана</a:t>
            </a:r>
            <a:r>
              <a:rPr lang="ru-RU" sz="4000" dirty="0"/>
              <a:t>: Северным (на востоке) и Ирландским (на западе). </a:t>
            </a:r>
            <a:r>
              <a:rPr lang="ru-RU" sz="4000" dirty="0" smtClean="0">
                <a:solidFill>
                  <a:srgbClr val="FF0000"/>
                </a:solidFill>
              </a:rPr>
              <a:t>Столица Шотландии Эдинбург</a:t>
            </a:r>
            <a:r>
              <a:rPr lang="ru-RU" sz="4000" dirty="0"/>
              <a:t>, а крупнейшим городом - </a:t>
            </a:r>
            <a:r>
              <a:rPr lang="ru-RU" sz="4000" dirty="0">
                <a:solidFill>
                  <a:srgbClr val="FF0000"/>
                </a:solidFill>
              </a:rPr>
              <a:t>Глазго</a:t>
            </a:r>
            <a:r>
              <a:rPr lang="ru-RU" sz="4000" dirty="0"/>
              <a:t>. Страна имеет потрясающую аутентичную атмосферу и богатые традиции.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1119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54CD31C-E5F6-4D4F-AFF9-B1C6A98CB192}"/>
              </a:ext>
            </a:extLst>
          </p:cNvPr>
          <p:cNvSpPr txBox="1"/>
          <p:nvPr/>
        </p:nvSpPr>
        <p:spPr>
          <a:xfrm>
            <a:off x="353993" y="4880844"/>
            <a:ext cx="1183800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Маяк </a:t>
            </a:r>
            <a:r>
              <a:rPr lang="ru-RU" sz="2800" b="1" i="1" dirty="0" err="1">
                <a:solidFill>
                  <a:srgbClr val="FF0000"/>
                </a:solidFill>
              </a:rPr>
              <a:t>Керморван</a:t>
            </a:r>
            <a:r>
              <a:rPr lang="ru-RU" sz="2800" b="1" i="1" dirty="0">
                <a:solidFill>
                  <a:srgbClr val="FF0000"/>
                </a:solidFill>
              </a:rPr>
              <a:t>, Франция</a:t>
            </a:r>
          </a:p>
          <a:p>
            <a:pPr algn="just"/>
            <a:r>
              <a:rPr lang="ru-RU" sz="2800" dirty="0"/>
              <a:t>Этот маяк находится в Бретани, недалеко от города Ле-Конке. Это место славится потрясающими закатами и пользуется большой популярностью среди туристов и фотографов.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8209CAF-727F-4C14-B6A2-14C6297AF49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8933" y="194724"/>
            <a:ext cx="8330880" cy="4686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584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4894F0-179D-41F8-A3F4-BE1705FD39DD}"/>
              </a:ext>
            </a:extLst>
          </p:cNvPr>
          <p:cNvSpPr txBox="1"/>
          <p:nvPr/>
        </p:nvSpPr>
        <p:spPr>
          <a:xfrm>
            <a:off x="169761" y="378047"/>
            <a:ext cx="1185247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4000" b="1" i="1" dirty="0">
                <a:solidFill>
                  <a:srgbClr val="FF0000"/>
                </a:solidFill>
              </a:rPr>
              <a:t>Франция - </a:t>
            </a:r>
            <a:r>
              <a:rPr lang="ru-RU" sz="4000" dirty="0"/>
              <a:t>государство в Западной Европе. Территория Франции омывается на северо-западе </a:t>
            </a:r>
            <a:r>
              <a:rPr lang="ru-RU" sz="4000" dirty="0">
                <a:solidFill>
                  <a:srgbClr val="FF0000"/>
                </a:solidFill>
              </a:rPr>
              <a:t>Атлантическим океаном</a:t>
            </a:r>
            <a:r>
              <a:rPr lang="ru-RU" sz="4000" dirty="0"/>
              <a:t>, на северо-востоке - </a:t>
            </a:r>
            <a:r>
              <a:rPr lang="ru-RU" sz="4000" dirty="0">
                <a:solidFill>
                  <a:srgbClr val="FF0000"/>
                </a:solidFill>
              </a:rPr>
              <a:t>Северным морем</a:t>
            </a:r>
            <a:r>
              <a:rPr lang="ru-RU" sz="4000" dirty="0"/>
              <a:t>, а на юге - тёплым </a:t>
            </a:r>
            <a:r>
              <a:rPr lang="ru-RU" sz="4000" dirty="0">
                <a:solidFill>
                  <a:srgbClr val="FF0000"/>
                </a:solidFill>
              </a:rPr>
              <a:t>Средиземным морем.</a:t>
            </a:r>
            <a:r>
              <a:rPr lang="ru-RU" sz="4000" dirty="0"/>
              <a:t> Пролив Ла-Манш отделяет её от острова Великобритания. </a:t>
            </a:r>
            <a:r>
              <a:rPr lang="ru-RU" sz="4000" i="1" dirty="0">
                <a:solidFill>
                  <a:srgbClr val="FF0000"/>
                </a:solidFill>
              </a:rPr>
              <a:t>Столица - Париж. </a:t>
            </a:r>
            <a:r>
              <a:rPr lang="ru-RU" sz="4000" dirty="0">
                <a:solidFill>
                  <a:srgbClr val="FF0000"/>
                </a:solidFill>
              </a:rPr>
              <a:t>Бретань </a:t>
            </a:r>
            <a:r>
              <a:rPr lang="ru-RU" sz="4000" dirty="0"/>
              <a:t>—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/>
              <a:t>первый </a:t>
            </a:r>
            <a:r>
              <a:rPr lang="ru-RU" sz="4000" dirty="0">
                <a:solidFill>
                  <a:srgbClr val="FF0000"/>
                </a:solidFill>
              </a:rPr>
              <a:t>туристический регион Франции. </a:t>
            </a:r>
            <a:r>
              <a:rPr lang="ru-RU" sz="4000" dirty="0"/>
              <a:t>Регион расположен на огромном полуострове на западе Франции.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3699476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257</Words>
  <Application>Microsoft Office PowerPoint</Application>
  <PresentationFormat>Произвольный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Сафина Эльвира Тахировна</dc:creator>
  <cp:lastModifiedBy>Софа</cp:lastModifiedBy>
  <cp:revision>11</cp:revision>
  <dcterms:created xsi:type="dcterms:W3CDTF">2021-10-12T11:25:00Z</dcterms:created>
  <dcterms:modified xsi:type="dcterms:W3CDTF">2021-11-07T19:33:57Z</dcterms:modified>
</cp:coreProperties>
</file>