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D2F1B1-D6E2-4A3C-9C14-2AFD97E23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5718DCA-EE90-43EE-94D1-0A096EEA4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C830E0D-83C4-4020-85BD-5D276F78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6D27DB-2A7A-47D3-8FF1-0218DDAE2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24A36E-85EC-40F9-8BE7-592891CD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83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B6B838-B656-461F-AF47-75C8D55E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16D0C69-AE3C-4344-B837-170D78685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C150B1-5F11-41CD-AAEF-A1B11138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11AE73-6B22-4E05-AFEA-DAC85A41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B0E496-BE85-4701-A03B-7AB77FAA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57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A0C42D8-E169-4604-8D1C-2A578C3C7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3BAEB75-6834-442C-91F4-7DE563B1A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826792A-B2F8-4B10-8670-ABA8E337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93A0F0-E3BC-433C-B151-C60503BA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44AF81-F8AF-4EB1-ADD7-F15098AD3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754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A4F212-FE4C-4F4B-B561-D58AB138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64E540-028A-4674-A075-FE00D3E6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4DC239-0419-4DC2-BF99-2A5EA3C6E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C15C087-B08F-47CB-9957-2647253D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149659-D3E5-4F98-9541-15F1E579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15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5AA29B-0EF3-4FB5-A96B-569138A11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E30D55C-B21E-4FF4-BD16-007647E0A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F50D358-6BDE-4A72-A43E-575FFCA3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5665AE-C434-46C7-9FA5-9E4E395C4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3641DC5-6795-45DC-97B0-D8D5716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598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440B7B-B442-4CFE-8697-6DAF44FF2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8396CCD-FB01-4F02-A274-F45B37E4B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500791F-26BD-42CA-95A9-9A2C80C32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8E01FA6-F787-4538-84D5-2387A149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B36E875-2C8C-432E-8721-ED000E91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60C7060-7D85-4053-9B3D-68A146E49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59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EA760C-50C5-4177-8466-C6F396E8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890B93-C8BF-41BF-AC9B-581E1CE20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E4FFDC0-F1B9-4166-B8D9-D0D126F6C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F5C9097-55E4-475E-B158-824CA9A20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EE19A1B-56F9-49BC-A014-181F199E7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924A509-D864-4559-9ED4-5E3F4E54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DE8D7EE-CB2D-4B21-9655-1708DD1F5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4D3D308-17EC-4A10-94D5-81B918A2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60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248DC4-DBB7-4B3B-BF03-384C371FC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FF058C6-6460-42BC-9169-5A68D354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3532B16-3512-442E-AD92-14897D09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D30DC3E-3300-417A-974F-51C3B0BD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37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43D4101-1AE3-4475-92CC-719ED3BE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F186098-5D78-4A76-84D1-8300B475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A18B978-9158-41B0-A56C-298D61D7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2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A27FAD-1398-4EB0-A641-EC0B573ED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C6EC5B-B0A5-440B-9E97-F565B55B6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E027791-D984-4C6E-A9BB-CA9B11049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FC33EA-70C1-48C1-B3BA-22F8B4A63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3B3C4B0-144D-4F88-8F5B-19B14981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565E009-61E3-4C99-A0B4-05C258A5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43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9D1A86-CF95-464B-83B6-02EB91A01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2E11B3F-F94E-4C8E-8C37-469825FBD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A76D332-BFBF-48F7-9107-ED052C451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95FF56D-5D9C-409A-807B-A9FBB86B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42D1C42-44D6-4F14-9907-5AEAE0F3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2777486-24CF-4BF0-B80B-B394BECDD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815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DF6C5C-E0A0-4D4C-B8CB-A660F0A26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73D6447-FF57-438B-B7E7-6A2D42DD1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9C4B3CB-8EAD-4914-8E89-A87F0EF5E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7B8361-B088-4E3B-840D-DD833E0E3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2D98F0F-A46B-4B3C-8694-801ADDA20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44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71B659C6-F183-48AB-968C-165B724AE27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1531" y="166385"/>
            <a:ext cx="7648937" cy="4302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AD30916-B981-4D10-915B-DF4301C2B0CA}"/>
              </a:ext>
            </a:extLst>
          </p:cNvPr>
          <p:cNvSpPr txBox="1"/>
          <p:nvPr/>
        </p:nvSpPr>
        <p:spPr>
          <a:xfrm>
            <a:off x="520860" y="4468912"/>
            <a:ext cx="1151681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Маяк Les </a:t>
            </a:r>
            <a:r>
              <a:rPr lang="ru-RU" sz="3200" b="1" i="1" dirty="0" err="1">
                <a:solidFill>
                  <a:srgbClr val="FF0000"/>
                </a:solidFill>
              </a:rPr>
              <a:t>Eclaireurs</a:t>
            </a:r>
            <a:r>
              <a:rPr lang="ru-RU" sz="3200" b="1" i="1" dirty="0">
                <a:solidFill>
                  <a:srgbClr val="FF0000"/>
                </a:solidFill>
              </a:rPr>
              <a:t>, Аргентина</a:t>
            </a:r>
          </a:p>
          <a:p>
            <a:r>
              <a:rPr lang="ru-RU" sz="3200" dirty="0"/>
              <a:t>Этот маяк примостился в проливе </a:t>
            </a:r>
            <a:r>
              <a:rPr lang="ru-RU" sz="3200" dirty="0" err="1"/>
              <a:t>Бигл</a:t>
            </a:r>
            <a:r>
              <a:rPr lang="ru-RU" sz="3200" dirty="0"/>
              <a:t>, на берегу Огненной Земли Аргентины. Те, кто приезжает в </a:t>
            </a:r>
            <a:r>
              <a:rPr lang="ru-RU" sz="3200" dirty="0" err="1"/>
              <a:t>Ушуая</a:t>
            </a:r>
            <a:r>
              <a:rPr lang="ru-RU" sz="3200" dirty="0"/>
              <a:t> — самый южный город на планете — часто стремятся увидеть маяк Les </a:t>
            </a:r>
            <a:r>
              <a:rPr lang="ru-RU" sz="3200" dirty="0" err="1"/>
              <a:t>Eclaireurs</a:t>
            </a:r>
            <a:r>
              <a:rPr 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541941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1" y="3983396"/>
            <a:ext cx="11662115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ru-RU" sz="2200" b="1" dirty="0" smtClean="0"/>
              <a:t>Маяк</a:t>
            </a:r>
            <a:r>
              <a:rPr lang="ru-RU" sz="2200" dirty="0" smtClean="0"/>
              <a:t> назван </a:t>
            </a:r>
            <a:r>
              <a:rPr lang="ru-RU" sz="2200" b="1" dirty="0" smtClean="0"/>
              <a:t>створным</a:t>
            </a:r>
            <a:r>
              <a:rPr lang="ru-RU" sz="2200" dirty="0" smtClean="0"/>
              <a:t> не случайно: в его башне находится специальный короб со створками, напоминающими обычные раздвижные жалюзи, которые попеременно регулируют свет цветных прожекторов. Сооружения такого типа всегда работают попарно и обозначают линии на картах, а также применяются для мониторинга курса судна. Именно поэтому «передний» </a:t>
            </a:r>
            <a:r>
              <a:rPr lang="ru-RU" sz="2200" b="1" dirty="0" smtClean="0"/>
              <a:t>маяк</a:t>
            </a:r>
            <a:r>
              <a:rPr lang="ru-RU" sz="2200" dirty="0" smtClean="0"/>
              <a:t> обязательно дополняет «задний» и находятся они на небольшом расстоянии друг от друга и непременно на разных высотах. </a:t>
            </a:r>
            <a:endParaRPr lang="ru-RU" sz="2200" dirty="0"/>
          </a:p>
        </p:txBody>
      </p:sp>
      <p:pic>
        <p:nvPicPr>
          <p:cNvPr id="4" name="Picture 4" descr="https://im0-tub-ru.yandex.net/i?id=2b8c87872df163a3691faf58df85d393-l&amp;ref=rim&amp;n=13&amp;w=1080&amp;h=8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152" y="253219"/>
            <a:ext cx="4917407" cy="36880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14535" y="1317059"/>
            <a:ext cx="61312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«Напарник» маяка </a:t>
            </a:r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</a:rPr>
              <a:t>Лесной Мол Створный Передний </a:t>
            </a:r>
            <a:r>
              <a:rPr lang="ru-RU" sz="2800" dirty="0" smtClean="0"/>
              <a:t>(высота — 16 метров)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A40855B-35BB-48DC-B369-E9AF2C388E0C}"/>
              </a:ext>
            </a:extLst>
          </p:cNvPr>
          <p:cNvSpPr txBox="1"/>
          <p:nvPr/>
        </p:nvSpPr>
        <p:spPr>
          <a:xfrm>
            <a:off x="601883" y="604198"/>
            <a:ext cx="11130571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3800" dirty="0" smtClean="0"/>
              <a:t>Официальное название — </a:t>
            </a:r>
            <a:r>
              <a:rPr lang="ru-RU" sz="3800" b="1" i="1" dirty="0" smtClean="0">
                <a:solidFill>
                  <a:srgbClr val="FF0000"/>
                </a:solidFill>
              </a:rPr>
              <a:t>Аргентинская Республика. </a:t>
            </a:r>
            <a:r>
              <a:rPr lang="ru-RU" sz="3800" dirty="0" smtClean="0"/>
              <a:t>Расположена в юго-восточной части Южной Америки. </a:t>
            </a:r>
          </a:p>
          <a:p>
            <a:pPr indent="457200" algn="just"/>
            <a:r>
              <a:rPr lang="ru-RU" sz="3800" dirty="0" smtClean="0"/>
              <a:t>На востоке омывается водами </a:t>
            </a:r>
            <a:r>
              <a:rPr lang="ru-RU" sz="3800" dirty="0" smtClean="0">
                <a:solidFill>
                  <a:srgbClr val="FF0000"/>
                </a:solidFill>
              </a:rPr>
              <a:t>Атлантического океана</a:t>
            </a:r>
            <a:r>
              <a:rPr lang="ru-RU" sz="3800" dirty="0" smtClean="0"/>
              <a:t>, на юге – </a:t>
            </a:r>
            <a:r>
              <a:rPr lang="ru-RU" sz="3800" dirty="0" smtClean="0">
                <a:solidFill>
                  <a:srgbClr val="FF0000"/>
                </a:solidFill>
              </a:rPr>
              <a:t>проливом Дрейка</a:t>
            </a:r>
            <a:r>
              <a:rPr lang="ru-RU" sz="3800" dirty="0" smtClean="0"/>
              <a:t>. </a:t>
            </a:r>
            <a:r>
              <a:rPr lang="ru-RU" sz="3800" dirty="0" smtClean="0">
                <a:solidFill>
                  <a:srgbClr val="FF0000"/>
                </a:solidFill>
              </a:rPr>
              <a:t>Столица — г. Буэнос-Айрес. </a:t>
            </a:r>
          </a:p>
          <a:p>
            <a:pPr indent="457200" algn="just"/>
            <a:r>
              <a:rPr lang="ru-RU" sz="3800" dirty="0" smtClean="0"/>
              <a:t>Аргентина —название переводится как «страна серебра». Как и во всех странах Южного полушария, времена года противоположны российским: лето начинается в декабре, а зима в июне.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xmlns="" val="1701146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B419124F-FC61-49A4-87E0-845D0610935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1317" y="220463"/>
            <a:ext cx="8319303" cy="46796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E296A30-05BC-4BDF-BE92-ACDA8797E1C9}"/>
              </a:ext>
            </a:extLst>
          </p:cNvPr>
          <p:cNvSpPr txBox="1"/>
          <p:nvPr/>
        </p:nvSpPr>
        <p:spPr>
          <a:xfrm>
            <a:off x="244998" y="4988224"/>
            <a:ext cx="1170200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 </a:t>
            </a:r>
            <a:r>
              <a:rPr lang="ru-RU" sz="2800" b="1" i="1" dirty="0" err="1">
                <a:solidFill>
                  <a:srgbClr val="FF0000"/>
                </a:solidFill>
              </a:rPr>
              <a:t>Peggys</a:t>
            </a:r>
            <a:r>
              <a:rPr lang="ru-RU" sz="2800" b="1" i="1" dirty="0">
                <a:solidFill>
                  <a:srgbClr val="FF0000"/>
                </a:solidFill>
              </a:rPr>
              <a:t> Point, Канада</a:t>
            </a:r>
          </a:p>
          <a:p>
            <a:pPr indent="457200"/>
            <a:r>
              <a:rPr lang="ru-RU" sz="2800" dirty="0"/>
              <a:t>Считается, что маяк назван в честь единственного выжившего в кораблекрушении в XIX веке. Строительство маяка началось в 1868 году, однако деревянную башню заменили бетонной только в 1915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3935626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056620D-98D2-4292-A544-202AA3C5CA38}"/>
              </a:ext>
            </a:extLst>
          </p:cNvPr>
          <p:cNvSpPr txBox="1"/>
          <p:nvPr/>
        </p:nvSpPr>
        <p:spPr>
          <a:xfrm>
            <a:off x="180506" y="276476"/>
            <a:ext cx="1170200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ru-RU" sz="4000" b="1" i="1" dirty="0">
                <a:solidFill>
                  <a:srgbClr val="FF0000"/>
                </a:solidFill>
              </a:rPr>
              <a:t>Канада - </a:t>
            </a:r>
            <a:r>
              <a:rPr lang="ru-RU" sz="4000" dirty="0"/>
              <a:t>расположена в северной части Северной Америки (с прилегающими островами, в т. ч. Канадским Арктическим архипелагом). </a:t>
            </a:r>
            <a:r>
              <a:rPr lang="ru-RU" sz="4000" b="1" dirty="0" smtClean="0">
                <a:solidFill>
                  <a:srgbClr val="FF0000"/>
                </a:solidFill>
              </a:rPr>
              <a:t>Канаду</a:t>
            </a:r>
            <a:r>
              <a:rPr lang="ru-RU" sz="4000" dirty="0" smtClean="0"/>
              <a:t> окружают </a:t>
            </a:r>
            <a:r>
              <a:rPr lang="ru-RU" sz="4000" b="1" dirty="0" smtClean="0">
                <a:solidFill>
                  <a:srgbClr val="FF0000"/>
                </a:solidFill>
              </a:rPr>
              <a:t>три</a:t>
            </a:r>
            <a:r>
              <a:rPr lang="ru-RU" sz="4000" dirty="0" smtClean="0">
                <a:solidFill>
                  <a:srgbClr val="FF0000"/>
                </a:solidFill>
              </a:rPr>
              <a:t> </a:t>
            </a:r>
            <a:r>
              <a:rPr lang="ru-RU" sz="4000" b="1" dirty="0" smtClean="0">
                <a:solidFill>
                  <a:srgbClr val="FF0000"/>
                </a:solidFill>
              </a:rPr>
              <a:t>океана</a:t>
            </a:r>
            <a:r>
              <a:rPr lang="ru-RU" sz="4000" dirty="0" smtClean="0"/>
              <a:t>. </a:t>
            </a:r>
            <a:r>
              <a:rPr lang="ru-RU" sz="4000" b="1" i="1" dirty="0" smtClean="0"/>
              <a:t>Атлантический океан </a:t>
            </a:r>
            <a:r>
              <a:rPr lang="ru-RU" sz="4000" dirty="0" smtClean="0"/>
              <a:t>— на востоке, </a:t>
            </a:r>
            <a:r>
              <a:rPr lang="ru-RU" sz="4000" b="1" i="1" dirty="0" smtClean="0"/>
              <a:t>Тихий океан</a:t>
            </a:r>
            <a:r>
              <a:rPr lang="ru-RU" sz="4000" dirty="0" smtClean="0"/>
              <a:t> — на западе,</a:t>
            </a:r>
          </a:p>
          <a:p>
            <a:r>
              <a:rPr lang="ru-RU" sz="4000" b="1" i="1" dirty="0" smtClean="0"/>
              <a:t>Северный Ледовитый океан</a:t>
            </a:r>
            <a:r>
              <a:rPr lang="ru-RU" sz="4000" dirty="0" smtClean="0"/>
              <a:t> — на севере.</a:t>
            </a:r>
          </a:p>
          <a:p>
            <a:r>
              <a:rPr lang="ru-RU" sz="4000" dirty="0" smtClean="0"/>
              <a:t>По </a:t>
            </a:r>
            <a:r>
              <a:rPr lang="ru-RU" sz="4000" dirty="0"/>
              <a:t>размеру территории — </a:t>
            </a:r>
            <a:r>
              <a:rPr lang="ru-RU" sz="4000" b="1" i="1" dirty="0"/>
              <a:t>2-е место в мире после РФ. </a:t>
            </a:r>
            <a:r>
              <a:rPr lang="ru-RU" sz="4000" dirty="0" smtClean="0">
                <a:solidFill>
                  <a:srgbClr val="FF0000"/>
                </a:solidFill>
              </a:rPr>
              <a:t>Столица </a:t>
            </a:r>
            <a:r>
              <a:rPr lang="ru-RU" sz="4000" dirty="0">
                <a:solidFill>
                  <a:srgbClr val="FF0000"/>
                </a:solidFill>
              </a:rPr>
              <a:t>Канады – Оттава.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76661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DFD44D7-08A6-4330-8048-4FABC6E40841}"/>
              </a:ext>
            </a:extLst>
          </p:cNvPr>
          <p:cNvSpPr txBox="1"/>
          <p:nvPr/>
        </p:nvSpPr>
        <p:spPr>
          <a:xfrm>
            <a:off x="474562" y="4741948"/>
            <a:ext cx="1150523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 в Сент-</a:t>
            </a:r>
            <a:r>
              <a:rPr lang="ru-RU" sz="2800" b="1" i="1" dirty="0" err="1">
                <a:solidFill>
                  <a:srgbClr val="FF0000"/>
                </a:solidFill>
              </a:rPr>
              <a:t>Огастине</a:t>
            </a:r>
            <a:r>
              <a:rPr lang="ru-RU" sz="2800" b="1" i="1" dirty="0">
                <a:solidFill>
                  <a:srgbClr val="FF0000"/>
                </a:solidFill>
              </a:rPr>
              <a:t>, Флорида (США)</a:t>
            </a:r>
          </a:p>
          <a:p>
            <a:r>
              <a:rPr lang="ru-RU" sz="2800" dirty="0"/>
              <a:t>«Наследник» возведенной в XVI веке испанской смотровой башни был построен в 1874 году, после того как она оказалась под угрозой разрушения из-за эрозии береговой линии.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8E25C98-DBFC-4878-A1ED-A77CCD02AE0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9374" y="114899"/>
            <a:ext cx="8231408" cy="462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0385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DBF2750-CCE0-414B-A536-A642DD903251}"/>
              </a:ext>
            </a:extLst>
          </p:cNvPr>
          <p:cNvSpPr txBox="1"/>
          <p:nvPr/>
        </p:nvSpPr>
        <p:spPr>
          <a:xfrm>
            <a:off x="359052" y="360841"/>
            <a:ext cx="11389489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4000" b="1" i="1" dirty="0">
                <a:solidFill>
                  <a:srgbClr val="FF0000"/>
                </a:solidFill>
              </a:rPr>
              <a:t>Соединённые Штаты Америки </a:t>
            </a:r>
            <a:r>
              <a:rPr lang="ru-RU" sz="4000" b="1" i="1" dirty="0"/>
              <a:t>— государство в Северной Америке.</a:t>
            </a:r>
          </a:p>
          <a:p>
            <a:r>
              <a:rPr lang="ru-RU" sz="4000" dirty="0"/>
              <a:t>Занимает 4-е место в мире по размеру территории (после РФ, Канады и КНР). </a:t>
            </a:r>
            <a:r>
              <a:rPr lang="ru-RU" sz="4000" dirty="0">
                <a:solidFill>
                  <a:srgbClr val="FF0000"/>
                </a:solidFill>
              </a:rPr>
              <a:t>Столица – Вашингтон.</a:t>
            </a:r>
          </a:p>
          <a:p>
            <a:r>
              <a:rPr lang="ru-RU" sz="4000" i="1" dirty="0">
                <a:solidFill>
                  <a:srgbClr val="FF0000"/>
                </a:solidFill>
              </a:rPr>
              <a:t>Флорида –</a:t>
            </a:r>
            <a:r>
              <a:rPr lang="ru-RU" sz="4000" dirty="0"/>
              <a:t> «солнечный штат», занимающий одноименный полуостров на юго-востоке США – нередко называют американским туристическим раем. Западное побережье штата омывается водами </a:t>
            </a:r>
            <a:r>
              <a:rPr lang="ru-RU" sz="4000" dirty="0">
                <a:solidFill>
                  <a:srgbClr val="FF0000"/>
                </a:solidFill>
              </a:rPr>
              <a:t>Мексиканского залива</a:t>
            </a:r>
            <a:r>
              <a:rPr lang="ru-RU" sz="4000" dirty="0"/>
              <a:t>, восточное – </a:t>
            </a:r>
            <a:r>
              <a:rPr lang="ru-RU" sz="4000" dirty="0">
                <a:solidFill>
                  <a:srgbClr val="FF0000"/>
                </a:solidFill>
              </a:rPr>
              <a:t>Атлантического океана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38505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CEB4C66-1C1C-4790-972B-008A75DB5C0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6644" y="138888"/>
            <a:ext cx="7365458" cy="47745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575544C-6390-4757-B3B3-E51F4151F900}"/>
              </a:ext>
            </a:extLst>
          </p:cNvPr>
          <p:cNvSpPr txBox="1"/>
          <p:nvPr/>
        </p:nvSpPr>
        <p:spPr>
          <a:xfrm>
            <a:off x="470703" y="4913452"/>
            <a:ext cx="112505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Маяк-мельница </a:t>
            </a:r>
            <a:r>
              <a:rPr lang="ru-RU" sz="2800" b="1" i="1" dirty="0" err="1">
                <a:solidFill>
                  <a:srgbClr val="FF0000"/>
                </a:solidFill>
              </a:rPr>
              <a:t>Stawa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</a:rPr>
              <a:t>Młyny</a:t>
            </a:r>
            <a:r>
              <a:rPr lang="ru-RU" sz="2800" b="1" i="1" dirty="0">
                <a:solidFill>
                  <a:srgbClr val="FF0000"/>
                </a:solidFill>
              </a:rPr>
              <a:t>, Польша</a:t>
            </a:r>
          </a:p>
          <a:p>
            <a:pPr algn="just"/>
            <a:r>
              <a:rPr lang="ru-RU" sz="2800" dirty="0" err="1"/>
              <a:t>Stawa</a:t>
            </a:r>
            <a:r>
              <a:rPr lang="ru-RU" sz="2800" dirty="0"/>
              <a:t> </a:t>
            </a:r>
            <a:r>
              <a:rPr lang="ru-RU" sz="2800" dirty="0" err="1"/>
              <a:t>Młyny</a:t>
            </a:r>
            <a:r>
              <a:rPr lang="ru-RU" sz="2800" dirty="0"/>
              <a:t> — это маяк в форме ветряной мельницы в польском Свиноуйсьце. Построенный в 1873–1874 годах маяк является официальным символом города.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276384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E304991-BD87-4808-B640-74F70C411400}"/>
              </a:ext>
            </a:extLst>
          </p:cNvPr>
          <p:cNvSpPr txBox="1"/>
          <p:nvPr/>
        </p:nvSpPr>
        <p:spPr>
          <a:xfrm>
            <a:off x="308658" y="401045"/>
            <a:ext cx="1157468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ru-RU" sz="4000" b="1" i="1" dirty="0">
                <a:solidFill>
                  <a:srgbClr val="FF0000"/>
                </a:solidFill>
              </a:rPr>
              <a:t>Польша -</a:t>
            </a:r>
            <a:r>
              <a:rPr lang="ru-RU" sz="4000" dirty="0"/>
              <a:t> одно из крупнейших государств Центральной Европы. Страна расположена между Балтийским морем на севере, Судетами и Карпатами на юге, в бассейне рек Висла и Одер. </a:t>
            </a:r>
            <a:r>
              <a:rPr lang="ru-RU" sz="4000" dirty="0">
                <a:solidFill>
                  <a:srgbClr val="FF0000"/>
                </a:solidFill>
              </a:rPr>
              <a:t>Столица - Варшава.</a:t>
            </a:r>
          </a:p>
          <a:p>
            <a:pPr indent="457200"/>
            <a:r>
              <a:rPr lang="ru-RU" sz="4000" dirty="0">
                <a:solidFill>
                  <a:srgbClr val="FF0000"/>
                </a:solidFill>
              </a:rPr>
              <a:t>Свиноуйсьце, </a:t>
            </a:r>
            <a:r>
              <a:rPr lang="ru-RU" sz="4000" dirty="0"/>
              <a:t>это популярный курорт, на западе Польши, расположенный на </a:t>
            </a:r>
            <a:r>
              <a:rPr lang="ru-RU" sz="4000" dirty="0">
                <a:solidFill>
                  <a:srgbClr val="FF0000"/>
                </a:solidFill>
              </a:rPr>
              <a:t>побережье Балтийского моря.</a:t>
            </a:r>
          </a:p>
        </p:txBody>
      </p:sp>
    </p:spTree>
    <p:extLst>
      <p:ext uri="{BB962C8B-B14F-4D97-AF65-F5344CB8AC3E}">
        <p14:creationId xmlns:p14="http://schemas.microsoft.com/office/powerpoint/2010/main" xmlns="" val="3653223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7285" y="4611231"/>
            <a:ext cx="117465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Лесной</a:t>
            </a:r>
            <a:r>
              <a:rPr lang="ru-RU" sz="2800" i="1" dirty="0" smtClean="0">
                <a:solidFill>
                  <a:srgbClr val="FF0000"/>
                </a:solidFill>
              </a:rPr>
              <a:t> </a:t>
            </a:r>
            <a:r>
              <a:rPr lang="ru-RU" sz="2800" b="1" i="1" dirty="0" smtClean="0">
                <a:solidFill>
                  <a:srgbClr val="FF0000"/>
                </a:solidFill>
              </a:rPr>
              <a:t>Мол</a:t>
            </a:r>
            <a:r>
              <a:rPr lang="ru-RU" sz="2800" i="1" dirty="0" smtClean="0">
                <a:solidFill>
                  <a:srgbClr val="FF0000"/>
                </a:solidFill>
              </a:rPr>
              <a:t> </a:t>
            </a:r>
            <a:r>
              <a:rPr lang="ru-RU" sz="2800" b="1" i="1" dirty="0" smtClean="0">
                <a:solidFill>
                  <a:srgbClr val="FF0000"/>
                </a:solidFill>
              </a:rPr>
              <a:t>Створный</a:t>
            </a:r>
            <a:r>
              <a:rPr lang="ru-RU" sz="2800" i="1" dirty="0" smtClean="0">
                <a:solidFill>
                  <a:srgbClr val="FF0000"/>
                </a:solidFill>
              </a:rPr>
              <a:t> </a:t>
            </a:r>
            <a:r>
              <a:rPr lang="ru-RU" sz="2800" b="1" i="1" dirty="0" smtClean="0">
                <a:solidFill>
                  <a:srgbClr val="FF0000"/>
                </a:solidFill>
              </a:rPr>
              <a:t>Задний</a:t>
            </a:r>
            <a:endParaRPr lang="ru-RU" sz="2800" i="1" dirty="0" smtClean="0">
              <a:solidFill>
                <a:srgbClr val="FF0000"/>
              </a:solidFill>
            </a:endParaRPr>
          </a:p>
          <a:p>
            <a:pPr indent="457200"/>
            <a:r>
              <a:rPr lang="ru-RU" sz="2800" dirty="0" smtClean="0"/>
              <a:t>Расположен в Санкт-Петербурге, на берегу </a:t>
            </a:r>
            <a:r>
              <a:rPr lang="ru-RU" sz="2800" dirty="0" smtClean="0">
                <a:solidFill>
                  <a:srgbClr val="FF0000"/>
                </a:solidFill>
              </a:rPr>
              <a:t>Финского залива (Балтийское море)</a:t>
            </a:r>
            <a:r>
              <a:rPr lang="ru-RU" sz="2800" dirty="0" smtClean="0"/>
              <a:t>. Имея высоту 73 метра является самым высоким маяком в России и самым высоким </a:t>
            </a:r>
            <a:r>
              <a:rPr lang="ru-RU" sz="2800" b="1" dirty="0" smtClean="0"/>
              <a:t>створным</a:t>
            </a:r>
            <a:r>
              <a:rPr lang="ru-RU" sz="2800" dirty="0" smtClean="0"/>
              <a:t> (то есть, обязательно работающим в паре) маяком в мире. </a:t>
            </a:r>
            <a:endParaRPr lang="ru-RU" sz="2800" dirty="0"/>
          </a:p>
        </p:txBody>
      </p:sp>
      <p:pic>
        <p:nvPicPr>
          <p:cNvPr id="2054" name="Picture 6" descr="https://img-fotki.yandex.ru/get/38180/17778574.191/0_c1088_72f7f6b4_orig"/>
          <p:cNvPicPr>
            <a:picLocks noChangeAspect="1" noChangeArrowheads="1"/>
          </p:cNvPicPr>
          <p:nvPr/>
        </p:nvPicPr>
        <p:blipFill>
          <a:blip r:embed="rId2" cstate="print"/>
          <a:srcRect b="4417"/>
          <a:stretch>
            <a:fillRect/>
          </a:stretch>
        </p:blipFill>
        <p:spPr bwMode="auto">
          <a:xfrm>
            <a:off x="2589286" y="241695"/>
            <a:ext cx="6990813" cy="445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302</Words>
  <Application>Microsoft Office PowerPoint</Application>
  <PresentationFormat>Произвольный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Сафина Эльвира Тахировна</dc:creator>
  <cp:lastModifiedBy>Софа</cp:lastModifiedBy>
  <cp:revision>12</cp:revision>
  <dcterms:created xsi:type="dcterms:W3CDTF">2021-10-12T11:25:00Z</dcterms:created>
  <dcterms:modified xsi:type="dcterms:W3CDTF">2021-11-07T19:42:39Z</dcterms:modified>
</cp:coreProperties>
</file>