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7" r:id="rId2"/>
    <p:sldId id="265" r:id="rId3"/>
    <p:sldId id="266" r:id="rId4"/>
    <p:sldId id="256" r:id="rId5"/>
    <p:sldId id="259" r:id="rId6"/>
    <p:sldId id="261" r:id="rId7"/>
    <p:sldId id="269" r:id="rId8"/>
    <p:sldId id="263" r:id="rId9"/>
    <p:sldId id="267" r:id="rId10"/>
    <p:sldId id="26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1A8AF"/>
    <a:srgbClr val="7CD6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24" autoAdjust="0"/>
    <p:restoredTop sz="94660"/>
  </p:normalViewPr>
  <p:slideViewPr>
    <p:cSldViewPr>
      <p:cViewPr varScale="1">
        <p:scale>
          <a:sx n="68" d="100"/>
          <a:sy n="68" d="100"/>
        </p:scale>
        <p:origin x="978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3.jpeg"/><Relationship Id="rId7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11" Type="http://schemas.openxmlformats.org/officeDocument/2006/relationships/image" Target="../media/image8.jpeg"/><Relationship Id="rId5" Type="http://schemas.openxmlformats.org/officeDocument/2006/relationships/image" Target="../media/image4.jpeg"/><Relationship Id="rId10" Type="http://schemas.openxmlformats.org/officeDocument/2006/relationships/image" Target="../media/image7.jpeg"/><Relationship Id="rId4" Type="http://schemas.microsoft.com/office/2007/relationships/hdphoto" Target="../media/hdphoto1.wdp"/><Relationship Id="rId9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227399" y="692696"/>
            <a:ext cx="7576691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400" dirty="0"/>
              <a:t>Муниципальное бюджетное дошкольное образовательное учреждение  </a:t>
            </a:r>
          </a:p>
          <a:p>
            <a:r>
              <a:rPr lang="ru-RU" sz="1400" dirty="0" err="1"/>
              <a:t>Нивенский</a:t>
            </a:r>
            <a:r>
              <a:rPr lang="ru-RU" sz="1400" dirty="0"/>
              <a:t> детский сад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4631781" y="5229200"/>
            <a:ext cx="4536504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/>
              <a:t>Подготовила:</a:t>
            </a:r>
          </a:p>
          <a:p>
            <a:r>
              <a:rPr lang="ru-RU" sz="1600" dirty="0"/>
              <a:t> воспитатель средней группы </a:t>
            </a:r>
          </a:p>
          <a:p>
            <a:r>
              <a:rPr lang="ru-RU" sz="1600" dirty="0"/>
              <a:t>Вознюк А.П.</a:t>
            </a:r>
          </a:p>
        </p:txBody>
      </p:sp>
      <p:sp>
        <p:nvSpPr>
          <p:cNvPr id="6" name="Подзаголовок 2"/>
          <p:cNvSpPr>
            <a:spLocks noGrp="1"/>
          </p:cNvSpPr>
          <p:nvPr/>
        </p:nvSpPr>
        <p:spPr>
          <a:xfrm>
            <a:off x="1371600" y="2692400"/>
            <a:ext cx="6400800" cy="1473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971600" y="1700808"/>
            <a:ext cx="6984776" cy="288032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21A8A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i="1" dirty="0">
                <a:solidFill>
                  <a:srgbClr val="C00000"/>
                </a:solidFill>
              </a:rPr>
              <a:t>Проект по ПДД </a:t>
            </a:r>
            <a:br>
              <a:rPr lang="ru-RU" sz="3600" i="1" dirty="0">
                <a:solidFill>
                  <a:srgbClr val="C00000"/>
                </a:solidFill>
              </a:rPr>
            </a:b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073E87">
                    <a:lumMod val="75000"/>
                  </a:srgbClr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t>«Ознакомление с правилами дорожного движения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073E87">
                    <a:lumMod val="75000"/>
                  </a:srgbClr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t>детей средней группы»</a:t>
            </a:r>
            <a:endParaRPr lang="ru-RU" sz="2800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0682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395537" y="332656"/>
            <a:ext cx="4356481" cy="10263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Сюжетно-ролевая игра</a:t>
            </a:r>
          </a:p>
          <a:p>
            <a:pPr algn="ctr"/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«ДПС и спецмашины»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873666" y="5499045"/>
            <a:ext cx="3395198" cy="1080120"/>
          </a:xfrm>
          <a:prstGeom prst="roundRect">
            <a:avLst/>
          </a:prstGeom>
          <a:solidFill>
            <a:srgbClr val="7CD6D4"/>
          </a:solidFill>
          <a:ln>
            <a:solidFill>
              <a:srgbClr val="21A8A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Объяснить надо запросто,</a:t>
            </a:r>
          </a:p>
          <a:p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Будь ты юн или стар:</a:t>
            </a:r>
          </a:p>
          <a:p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Мостовая для транспорта,</a:t>
            </a:r>
          </a:p>
          <a:p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Для тебя — тротуар!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C5F97F7D-EE66-4B26-9E49-40DB727FFB4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55730">
            <a:off x="395536" y="1988839"/>
            <a:ext cx="4536503" cy="3240361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="" xmlns:a16="http://schemas.microsoft.com/office/drawing/2014/main" id="{19976DF2-533E-4F5D-86F3-CADCFC56AA6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01679">
            <a:off x="4646637" y="1561415"/>
            <a:ext cx="3713434" cy="410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4408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67544" y="404664"/>
            <a:ext cx="7000066" cy="93610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2">
                    <a:lumMod val="75000"/>
                  </a:schemeClr>
                </a:solidFill>
              </a:rPr>
              <a:t>«Ознакомление с правилами дорожного движения </a:t>
            </a:r>
          </a:p>
          <a:p>
            <a:pPr algn="ctr"/>
            <a:r>
              <a:rPr lang="ru-RU" sz="2000" dirty="0">
                <a:solidFill>
                  <a:schemeClr val="tx2">
                    <a:lumMod val="75000"/>
                  </a:schemeClr>
                </a:solidFill>
              </a:rPr>
              <a:t>детей средней группы»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08238" y="3645024"/>
            <a:ext cx="8584242" cy="2736304"/>
          </a:xfrm>
          <a:prstGeom prst="roundRect">
            <a:avLst/>
          </a:prstGeom>
          <a:solidFill>
            <a:srgbClr val="7CD6D4"/>
          </a:solidFill>
          <a:ln>
            <a:solidFill>
              <a:srgbClr val="21A8A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>
                <a:solidFill>
                  <a:schemeClr val="tx2">
                    <a:lumMod val="75000"/>
                  </a:schemeClr>
                </a:solidFill>
              </a:rPr>
              <a:t>Задачи:</a:t>
            </a:r>
            <a:endParaRPr lang="ru-RU" sz="1600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1.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Повысить собственный уровень профессионального мастерства и компетентности.</a:t>
            </a:r>
            <a:endParaRPr lang="ru-RU" sz="1600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2.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Помочь усвоить дошкольникам первоначальные знания о правилах безопасного поведения на улице.</a:t>
            </a:r>
          </a:p>
          <a:p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3.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Формировать и развивать у детей целостное восприятие окружающей дорожной среды.</a:t>
            </a:r>
          </a:p>
          <a:p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4. Расширять словарный запас детей по дорожной лексике.</a:t>
            </a:r>
          </a:p>
          <a:p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5. Активизировать взаимодействие с родителями по пропаганде ПДД и безопасности детей.</a:t>
            </a:r>
          </a:p>
          <a:p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6. Развивать логическое мышление, произвольное внимание, зрительное и слуховое восприятие, творческую активность.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85720" y="1500174"/>
            <a:ext cx="8584242" cy="2088232"/>
          </a:xfrm>
          <a:prstGeom prst="roundRect">
            <a:avLst/>
          </a:prstGeom>
          <a:solidFill>
            <a:srgbClr val="7CD6D4"/>
          </a:solidFill>
          <a:ln>
            <a:solidFill>
              <a:srgbClr val="21A8A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b="1" dirty="0">
                <a:solidFill>
                  <a:schemeClr val="tx2">
                    <a:lumMod val="75000"/>
                  </a:schemeClr>
                </a:solidFill>
              </a:rPr>
              <a:t>Цель: 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Совершенствование условий для формирования у детей дошкольного возраста устойчивых навыков безопасности в окружающей дорожно-транспортной среде.</a:t>
            </a:r>
          </a:p>
          <a:p>
            <a:r>
              <a:rPr lang="ru-RU" sz="1400" b="1" dirty="0">
                <a:solidFill>
                  <a:schemeClr val="tx2">
                    <a:lumMod val="75000"/>
                  </a:schemeClr>
                </a:solidFill>
              </a:rPr>
              <a:t>Актуальность: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Актуальность проблемы связана с тем, что у детей дошкольного возраста отсутствует защитная психологическая реакция на дорожную обстановку, которая свойственна даже не всем взрослым. Ребенка интересует улица и все происходящее на ней. И часто, увлеченный чем – либо новым, необычным, ребенок попадает на улице в опасные для его жизни ситуации.  Именно в дошкольном возрасте закладывается фундамент жизненных ориентировок в окружающем мире, и все, что ребенок усвоит в детском саду, прочно останется с ним навсегда. Вот почему с самого раннего возраста необходимо учить детей безопасному поведению на улицах,  дорогах, в транспорте и правилам дорожного движения.</a:t>
            </a:r>
          </a:p>
        </p:txBody>
      </p:sp>
    </p:spTree>
    <p:extLst>
      <p:ext uri="{BB962C8B-B14F-4D97-AF65-F5344CB8AC3E}">
        <p14:creationId xmlns:p14="http://schemas.microsoft.com/office/powerpoint/2010/main" val="38974135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251520" y="1196752"/>
            <a:ext cx="6851008" cy="2658530"/>
          </a:xfrm>
          <a:prstGeom prst="roundRect">
            <a:avLst/>
          </a:prstGeom>
          <a:solidFill>
            <a:srgbClr val="7CD6D4"/>
          </a:solidFill>
          <a:ln>
            <a:solidFill>
              <a:srgbClr val="21A8A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Постановка цели и задач.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Составление календарно – тематического плана по ПДД.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Подбор наглядно-иллюстративного материала.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Подбор художественной литературы по теме.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Изготовление атрибутов для сюжетно-ролевых игр.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Создание предметно-развивающей среды по ПДД.</a:t>
            </a:r>
          </a:p>
        </p:txBody>
      </p:sp>
      <p:pic>
        <p:nvPicPr>
          <p:cNvPr id="9" name="Picture 6" descr="https://pp.userapi.com/c836125/v836125549/29906/bogkY2bIzJA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923373">
            <a:off x="5318990" y="3590918"/>
            <a:ext cx="1382383" cy="18237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pp.userapi.com/c836125/v836125549/29988/vOrtSBoaUF4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21099">
            <a:off x="6621513" y="422236"/>
            <a:ext cx="2022953" cy="154903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pp.userapi.com/c836125/v836125549/29956/EtQmNyf22-o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colorTemperature colorTemp="88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1009022">
            <a:off x="6879165" y="2150913"/>
            <a:ext cx="1784084" cy="157866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s://pp.userapi.com/c836125/v836125549/2997e/fn6M3aYKa_c.jp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25000"/>
                    </a14:imgEffect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371737">
            <a:off x="7044623" y="3924232"/>
            <a:ext cx="1874133" cy="12909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Скругленный прямоугольник 11"/>
          <p:cNvSpPr/>
          <p:nvPr/>
        </p:nvSpPr>
        <p:spPr>
          <a:xfrm>
            <a:off x="971600" y="405674"/>
            <a:ext cx="3744416" cy="635110"/>
          </a:xfrm>
          <a:prstGeom prst="roundRect">
            <a:avLst/>
          </a:prstGeom>
          <a:solidFill>
            <a:srgbClr val="7CD6D4"/>
          </a:solidFill>
          <a:ln>
            <a:solidFill>
              <a:srgbClr val="21A8A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Подготовительная работа</a:t>
            </a:r>
          </a:p>
        </p:txBody>
      </p:sp>
      <p:pic>
        <p:nvPicPr>
          <p:cNvPr id="8" name="Picture 4" descr="https://pp.userapi.com/c836125/v836125549/298fc/fzfBxhvjCWE.jpg"/>
          <p:cNvPicPr>
            <a:picLocks noChangeAspect="1" noChangeArrowheads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3178643" y="4180178"/>
            <a:ext cx="1655741" cy="1867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s://pp.userapi.com/c836134/v836134871/2ad8e/ia9rYgAvNmg.jpg"/>
          <p:cNvPicPr>
            <a:picLocks noChangeAspect="1" noChangeArrowheads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67742">
            <a:off x="5957218" y="5147640"/>
            <a:ext cx="1713008" cy="15717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Паша\Desktop\фото пдд\IMG_20190222_141122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4000504"/>
            <a:ext cx="2508232" cy="188117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68749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1060582" y="414854"/>
            <a:ext cx="2175529" cy="64807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Игры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655646" y="4638908"/>
            <a:ext cx="2175529" cy="1532664"/>
          </a:xfrm>
          <a:prstGeom prst="roundRect">
            <a:avLst/>
          </a:prstGeom>
          <a:solidFill>
            <a:srgbClr val="7CD6D4"/>
          </a:solidFill>
          <a:ln>
            <a:solidFill>
              <a:srgbClr val="21A8A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i="1" u="sng" dirty="0">
                <a:solidFill>
                  <a:schemeClr val="tx2">
                    <a:lumMod val="75000"/>
                  </a:schemeClr>
                </a:solidFill>
              </a:rPr>
              <a:t>Развивающие игры:</a:t>
            </a:r>
          </a:p>
          <a:p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«Транспорт», </a:t>
            </a:r>
          </a:p>
          <a:p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«Виды транспорта»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ADB574C5-4AFC-4D9B-AA34-B01818D9E37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764704"/>
            <a:ext cx="2952328" cy="2699909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CA4D28F7-DF14-4CD6-9748-F40A25D3F99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4113076"/>
            <a:ext cx="3125518" cy="2699908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="" xmlns:a16="http://schemas.microsoft.com/office/drawing/2014/main" id="{0CE57C24-7035-4BE3-A629-025474953381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0582" y="1412776"/>
            <a:ext cx="3783724" cy="309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3228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827584" y="548680"/>
            <a:ext cx="4389068" cy="95053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Дидактическая игра  «Дорожные знаки у нас в гостях»,</a:t>
            </a:r>
          </a:p>
          <a:p>
            <a:pPr algn="ctr"/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Лото «Дорожные знаки»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017613AB-756C-45E4-A650-A0FD58BB086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11182">
            <a:off x="674790" y="2198097"/>
            <a:ext cx="3714881" cy="3876151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="" xmlns:a16="http://schemas.microsoft.com/office/drawing/2014/main" id="{63B2E1DA-F80A-40EF-80BE-254B9B25771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1750470"/>
            <a:ext cx="3600400" cy="3766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8209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кругленный прямоугольник 11"/>
          <p:cNvSpPr/>
          <p:nvPr/>
        </p:nvSpPr>
        <p:spPr>
          <a:xfrm>
            <a:off x="644425" y="404664"/>
            <a:ext cx="4248472" cy="64807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Сюжетно-ролевые игры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300609" y="4869160"/>
            <a:ext cx="2592288" cy="1296144"/>
          </a:xfrm>
          <a:prstGeom prst="roundRect">
            <a:avLst/>
          </a:prstGeom>
          <a:solidFill>
            <a:srgbClr val="7CD6D4"/>
          </a:solidFill>
          <a:ln>
            <a:solidFill>
              <a:srgbClr val="21A8A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>
                <a:solidFill>
                  <a:schemeClr val="tx2">
                    <a:lumMod val="50000"/>
                  </a:schemeClr>
                </a:solidFill>
              </a:rPr>
              <a:t>Мы едем, едем, едем </a:t>
            </a:r>
            <a:br>
              <a:rPr lang="ru-RU" sz="1600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1600" dirty="0">
                <a:solidFill>
                  <a:schemeClr val="tx2">
                    <a:lumMod val="50000"/>
                  </a:schemeClr>
                </a:solidFill>
              </a:rPr>
              <a:t>В далёкие края, </a:t>
            </a:r>
            <a:br>
              <a:rPr lang="ru-RU" sz="1600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1600" dirty="0">
                <a:solidFill>
                  <a:schemeClr val="tx2">
                    <a:lumMod val="50000"/>
                  </a:schemeClr>
                </a:solidFill>
              </a:rPr>
              <a:t>Хорошие соседи, </a:t>
            </a:r>
            <a:br>
              <a:rPr lang="ru-RU" sz="1600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1600" dirty="0">
                <a:solidFill>
                  <a:schemeClr val="tx2">
                    <a:lumMod val="50000"/>
                  </a:schemeClr>
                </a:solidFill>
              </a:rPr>
              <a:t>Счастливые друзья. 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D9CE2D11-F418-4542-8F6C-059111B0B7B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673421">
            <a:off x="980290" y="1799243"/>
            <a:ext cx="3558537" cy="2796967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903E9CB7-B9F4-4731-A9FF-1F02EC4C8A8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97810">
            <a:off x="5292080" y="1052736"/>
            <a:ext cx="3273226" cy="36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30926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357158" y="428604"/>
            <a:ext cx="5929354" cy="157163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Подвижная игра «Пешеходы и автомобили»</a:t>
            </a:r>
          </a:p>
          <a:p>
            <a:pPr algn="ctr"/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Цель: формировать умение взаимодействовать друг с другом, согласовывать свои действия с определенными правилами, закрепить правила дорожного движения для водителей и пешеходов.</a:t>
            </a:r>
          </a:p>
        </p:txBody>
      </p:sp>
      <p:pic>
        <p:nvPicPr>
          <p:cNvPr id="2054" name="Picture 6" descr="http://www.clipartbest.com/cliparts/aTq/zz6/aTqzz6bTM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32465" y="2168860"/>
            <a:ext cx="492848" cy="900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вал 4"/>
          <p:cNvSpPr/>
          <p:nvPr/>
        </p:nvSpPr>
        <p:spPr>
          <a:xfrm>
            <a:off x="5171448" y="2420888"/>
            <a:ext cx="264648" cy="305790"/>
          </a:xfrm>
          <a:prstGeom prst="ellipse">
            <a:avLst/>
          </a:prstGeom>
          <a:solidFill>
            <a:schemeClr val="tx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064835" y="5541836"/>
            <a:ext cx="3240360" cy="1174768"/>
          </a:xfrm>
          <a:prstGeom prst="roundRect">
            <a:avLst/>
          </a:prstGeom>
          <a:solidFill>
            <a:srgbClr val="7CD6D4"/>
          </a:solidFill>
          <a:ln>
            <a:solidFill>
              <a:srgbClr val="21A8A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Помогает с давних пор</a:t>
            </a:r>
            <a:br>
              <a:rPr lang="ru-RU" sz="1600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Детям друг наш, светофор.</a:t>
            </a:r>
            <a:br>
              <a:rPr lang="ru-RU" sz="1600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Объяснит без напряженья</a:t>
            </a:r>
            <a:br>
              <a:rPr lang="ru-RU" sz="1600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Детям правила движенья.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0E9CBED0-4B2A-499D-B180-69307E9EA05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128" y="2277692"/>
            <a:ext cx="3672408" cy="3204356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7497E75D-1C4D-4FA7-BB4D-0BAC77964D4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3" y="2060028"/>
            <a:ext cx="3539373" cy="3601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10644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5143504" y="285728"/>
            <a:ext cx="2655854" cy="1384803"/>
          </a:xfrm>
          <a:prstGeom prst="roundRect">
            <a:avLst/>
          </a:prstGeom>
          <a:solidFill>
            <a:srgbClr val="7CD6D4"/>
          </a:solidFill>
          <a:ln>
            <a:solidFill>
              <a:srgbClr val="21A8A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Всё время будь внимательным</a:t>
            </a:r>
            <a:br>
              <a:rPr lang="ru-RU" sz="1600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И помни наперёд:</a:t>
            </a:r>
            <a:br>
              <a:rPr lang="ru-RU" sz="1600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Свои имеют правила</a:t>
            </a:r>
            <a:br>
              <a:rPr lang="ru-RU" sz="1600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Шофёр и пешеход.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95537" y="332656"/>
            <a:ext cx="4356481" cy="10263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Развлечение для детей </a:t>
            </a:r>
          </a:p>
          <a:p>
            <a:pPr algn="ctr"/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«Помни правила дорожного движения!» 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8E8DAD18-D4D7-463C-B1AB-022ABE76CFB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286" y="1772816"/>
            <a:ext cx="4026698" cy="3672408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ACAF9A29-0AC4-429A-ACF9-A88FB262CD7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8" y="2060848"/>
            <a:ext cx="4170714" cy="432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15446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323529" y="4509120"/>
            <a:ext cx="4335581" cy="2160240"/>
          </a:xfrm>
          <a:prstGeom prst="roundRect">
            <a:avLst/>
          </a:prstGeom>
          <a:solidFill>
            <a:srgbClr val="7CD6D4"/>
          </a:solidFill>
          <a:ln>
            <a:solidFill>
              <a:srgbClr val="21A8A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u="sng" dirty="0">
                <a:solidFill>
                  <a:schemeClr val="tx2">
                    <a:lumMod val="75000"/>
                  </a:schemeClr>
                </a:solidFill>
              </a:rPr>
              <a:t>Работа с родителями:</a:t>
            </a:r>
          </a:p>
          <a:p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- проведение консультаций;</a:t>
            </a:r>
          </a:p>
          <a:p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- семейная совместная работа – изготовление дорожных знаков;</a:t>
            </a:r>
          </a:p>
          <a:p>
            <a:pPr>
              <a:buFontTx/>
              <a:buChar char="-"/>
            </a:pP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 памятки, беседы.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914694" y="404664"/>
            <a:ext cx="3744416" cy="64807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Работа с родителями</a:t>
            </a:r>
          </a:p>
        </p:txBody>
      </p:sp>
      <p:pic>
        <p:nvPicPr>
          <p:cNvPr id="1026" name="Picture 2" descr="C:\Users\Паша\Desktop\фото пдд\1479979281_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285860"/>
            <a:ext cx="3911627" cy="2857520"/>
          </a:xfrm>
          <a:prstGeom prst="rect">
            <a:avLst/>
          </a:prstGeom>
          <a:noFill/>
        </p:spPr>
      </p:pic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2FDFA3CF-7161-4F36-857F-210B60A3850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8844" y="548680"/>
            <a:ext cx="3911627" cy="4746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353881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1341</TotalTime>
  <Words>408</Words>
  <Application>Microsoft Office PowerPoint</Application>
  <PresentationFormat>Экран (4:3)</PresentationFormat>
  <Paragraphs>50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Candara</vt:lpstr>
      <vt:lpstr>Symbol</vt:lpstr>
      <vt:lpstr>Волна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Жизнь прекрасна, когда безопасна!</dc:title>
  <dc:creator>Наташа</dc:creator>
  <cp:lastModifiedBy>User</cp:lastModifiedBy>
  <cp:revision>127</cp:revision>
  <dcterms:created xsi:type="dcterms:W3CDTF">2017-03-18T20:00:06Z</dcterms:created>
  <dcterms:modified xsi:type="dcterms:W3CDTF">2021-11-07T20:25:45Z</dcterms:modified>
</cp:coreProperties>
</file>