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56" r:id="rId2"/>
    <p:sldId id="257" r:id="rId3"/>
    <p:sldId id="320" r:id="rId4"/>
    <p:sldId id="260" r:id="rId5"/>
    <p:sldId id="264" r:id="rId6"/>
    <p:sldId id="291" r:id="rId7"/>
    <p:sldId id="292" r:id="rId8"/>
    <p:sldId id="265" r:id="rId9"/>
    <p:sldId id="275" r:id="rId10"/>
    <p:sldId id="281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12" r:id="rId21"/>
    <p:sldId id="306" r:id="rId22"/>
    <p:sldId id="307" r:id="rId23"/>
    <p:sldId id="308" r:id="rId24"/>
    <p:sldId id="309" r:id="rId25"/>
    <p:sldId id="310" r:id="rId26"/>
    <p:sldId id="311" r:id="rId27"/>
    <p:sldId id="313" r:id="rId28"/>
    <p:sldId id="318" r:id="rId29"/>
    <p:sldId id="314" r:id="rId30"/>
    <p:sldId id="319" r:id="rId31"/>
    <p:sldId id="284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86043-5C39-4104-B19C-BDB3AE020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218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2615-1456-48C9-8005-B077906DA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7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F51CF-7F81-4ABC-8BFA-34FD82C2D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35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E65D8-52CB-407B-AC2C-337AF2E70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61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06DFE-C153-4E7E-82C4-024F0D00C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73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09562-273C-47BA-A042-D139F87BC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3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5FC60-C120-4FD1-8473-3D66C0954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051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08EBB-6899-48F3-8395-A6E19B0DE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99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A4CC4-7615-417B-83B0-0304438EF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25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92C87-35E3-4D08-A753-5BEEB3A5B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2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7341E-8105-48A1-939C-77E00D13B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21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50000">
              <a:schemeClr val="bg1"/>
            </a:gs>
            <a:gs pos="100000">
              <a:srgbClr val="66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4E1DEBB-4CD8-49CE-B354-2750E469B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3850" y="115888"/>
            <a:ext cx="8494713" cy="552291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МДОУ детский сад общеразвивающего вида № 28 «Ласточка» </a:t>
            </a:r>
            <a:r>
              <a:rPr lang="en-US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en-US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с. </a:t>
            </a:r>
            <a:r>
              <a:rPr lang="ru-RU" altLang="ru-RU" sz="1400" b="1" kern="1200" dirty="0" err="1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Акатьево</a:t>
            </a:r>
            <a:r>
              <a:rPr lang="ru-RU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 Коломенского</a:t>
            </a:r>
            <a:r>
              <a:rPr lang="en-US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 </a:t>
            </a:r>
            <a:r>
              <a:rPr lang="ru-RU" altLang="ru-RU" sz="1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Муниципального района</a:t>
            </a: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2400" b="1" kern="1200" dirty="0" smtClean="0">
                <a:solidFill>
                  <a:srgbClr val="333399"/>
                </a:solidFill>
                <a:latin typeface="Bookman Old Style" panose="02050604050505020204" pitchFamily="18" charset="0"/>
              </a:rPr>
              <a:t>Презентация </a:t>
            </a:r>
            <a:r>
              <a:rPr lang="ru-RU" altLang="ru-RU" sz="2400" b="1" kern="1200" dirty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п</a:t>
            </a:r>
            <a: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роекта</a:t>
            </a:r>
            <a:b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«Музыка вокруг нас»</a:t>
            </a:r>
            <a:b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2400" b="1" kern="1200" dirty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2400" b="1" kern="1200" dirty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600" b="1" kern="1200" dirty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ГМО музыкальных руководителей ДОО Коломенского городского округа </a:t>
            </a:r>
            <a:br>
              <a:rPr lang="ru-RU" altLang="ru-RU" sz="1600" b="1" kern="1200" dirty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600" b="1" kern="1200" dirty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 «Активизация профессиональной деятельности музыкального руководителя по формированию у детей дошкольного возраста творческого потенциала и эстетического отношения к окружающему миру»</a:t>
            </a:r>
            <a: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Автор проекта: Григорьева Татьяна Алексеевна (высшая квалификационная   категория)</a:t>
            </a:r>
            <a:b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                     </a:t>
            </a:r>
            <a: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24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>15.02.</a:t>
            </a:r>
            <a:r>
              <a:rPr lang="ru-RU" sz="1600" b="1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2017 учебный год</a:t>
            </a:r>
            <a:br>
              <a:rPr lang="ru-RU" sz="1600" b="1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600" b="1" kern="1200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1400" b="1" kern="12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endParaRPr lang="ru-RU" altLang="ru-RU" sz="1400" b="1" i="1" dirty="0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2051" name="Picture 6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5373688"/>
            <a:ext cx="31321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Фотоматериалы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267" name="Рисунок 4" descr="D:\все фотографии\DSC060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150" y="1566863"/>
            <a:ext cx="49657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3089275" y="5548313"/>
            <a:ext cx="290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Музыкальный уголок</a:t>
            </a:r>
          </a:p>
        </p:txBody>
      </p:sp>
      <p:pic>
        <p:nvPicPr>
          <p:cNvPr id="11269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113" y="115888"/>
            <a:ext cx="259238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 descr="D:\ДЕТСКИЙ САД\Фото 2016-2017 ч.г\DSC073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263" y="404813"/>
            <a:ext cx="547211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1979613" y="5232400"/>
            <a:ext cx="5864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accent2"/>
                </a:solidFill>
                <a:latin typeface="Bookman Old Style" pitchFamily="18" charset="0"/>
                <a:cs typeface="Times New Roman" pitchFamily="18" charset="0"/>
              </a:rPr>
              <a:t>ОД «Знакомство с творчеством С.А. Кусевицкого»</a:t>
            </a:r>
            <a:endParaRPr lang="ru-RU" altLang="ru-RU" sz="1600" b="1">
              <a:solidFill>
                <a:schemeClr val="accent2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2292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586413"/>
            <a:ext cx="259238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D:\ДЕТСКИЙ САД\Фото 2016-2017 ч.г\DSC073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319587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5232400" y="1014413"/>
            <a:ext cx="3540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ОД «В мире музыкальных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инструментов»</a:t>
            </a:r>
          </a:p>
        </p:txBody>
      </p:sp>
      <p:pic>
        <p:nvPicPr>
          <p:cNvPr id="13316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365625"/>
            <a:ext cx="25923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 descr="D:\ДЕТСКИЙ САД\Фото 2017-2018уч.г\для григорьевой\20180314_0818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588" y="3141663"/>
            <a:ext cx="43259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D:\ДЕТСКИЙ САД\Фото 2015-2016г.г\нов.1\фото с фотика\DSCF72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549275"/>
            <a:ext cx="561181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428875" y="5084763"/>
            <a:ext cx="442436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Слушание классической музыки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в режиме дня «Минутки музыки»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accent2"/>
                </a:solidFill>
                <a:latin typeface="Bookman Old Style" pitchFamily="18" charset="0"/>
              </a:rPr>
              <a:t> </a:t>
            </a:r>
          </a:p>
        </p:txBody>
      </p:sp>
      <p:pic>
        <p:nvPicPr>
          <p:cNvPr id="14340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975" y="5672138"/>
            <a:ext cx="2592388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D:\ДЕТСКИЙ САД\Фото 2016-2017 ч.г\DSC07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71487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Рисунок 2" descr="D:\ДЕТСКИЙ САД\Фото 2016-2017 ч.г\DSC072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924175"/>
            <a:ext cx="4643437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5637213" y="1341438"/>
            <a:ext cx="3074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Игра на музыкальных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инструментах</a:t>
            </a:r>
          </a:p>
        </p:txBody>
      </p:sp>
      <p:pic>
        <p:nvPicPr>
          <p:cNvPr id="15365" name="Picture 4" descr="Music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702175"/>
            <a:ext cx="25923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365625"/>
            <a:ext cx="25923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2" descr="D:\ДЕТСКИЙ САД\Фото 2016-2017 ч.г\DSC072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4392612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3" descr="D:\ДЕТСКИЙ САД\Фото 2016-2017 ч.г\DSC0727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213100"/>
            <a:ext cx="4456112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196975"/>
            <a:ext cx="25923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D:\ДЕТСКИЙ САД\Фото 2016-2017 ч.г\DSC072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513" y="1233488"/>
            <a:ext cx="5667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265363" y="5589588"/>
            <a:ext cx="4510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«Музыкальное лото»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accent2"/>
                </a:solidFill>
                <a:latin typeface="Bookman Old Style" pitchFamily="18" charset="0"/>
              </a:rPr>
              <a:t>(для развития звуковысотного слуха)</a:t>
            </a:r>
          </a:p>
        </p:txBody>
      </p:sp>
      <p:pic>
        <p:nvPicPr>
          <p:cNvPr id="17412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15888"/>
            <a:ext cx="259238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1116013" y="439738"/>
            <a:ext cx="4510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Музыкально-дидактические игры</a:t>
            </a:r>
          </a:p>
        </p:txBody>
      </p:sp>
      <p:pic>
        <p:nvPicPr>
          <p:cNvPr id="17414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23825"/>
            <a:ext cx="25923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323850" y="4916488"/>
            <a:ext cx="82724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accent2"/>
                </a:solidFill>
                <a:latin typeface="Bookman Old Style" pitchFamily="18" charset="0"/>
              </a:rPr>
              <a:t>Графическое пособие «Эмоции»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chemeClr val="accent2"/>
                </a:solidFill>
                <a:latin typeface="Bookman Old Style" pitchFamily="18" charset="0"/>
              </a:rPr>
              <a:t>(карточки с изображением лица с разными эмоциональными настроениями)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chemeClr val="accent2"/>
                </a:solidFill>
                <a:latin typeface="Bookman Old Style" pitchFamily="18" charset="0"/>
              </a:rPr>
              <a:t>для определения характера мелодии при слушании произведений</a:t>
            </a:r>
          </a:p>
        </p:txBody>
      </p:sp>
      <p:pic>
        <p:nvPicPr>
          <p:cNvPr id="18436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7513" y="5746750"/>
            <a:ext cx="21971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https://nsportal.ru/sites/default/files/styles/media_gallery_large/public/gallery/2016/11/04/obrazovatelnaya_deyatelnost/dsc06050.jpg?itok=VlX_txD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621" y="548680"/>
            <a:ext cx="51845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D:\ДЕТСКИЙ САД\Фото 2016-2017 ч.г\DSC072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620713"/>
            <a:ext cx="5688013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2609850" y="5157788"/>
            <a:ext cx="37417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</a:t>
            </a: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«Какая музыка?»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accent2"/>
                </a:solidFill>
                <a:latin typeface="Bookman Old Style" pitchFamily="18" charset="0"/>
              </a:rPr>
              <a:t>(для развития памяти и слуха)</a:t>
            </a:r>
          </a:p>
        </p:txBody>
      </p:sp>
      <p:pic>
        <p:nvPicPr>
          <p:cNvPr id="19460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588" y="5300663"/>
            <a:ext cx="23399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D:\ДЕТСКИЙ САД\Фото 2016-2017 ч.г\DSC072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549275"/>
            <a:ext cx="5832475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222500" y="5013325"/>
            <a:ext cx="4510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«Ступеньки»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accent2"/>
                </a:solidFill>
                <a:latin typeface="Bookman Old Style" pitchFamily="18" charset="0"/>
              </a:rPr>
              <a:t>(для развития звуковысотного слуха)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accent2"/>
                </a:solidFill>
                <a:latin typeface="Bookman Old Style" pitchFamily="18" charset="0"/>
              </a:rPr>
              <a:t> </a:t>
            </a:r>
          </a:p>
        </p:txBody>
      </p:sp>
      <p:pic>
        <p:nvPicPr>
          <p:cNvPr id="20484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600700"/>
            <a:ext cx="2268538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457825"/>
            <a:ext cx="31305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850" y="188913"/>
            <a:ext cx="8208963" cy="56626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ts val="0"/>
              </a:spcBef>
              <a:defRPr/>
            </a:pPr>
            <a:r>
              <a:rPr lang="ru-RU" sz="2400" b="1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Актуальность </a:t>
            </a:r>
          </a:p>
          <a:p>
            <a:pPr algn="r" eaLnBrk="0" hangingPunct="0">
              <a:spcBef>
                <a:spcPts val="0"/>
              </a:spcBef>
              <a:defRPr/>
            </a:pPr>
            <a:r>
              <a:rPr lang="ru-RU" sz="1600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«Жизнь детей без музыки невозможна, </a:t>
            </a:r>
          </a:p>
          <a:p>
            <a:pPr algn="r" eaLnBrk="0" hangingPunct="0">
              <a:spcBef>
                <a:spcPts val="0"/>
              </a:spcBef>
              <a:defRPr/>
            </a:pPr>
            <a:r>
              <a:rPr lang="ru-RU" sz="1600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как невозможна без игры и без сказки....»</a:t>
            </a:r>
          </a:p>
          <a:p>
            <a:pPr algn="r" eaLnBrk="0" hangingPunct="0">
              <a:spcBef>
                <a:spcPts val="0"/>
              </a:spcBef>
              <a:defRPr/>
            </a:pPr>
            <a:r>
              <a:rPr lang="ru-RU" sz="1600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В.А. Сухомлинский.</a:t>
            </a:r>
          </a:p>
          <a:p>
            <a:pPr algn="just" eaLnBrk="0" hangingPunct="0">
              <a:spcBef>
                <a:spcPts val="0"/>
              </a:spcBef>
              <a:defRPr/>
            </a:pPr>
            <a:r>
              <a:rPr lang="ru-RU" sz="1600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   Ребенок растет и развивается в окружающей его музыкальной среде, которая в настоящее время достаточно противоречива. С одной стороны, существует прекрасная, высокохудожественная музыка, с другой – антихудожественное, низкопробное псевдоискусство, которое обрушивается как на взрослых, так и на маленьких слушателей. Но если взрослый человек с хорошим вкусом и сформировавшейся системой эстетических ценностей способен ему противостоять, то ребенок оказывается совершенно беззащитным. Поэтому так важно уже в дошкольном детстве приобщать детей к подлинному искусству, способствовать становлению их музыкальной культуры. </a:t>
            </a:r>
          </a:p>
          <a:p>
            <a:pPr algn="just" eaLnBrk="0" hangingPunct="0">
              <a:spcBef>
                <a:spcPts val="0"/>
              </a:spcBef>
              <a:defRPr/>
            </a:pPr>
            <a:r>
              <a:rPr lang="ru-RU" sz="1600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   Музыка является одним из важнейших средств воспитания духовности человека. Главная задача педагога - увлечь ребенка музыкой, сделать так, чтобы слушание музыки стало его потребностью. Это возможно лишь при погружении детей в мир классической музыки, воспитании на ее классических образцах. </a:t>
            </a:r>
          </a:p>
          <a:p>
            <a:pPr algn="just" eaLnBrk="0" hangingPunct="0">
              <a:spcBef>
                <a:spcPts val="0"/>
              </a:spcBef>
              <a:defRPr/>
            </a:pPr>
            <a:r>
              <a:rPr lang="ru-RU" sz="1600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   Решению этой проблемы во многом будет способствовать реализация проекта «Музыка вокруг нас».</a:t>
            </a:r>
          </a:p>
          <a:p>
            <a:pPr indent="-34290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ru-RU" kern="0" dirty="0">
              <a:solidFill>
                <a:srgbClr val="333399"/>
              </a:solidFill>
              <a:latin typeface="Bookman Old Style" panose="02050604050505020204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D:\ДЕТСКИЙ САД\Фото 2016-2017 ч.г\DSC073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620713"/>
            <a:ext cx="5837238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165475" y="5084763"/>
            <a:ext cx="3176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«Определи по ритму»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accent2"/>
                </a:solidFill>
                <a:latin typeface="Bookman Old Style" pitchFamily="18" charset="0"/>
              </a:rPr>
              <a:t>(развитие чувства ритма)</a:t>
            </a:r>
          </a:p>
        </p:txBody>
      </p:sp>
      <p:pic>
        <p:nvPicPr>
          <p:cNvPr id="21508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408613"/>
            <a:ext cx="23050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D:\ДЕТСКИЙ САД\Фото 2016-2017 ч.г\DSC072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692150"/>
            <a:ext cx="564515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2262188" y="522922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Рассматривание портретов музыкантов - классиков</a:t>
            </a:r>
          </a:p>
        </p:txBody>
      </p:sp>
      <p:pic>
        <p:nvPicPr>
          <p:cNvPr id="22532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408613"/>
            <a:ext cx="23050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D:\ДЕТСКИЙ САД\Фото 2016-2017 ч.г\DSC072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692150"/>
            <a:ext cx="5903912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2297113" y="5373688"/>
            <a:ext cx="4267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Знакомимся с нотной грамотой</a:t>
            </a:r>
          </a:p>
        </p:txBody>
      </p:sp>
      <p:pic>
        <p:nvPicPr>
          <p:cNvPr id="23556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408613"/>
            <a:ext cx="23050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2195736" y="4869160"/>
            <a:ext cx="457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33399"/>
                </a:solidFill>
                <a:latin typeface="Bookman Old Style" pitchFamily="18" charset="0"/>
              </a:rPr>
              <a:t>«Прогулка» </a:t>
            </a:r>
            <a:endParaRPr lang="ru-RU" altLang="ru-RU" sz="1800" b="1" dirty="0" smtClean="0">
              <a:solidFill>
                <a:srgbClr val="333399"/>
              </a:solidFill>
              <a:latin typeface="Bookman Old Style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33399"/>
                </a:solidFill>
                <a:latin typeface="Bookman Old Style" pitchFamily="18" charset="0"/>
              </a:rPr>
              <a:t>(</a:t>
            </a:r>
            <a:r>
              <a:rPr lang="ru-RU" altLang="ru-RU" sz="1800" b="1" dirty="0" smtClean="0">
                <a:solidFill>
                  <a:schemeClr val="accent2"/>
                </a:solidFill>
                <a:latin typeface="Bookman Old Style" pitchFamily="18" charset="0"/>
              </a:rPr>
              <a:t>для развития чувства ритма)</a:t>
            </a:r>
            <a:endParaRPr lang="ru-RU" altLang="ru-RU" sz="1800" b="1" dirty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24579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408613"/>
            <a:ext cx="23050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8" descr="https://nsportal.ru/sites/default/files/styles/media_gallery_large/public/gallery/2016/04/20/obrazovatelnaya_deyatelnost/dsc06044.jpg?itok=4UTgpc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37" y="548680"/>
            <a:ext cx="537659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D:\ДЕТСКИЙ САД\Фото 2016-2017 ч.г\DSC073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549275"/>
            <a:ext cx="568801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979613" y="51577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Рассматривание ширмы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800" b="1">
                <a:solidFill>
                  <a:schemeClr val="accent2"/>
                </a:solidFill>
                <a:latin typeface="Bookman Old Style" pitchFamily="18" charset="0"/>
              </a:rPr>
              <a:t> </a:t>
            </a:r>
            <a:endParaRPr lang="ru-RU" altLang="ru-RU" sz="1800" b="1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25604" name="Picture 4" descr="Music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5408613"/>
            <a:ext cx="23050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F:\DCIM\101MSDCF\DSC073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446563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Рисунок 2" descr="F:\DCIM\101MSDCF\DSC073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850" y="3089275"/>
            <a:ext cx="4452938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Music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868863"/>
            <a:ext cx="2303462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Прямоугольник 4"/>
          <p:cNvSpPr>
            <a:spLocks noChangeArrowheads="1"/>
          </p:cNvSpPr>
          <p:nvPr/>
        </p:nvSpPr>
        <p:spPr bwMode="auto">
          <a:xfrm>
            <a:off x="5580063" y="1341438"/>
            <a:ext cx="2806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ОД «Рисуем музыку»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3" descr="F:\DCIM\101MSDCF\DSC073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549275"/>
            <a:ext cx="5976938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619250" y="5300663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Пластические импровизации после слушания музыки А. Вивальди «Весна» (1ч.)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из цикла «Времена года»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3" descr="F:\Музыкальный проект 2016г\P80506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6799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Рисунок 4" descr="F:\Музыкальный проект 2016г\P80506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9888" y="3068638"/>
            <a:ext cx="469582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Music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4724400"/>
            <a:ext cx="2303462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Прямоугольник 6"/>
          <p:cNvSpPr>
            <a:spLocks noChangeArrowheads="1"/>
          </p:cNvSpPr>
          <p:nvPr/>
        </p:nvSpPr>
        <p:spPr bwMode="auto">
          <a:xfrm>
            <a:off x="5176838" y="908050"/>
            <a:ext cx="36718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Экскурсия к усадьбе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С.А. Кусевицкого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  <a:latin typeface="Bookman Old Style" pitchFamily="18" charset="0"/>
              </a:rPr>
              <a:t>в селе Акатьево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92150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3200" b="1" i="1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2400" b="1" smtClean="0">
                <a:solidFill>
                  <a:schemeClr val="accent2"/>
                </a:solidFill>
                <a:latin typeface="Bookman Old Style" pitchFamily="18" charset="0"/>
              </a:rPr>
              <a:t>Взаимодействие с семьями воспитанников</a:t>
            </a:r>
          </a:p>
        </p:txBody>
      </p:sp>
      <p:pic>
        <p:nvPicPr>
          <p:cNvPr id="29699" name="Picture 5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650" y="2227263"/>
            <a:ext cx="2087563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 descr="F:\ДЕТСКИЙ САД\Фото 2015-2016г.г\DSC068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38" y="1411288"/>
            <a:ext cx="2808287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938" y="1468438"/>
            <a:ext cx="4572000" cy="5667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Знакомство с творчеством 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Сергея Александровича </a:t>
            </a:r>
            <a:r>
              <a:rPr lang="ru-RU" sz="1400" b="1" kern="0" dirty="0" err="1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Кусевицкого</a:t>
            </a:r>
            <a:r>
              <a:rPr lang="ru-RU" sz="1400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11196" y="4914837"/>
            <a:ext cx="2614613" cy="566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1400" b="1" kern="0" dirty="0" smtClean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Литературная </a:t>
            </a:r>
            <a:r>
              <a:rPr lang="ru-RU" sz="1400" b="1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гостиная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b="1" kern="0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 «Наследие веков живое»</a:t>
            </a:r>
            <a:endParaRPr lang="ru-RU" sz="1400" dirty="0">
              <a:cs typeface="+mn-cs"/>
            </a:endParaRPr>
          </a:p>
        </p:txBody>
      </p:sp>
      <p:pic>
        <p:nvPicPr>
          <p:cNvPr id="29705" name="Picture 9" descr="F:\ДЕТСКИЙ САД\Фото 2016-2017 ч.г\DSC073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63" y="4001145"/>
            <a:ext cx="2427684" cy="182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306" y="5866337"/>
            <a:ext cx="33083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Консультация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333399"/>
                </a:solidFill>
                <a:latin typeface="Bookman Old Style" panose="02050604050505020204" pitchFamily="18" charset="0"/>
                <a:cs typeface="+mn-cs"/>
              </a:rPr>
              <a:t>«Классическая музыка в семье»</a:t>
            </a:r>
            <a:endParaRPr lang="ru-RU" sz="1400" b="1" dirty="0"/>
          </a:p>
        </p:txBody>
      </p:sp>
      <p:sp>
        <p:nvSpPr>
          <p:cNvPr id="11" name="Rectangle 3" descr="32"/>
          <p:cNvSpPr>
            <a:spLocks noGrp="1" noChangeAspect="1" noChangeArrowheads="1"/>
          </p:cNvSpPr>
          <p:nvPr isPhoto="1"/>
        </p:nvSpPr>
        <p:spPr bwMode="auto">
          <a:xfrm>
            <a:off x="4211960" y="2532373"/>
            <a:ext cx="2951820" cy="196788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5809" y="4248575"/>
            <a:ext cx="2686404" cy="1845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229600" cy="796925"/>
          </a:xfrm>
        </p:spPr>
        <p:txBody>
          <a:bodyPr/>
          <a:lstStyle/>
          <a:p>
            <a:pPr algn="l" eaLnBrk="1" hangingPunct="1"/>
            <a:r>
              <a:rPr lang="ru-RU" altLang="ru-RU" sz="2400" b="1" smtClean="0">
                <a:solidFill>
                  <a:schemeClr val="accent2"/>
                </a:solidFill>
                <a:latin typeface="Bookman Old Style" pitchFamily="18" charset="0"/>
              </a:rPr>
              <a:t>Заключение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29600" cy="58324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процессе реализации проекта: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активизировался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интерес детей к классической музыке;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дети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познакомились  с музыкальными  инструментами, научились узнавать (по внешнему виду) собственно музыкальный инструмент, его изображение на иллюстрациях;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дети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познакомились с творчеством С.А. </a:t>
            </a:r>
            <a:r>
              <a:rPr lang="ru-RU" sz="14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Кусевицкого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дети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 удовольствием играют на инструментах музыкального уголка, у них появился интерес к  музыкально-дидактическим играм;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дети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стали свободно общаться с взрослыми и сверстниками в ходе реализации проекта;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проявление 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положительных эмоций во время слушания классической музыки;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были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созданы условия для восприятия музыки;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активно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использовалась классическая музыка в разных областях образовательной деятельности и режимных моментах;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родители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заинтересованы в развитии интереса у ребенка к музыке композиторов – </a:t>
            </a: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классиков.</a:t>
            </a:r>
          </a:p>
          <a:p>
            <a:pPr marL="0" indent="0">
              <a:buFontTx/>
              <a:buNone/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Музыкальный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язык - волшебный, завораживающий, но непростой. И задача педагогов – не только развлечь, но и увлечь, не только заинтриговать, но и заинтересовать, научить слушать, понимать и принимать лучшее, что создано в музыке, то, что называется классикой.</a:t>
            </a:r>
          </a:p>
          <a:p>
            <a:pPr marL="0" indent="0">
              <a:buFontTx/>
              <a:buNone/>
              <a:defRPr/>
            </a:pPr>
            <a:r>
              <a:rPr lang="ru-RU" sz="14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Наиболее </a:t>
            </a:r>
            <a:r>
              <a:rPr lang="ru-RU" sz="14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благоприятного периода для развития музыкальных способностей чем, детство, трудно представить. Для настоящей музыки не существует ничего невозможного! Необходимо лишь желать ее слушать и уметь слушать.</a:t>
            </a:r>
          </a:p>
          <a:p>
            <a:pPr marL="0" indent="0">
              <a:buFontTx/>
              <a:buNone/>
              <a:defRPr/>
            </a:pPr>
            <a:r>
              <a:rPr lang="ru-RU" sz="14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 </a:t>
            </a:r>
          </a:p>
          <a:p>
            <a:pPr marL="0" indent="0">
              <a:buFontTx/>
              <a:buNone/>
              <a:defRPr/>
            </a:pPr>
            <a:r>
              <a:rPr lang="ru-RU" sz="14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 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1400" b="1" i="1" dirty="0" smtClean="0">
              <a:latin typeface="Bookman Old Style" pitchFamily="18" charset="0"/>
            </a:endParaRPr>
          </a:p>
        </p:txBody>
      </p:sp>
      <p:pic>
        <p:nvPicPr>
          <p:cNvPr id="30724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04813"/>
            <a:ext cx="25558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765175"/>
            <a:ext cx="8510588" cy="10080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400" b="1" dirty="0" smtClean="0">
                <a:solidFill>
                  <a:schemeClr val="accent2"/>
                </a:solidFill>
                <a:latin typeface="Bookman Old Style" pitchFamily="18" charset="0"/>
              </a:rPr>
              <a:t>Цель:</a:t>
            </a:r>
            <a:r>
              <a:rPr lang="ru-RU" altLang="ru-RU" sz="3200" b="1" dirty="0" smtClean="0">
                <a:solidFill>
                  <a:schemeClr val="accent2"/>
                </a:solidFill>
                <a:latin typeface="Bookman Old Style" pitchFamily="18" charset="0"/>
              </a:rPr>
              <a:t> </a:t>
            </a:r>
            <a:r>
              <a:rPr lang="ru-RU" sz="1800" dirty="0" smtClean="0">
                <a:solidFill>
                  <a:srgbClr val="333399"/>
                </a:solidFill>
                <a:latin typeface="Bookman Old Style" pitchFamily="18" charset="0"/>
                <a:ea typeface="+mn-ea"/>
                <a:cs typeface="+mn-cs"/>
              </a:rPr>
              <a:t>художественно-эстетическое воспитание старших дошкольников через восприятие классической музыки.</a:t>
            </a:r>
            <a:br>
              <a:rPr lang="ru-RU" sz="1800" dirty="0" smtClean="0">
                <a:solidFill>
                  <a:srgbClr val="333399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1800" dirty="0" smtClean="0">
                <a:solidFill>
                  <a:srgbClr val="333399"/>
                </a:solidFill>
                <a:latin typeface="Bookman Old Style" pitchFamily="18" charset="0"/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srgbClr val="333399"/>
                </a:solidFill>
                <a:latin typeface="Bookman Old Style" pitchFamily="18" charset="0"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333399"/>
                </a:solidFill>
                <a:latin typeface="Bookman Old Style" pitchFamily="18" charset="0"/>
                <a:ea typeface="+mn-ea"/>
                <a:cs typeface="+mn-cs"/>
              </a:rPr>
              <a:t>Задачи: </a:t>
            </a:r>
            <a:br>
              <a:rPr lang="ru-RU" sz="2400" b="1" dirty="0" smtClean="0">
                <a:solidFill>
                  <a:srgbClr val="333399"/>
                </a:solidFill>
                <a:latin typeface="Bookman Old Style" pitchFamily="18" charset="0"/>
                <a:ea typeface="+mn-ea"/>
                <a:cs typeface="+mn-cs"/>
              </a:rPr>
            </a:br>
            <a:endParaRPr lang="ru-RU" altLang="ru-RU" sz="2400" b="1" dirty="0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4099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457825"/>
            <a:ext cx="31305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850" y="1844675"/>
            <a:ext cx="7181850" cy="3638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rgbClr val="333399"/>
                </a:solidFill>
                <a:latin typeface="Bookman Old Style" panose="02050604050505020204" pitchFamily="18" charset="0"/>
              </a:rPr>
              <a:t>обогащение  представлений  о  классической  музыке, знакомство  с музыкальным  творчеством   С. А. </a:t>
            </a:r>
            <a:r>
              <a:rPr lang="ru-RU" kern="0" dirty="0" err="1">
                <a:solidFill>
                  <a:srgbClr val="333399"/>
                </a:solidFill>
                <a:latin typeface="Bookman Old Style" panose="02050604050505020204" pitchFamily="18" charset="0"/>
              </a:rPr>
              <a:t>Кусевицкого</a:t>
            </a:r>
            <a:r>
              <a:rPr lang="ru-RU" kern="0" dirty="0">
                <a:solidFill>
                  <a:srgbClr val="333399"/>
                </a:solidFill>
                <a:latin typeface="Bookman Old Style" panose="02050604050505020204" pitchFamily="18" charset="0"/>
              </a:rPr>
              <a:t>; </a:t>
            </a: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rgbClr val="333399"/>
                </a:solidFill>
                <a:latin typeface="Bookman Old Style" panose="02050604050505020204" pitchFamily="18" charset="0"/>
              </a:rPr>
              <a:t>развитие  музыкально-познавательной деятельности воспитанников:  расширение их музыкального кругозора, любознательности;</a:t>
            </a: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rgbClr val="333399"/>
                </a:solidFill>
                <a:latin typeface="Bookman Old Style" panose="02050604050505020204" pitchFamily="18" charset="0"/>
              </a:rPr>
              <a:t>способствовать развитию мыслительной деятельности, эмоциональной сферы, памяти, слуха, фантазии, творческих способностей; </a:t>
            </a: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rgbClr val="333399"/>
                </a:solidFill>
                <a:latin typeface="Bookman Old Style" panose="02050604050505020204" pitchFamily="18" charset="0"/>
              </a:rPr>
              <a:t>воспитание музыкальной культуры, интереса к классической музыке;</a:t>
            </a: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rgbClr val="333399"/>
                </a:solidFill>
                <a:latin typeface="Bookman Old Style" panose="02050604050505020204" pitchFamily="18" charset="0"/>
              </a:rPr>
              <a:t>обогащение словаря.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517525"/>
            <a:ext cx="8229600" cy="58324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400" b="1" smtClean="0">
                <a:solidFill>
                  <a:schemeClr val="accent2"/>
                </a:solidFill>
                <a:latin typeface="Bookman Old Style" pitchFamily="18" charset="0"/>
              </a:rPr>
              <a:t>Литература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1. ФГОС Дошкольное образование. Приказ Минобрнауки России от 17.10.2013 N 1155 (ред. от 21.01.2019);</a:t>
            </a:r>
          </a:p>
          <a:p>
            <a:pPr marL="0" indent="0" algn="just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2. ООП Муниципального дошкольного образовательного учреждения детского сада общеразвивающего вида № 28 «Ласточка»;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3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Ветлугина Н.А. Музыкальное развитие ребёнка. М.: Просвещение, 1968, с.99;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4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Ендовицкая С.В., Зинченко В.П., Рузская А.Г. Развитие ощущений и восприятий // Психология детей дошкольного возраста. Развитие познавательных процессов / Под ред. А. В. Запорожца, Д. Б. Эльконина. М., 1988 г., С.13-17;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5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Кирнарская Д.К. Музыкальное восприятие. М., 1997 г., с.138;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6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Леонтьев А.Н. Деятельность и личность // Деятельность. Сознание. Личность. М., 1991 г., с.187;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7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Метлов Н.А. Музыка детям / Н.А. Метлов, М., 1985 г., с 112;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8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Никашина Г.А. Малыш и музыка. Мн. 2004 г., с.23;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9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Петрушин В.И. Развитие музыкального восприятия. // Музыкальная психология. М., 1993 г., с.175-182;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0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«Пралеска»: Воспитание и обучение детей в дошкольном учреждении: базисная программа и методические рекомендации. Мн., 2000 г.;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Радынова О.П. Слушаем музыку / О.П. Радынова. М., 1990 г., с. 153;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2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Савельев Г.В. Волшебный мир музыки / Г.В. Савельев // «Пралеска» 2002. №10. с.9-15;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3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Савельев Г.В. Дошкольники слушают музыку : ч.1-2/ Г.В.Савельев. Гомель, 2005 г., с.222;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4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Сухомлинский В.А. Сердце отдаю детям.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5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Тарасова К.В. Онтогенез музыкальных способностей М., 1991г., с.123-124;</a:t>
            </a:r>
          </a:p>
          <a:p>
            <a:pPr marL="0" indent="0">
              <a:buFontTx/>
              <a:buNone/>
            </a:pP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1</a:t>
            </a: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6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Тютюнникова Т. Музыка и движение/ Т. Тютюнникова// Дошкольное воспитание. 1999 г., №4, с. 107-111;</a:t>
            </a:r>
          </a:p>
          <a:p>
            <a:pPr marL="0" indent="0">
              <a:buFontTx/>
              <a:buNone/>
            </a:pPr>
            <a:r>
              <a:rPr lang="en-US" altLang="ru-RU" sz="1200" smtClean="0">
                <a:solidFill>
                  <a:schemeClr val="accent2"/>
                </a:solidFill>
                <a:latin typeface="Bookman Old Style" pitchFamily="18" charset="0"/>
              </a:rPr>
              <a:t>17</a:t>
            </a:r>
            <a:r>
              <a:rPr lang="ru-RU" altLang="ru-RU" sz="1200" smtClean="0">
                <a:solidFill>
                  <a:schemeClr val="accent2"/>
                </a:solidFill>
                <a:latin typeface="Bookman Old Style" pitchFamily="18" charset="0"/>
              </a:rPr>
              <a:t>. Ходонович С. Музыкальное творчество и игровая деятельность / С. Ходонович // Пралеска 2000 г., №3, с.15-21;</a:t>
            </a:r>
          </a:p>
          <a:p>
            <a:pPr marL="0" indent="0">
              <a:buFontTx/>
              <a:buNone/>
            </a:pPr>
            <a:endParaRPr lang="ru-RU" altLang="ru-RU" sz="1200" b="1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31747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317500"/>
            <a:ext cx="1547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39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39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39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39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39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39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39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39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395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395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395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395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395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395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WordArt 4"/>
          <p:cNvSpPr>
            <a:spLocks noChangeArrowheads="1" noChangeShapeType="1" noTextEdit="1"/>
          </p:cNvSpPr>
          <p:nvPr/>
        </p:nvSpPr>
        <p:spPr bwMode="auto">
          <a:xfrm>
            <a:off x="1331913" y="2230438"/>
            <a:ext cx="6624637" cy="1704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2400" b="1">
                <a:solidFill>
                  <a:srgbClr val="333399"/>
                </a:solidFill>
                <a:latin typeface="Bookman Old Style"/>
              </a:rPr>
              <a:t>Спасибо за внимание!</a:t>
            </a:r>
          </a:p>
        </p:txBody>
      </p:sp>
      <p:pic>
        <p:nvPicPr>
          <p:cNvPr id="258055" name="Picture 7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714375"/>
            <a:ext cx="35274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8056" name="Picture 8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4643438"/>
            <a:ext cx="3270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147050" cy="5832475"/>
          </a:xfrm>
        </p:spPr>
        <p:txBody>
          <a:bodyPr/>
          <a:lstStyle/>
          <a:p>
            <a:pPr algn="l"/>
            <a:r>
              <a:rPr lang="ru-RU" altLang="ru-RU" sz="1800" b="1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1800" b="1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b="1" smtClean="0">
                <a:solidFill>
                  <a:schemeClr val="accent2"/>
                </a:solidFill>
                <a:latin typeface="Bookman Old Style" pitchFamily="18" charset="0"/>
              </a:rPr>
              <a:t>Тип проекта:</a:t>
            </a: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> творческий, групповой, краткосрочный (3 недели).</a:t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b="1" smtClean="0">
                <a:solidFill>
                  <a:schemeClr val="accent2"/>
                </a:solidFill>
                <a:latin typeface="Bookman Old Style" pitchFamily="18" charset="0"/>
              </a:rPr>
              <a:t>Методы исследования:</a:t>
            </a: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>- изучение психолого-педагогической и методической литературы по проблеме исследования;</a:t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>- наблюдение за деятельностью дошкольников, беседа;</a:t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>- практическая деятельность, направленная на ознакомление дошкольников с классической музыкой.</a:t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b="1" smtClean="0">
                <a:solidFill>
                  <a:schemeClr val="accent2"/>
                </a:solidFill>
                <a:latin typeface="Bookman Old Style" pitchFamily="18" charset="0"/>
              </a:rPr>
              <a:t>Участники  проекта:</a:t>
            </a: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> воспитатели, музыкальный руководитель, дети старше - подготовительной группы, родители.</a:t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b="1" smtClean="0">
                <a:solidFill>
                  <a:schemeClr val="accent2"/>
                </a:solidFill>
                <a:latin typeface="Bookman Old Style" pitchFamily="18" charset="0"/>
              </a:rPr>
              <a:t>Возраст воспитанников:</a:t>
            </a: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> 5-7 лет.</a:t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1800" b="1" smtClean="0">
                <a:solidFill>
                  <a:schemeClr val="accent2"/>
                </a:solidFill>
                <a:latin typeface="Bookman Old Style" pitchFamily="18" charset="0"/>
              </a:rPr>
              <a:t>Место проведения:</a:t>
            </a:r>
            <a:r>
              <a:rPr lang="ru-RU" altLang="ru-RU" sz="1800" smtClean="0">
                <a:solidFill>
                  <a:schemeClr val="accent2"/>
                </a:solidFill>
                <a:latin typeface="Bookman Old Style" pitchFamily="18" charset="0"/>
              </a:rPr>
              <a:t> МДОУ детский сад общеразвивающего вида №28 «Ласточка».</a:t>
            </a:r>
            <a:r>
              <a:rPr lang="ru-RU" altLang="ru-RU" sz="1800" smtClean="0"/>
              <a:t/>
            </a:r>
            <a:br>
              <a:rPr lang="ru-RU" altLang="ru-RU" sz="1800" smtClean="0"/>
            </a:br>
            <a:r>
              <a:rPr lang="ru-RU" altLang="ru-RU" sz="1800" b="1" i="1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1800" b="1" i="1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3600" b="1" i="1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3600" b="1" i="1" smtClean="0">
                <a:solidFill>
                  <a:schemeClr val="accent2"/>
                </a:solidFill>
                <a:latin typeface="Bookman Old Style" pitchFamily="18" charset="0"/>
              </a:rPr>
            </a:br>
            <a:endParaRPr lang="ru-RU" altLang="ru-RU" sz="3600" b="1" i="1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5123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5013325"/>
            <a:ext cx="313213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1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6477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3200" b="1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altLang="ru-RU" sz="3200" b="1" smtClean="0">
                <a:solidFill>
                  <a:schemeClr val="accent2"/>
                </a:solidFill>
                <a:latin typeface="Bookman Old Style" pitchFamily="18" charset="0"/>
              </a:rPr>
              <a:t>Механизмы реализации проекта: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29600" cy="54133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I этап. Подготовительный:</a:t>
            </a:r>
            <a:r>
              <a:rPr lang="ru-RU" sz="18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педагогическая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диагностика освоения ООП ДОУ;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анализ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предметно-развивающей среды;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изучение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литературы о биографии и музыкальном творчестве</a:t>
            </a:r>
          </a:p>
          <a:p>
            <a:pPr marL="0" indent="0">
              <a:buFontTx/>
              <a:buNone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С.А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. </a:t>
            </a:r>
            <a:r>
              <a:rPr lang="ru-RU" sz="16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Кусевицкого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подбор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подвижных, речевых, настольно-печатных, дидактических и др. игр;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составление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конспектов ОД по разным разделам программы;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подбор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иллюстративного материала по теме, материалов, атрибутов для игр;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подбор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методической литературы, художественной литературы для чтения, аудиозаписей;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составление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плана деятельности;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сотрудничество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 родителями (анкетирование, консультации, изготовление папки - передвижки);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подбор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, слушание музыкальных произведений.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ru-RU" altLang="ru-RU" sz="1600" b="1" i="1" dirty="0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6148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5445125"/>
            <a:ext cx="2555875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/>
      <p:bldP spid="2355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8578850" y="908050"/>
            <a:ext cx="46038" cy="73025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3200" b="1" smtClean="0">
                <a:solidFill>
                  <a:schemeClr val="accent2"/>
                </a:solidFill>
                <a:latin typeface="Bookman Old Style" pitchFamily="18" charset="0"/>
              </a:rPr>
            </a:b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229600" cy="62071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II этап. Исследовательский:</a:t>
            </a:r>
            <a:endParaRPr lang="ru-RU" sz="18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беседы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рассматривание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альбомов;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слушание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проведение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музыкально-дидактических игр;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организованная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образовательная деятельность;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музыкально-театрализованная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деятельность;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художественно-продуктивная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деятельность;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выставка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рисунков;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чтение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художественной литературы;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взаимодействие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 родителями воспитанников (консультации, рекомендации, изготовление папки - передвижки, совместные мероприятия).</a:t>
            </a:r>
          </a:p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III этап. Обобщающий:</a:t>
            </a:r>
            <a:endParaRPr lang="ru-RU" sz="18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подведение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итогов, оформление материалов проекта;</a:t>
            </a:r>
            <a:endParaRPr lang="ru-RU" sz="1600" dirty="0" smtClean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презентация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проекта </a:t>
            </a: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«Музыка вокруг нас»;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тематическая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выставка «Рисуем музыку»;</a:t>
            </a:r>
            <a:endParaRPr lang="ru-RU" sz="1600" dirty="0" smtClean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музыкальная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гостиная «Наследие веков живое</a:t>
            </a: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».</a:t>
            </a:r>
          </a:p>
          <a:p>
            <a:pPr eaLnBrk="1" hangingPunct="1">
              <a:buFontTx/>
              <a:buNone/>
              <a:defRPr/>
            </a:pPr>
            <a:endParaRPr lang="ru-RU" altLang="ru-RU" sz="1800" b="1" i="1" dirty="0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7172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5661025"/>
            <a:ext cx="2555875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80"/>
                                        <p:tgtEl>
                                          <p:spTgt spid="2355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80"/>
                                        <p:tgtEl>
                                          <p:spTgt spid="2355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2355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80"/>
                                        <p:tgtEl>
                                          <p:spTgt spid="2355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80"/>
                                        <p:tgtEl>
                                          <p:spTgt spid="2355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80"/>
                                        <p:tgtEl>
                                          <p:spTgt spid="2355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80"/>
                                        <p:tgtEl>
                                          <p:spTgt spid="2355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80"/>
                                        <p:tgtEl>
                                          <p:spTgt spid="2355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80"/>
                                        <p:tgtEl>
                                          <p:spTgt spid="23552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/>
      <p:bldP spid="2355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8578850" y="908050"/>
            <a:ext cx="46038" cy="73025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altLang="ru-RU" sz="3200" b="1" smtClean="0">
                <a:solidFill>
                  <a:schemeClr val="accent2"/>
                </a:solidFill>
                <a:latin typeface="Bookman Old Style" pitchFamily="18" charset="0"/>
              </a:rPr>
            </a:br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29600" cy="62071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Ожидаемые результаты:</a:t>
            </a:r>
            <a:endParaRPr lang="ru-RU" sz="18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обогащение 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представлений дошкольников   о  классической  музыке, знакомство  с творчеством С.А. </a:t>
            </a:r>
            <a:r>
              <a:rPr lang="ru-RU" sz="16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Кусевицкого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развитие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познавательного интереса у детей;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положительно-эмоциональное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 осознанное отношение к музыкальным произведениям классической музыки;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готовность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воспринимать музыку, эмоционально откликаться на выраженные в ней чувства и настроения;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вовлечение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каждого ребёнка в творческую деятельность;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сформировать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у детей представление о разнообразии музыкальных инструментов и оркестров.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Родители</a:t>
            </a:r>
            <a:r>
              <a:rPr lang="ru-RU" sz="18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:</a:t>
            </a:r>
            <a:endParaRPr lang="ru-RU" sz="18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активные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 заинтересованные участники педагогического процесса;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повышение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общей и музыкальной культуры;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имеют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представления о композиторах разных эпох, музыкальных произведениях, различают жанры музыкального искусства;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слушают </a:t>
            </a: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произведения классической музыки дома, привлекают к слушанию детей.</a:t>
            </a:r>
          </a:p>
          <a:p>
            <a:pPr marL="0" indent="0">
              <a:buFontTx/>
              <a:buNone/>
              <a:defRPr/>
            </a:pPr>
            <a:r>
              <a:rPr lang="ru-RU" sz="16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 </a:t>
            </a:r>
          </a:p>
          <a:p>
            <a:pPr eaLnBrk="1" hangingPunct="1">
              <a:buFontTx/>
              <a:buNone/>
              <a:defRPr/>
            </a:pPr>
            <a:endParaRPr lang="ru-RU" altLang="ru-RU" sz="1800" b="1" i="1" dirty="0" smtClean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8196" name="Picture 4" descr="Music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5486400"/>
            <a:ext cx="2555875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2355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2355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/>
      <p:bldP spid="2355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6" name="Line 12"/>
          <p:cNvSpPr>
            <a:spLocks noChangeShapeType="1"/>
          </p:cNvSpPr>
          <p:nvPr/>
        </p:nvSpPr>
        <p:spPr bwMode="auto">
          <a:xfrm flipH="1">
            <a:off x="1763713" y="557213"/>
            <a:ext cx="1000125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6557" name="Line 13"/>
          <p:cNvSpPr>
            <a:spLocks noChangeShapeType="1"/>
          </p:cNvSpPr>
          <p:nvPr/>
        </p:nvSpPr>
        <p:spPr bwMode="auto">
          <a:xfrm flipH="1">
            <a:off x="3324225" y="557213"/>
            <a:ext cx="239713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6558" name="Line 14"/>
          <p:cNvSpPr>
            <a:spLocks noChangeShapeType="1"/>
          </p:cNvSpPr>
          <p:nvPr/>
        </p:nvSpPr>
        <p:spPr bwMode="auto">
          <a:xfrm>
            <a:off x="6372225" y="557213"/>
            <a:ext cx="936625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40000" y="111125"/>
            <a:ext cx="4144963" cy="446088"/>
          </a:xfrm>
          <a:prstGeom prst="roundRect">
            <a:avLst>
              <a:gd name="adj" fmla="val 18687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Формы работы по проекту</a:t>
            </a:r>
            <a:endParaRPr lang="ru-RU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7013" y="1150938"/>
            <a:ext cx="1825625" cy="5157787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11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Деятельность педагога: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 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беседы;</a:t>
            </a:r>
          </a:p>
          <a:p>
            <a:pPr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- познавательные рассказы;</a:t>
            </a:r>
            <a:b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- образовательная деятельность;</a:t>
            </a:r>
            <a:b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- чтение художественной литературы;</a:t>
            </a:r>
            <a:b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- использование иллюстративного материала (плакаты, сюжетные картинки, карточки открытки и др.).</a:t>
            </a:r>
          </a:p>
          <a:p>
            <a:pPr marL="171450" indent="-171450"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marL="171450" indent="-171450"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marL="171450" indent="-171450"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marL="171450" indent="-171450">
              <a:buFontTx/>
              <a:buChar char="-"/>
              <a:defRPr/>
            </a:pPr>
            <a:endParaRPr lang="ru-RU" sz="1100" dirty="0"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1100" dirty="0"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1100" dirty="0"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1100" dirty="0"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dirty="0"/>
              <a:t> </a:t>
            </a:r>
          </a:p>
          <a:p>
            <a:pPr>
              <a:defRPr/>
            </a:pPr>
            <a:r>
              <a:rPr lang="ru-RU" dirty="0"/>
              <a:t> </a:t>
            </a:r>
          </a:p>
          <a:p>
            <a:pPr>
              <a:defRPr/>
            </a:pPr>
            <a:r>
              <a:rPr lang="ru-RU" dirty="0"/>
              <a:t> 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11413" y="1166813"/>
            <a:ext cx="1825625" cy="5141912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11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Деятельность детей: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 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рассматривание альбомов;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слушание музыки;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просмотр видеозаписей концертов и музыкальных спектаклей;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проведение музыкально-дидактических игр;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организованная образовательная деятельность;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музыкально-театрализованная деятельность;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художественно-продуктивная деятельность;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выставка</a:t>
            </a: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</a:t>
            </a: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рисунков.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13275" y="1125538"/>
            <a:ext cx="1824038" cy="5183187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11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Взаимодействие с педагогами: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 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консультации;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рекомендации;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презентация проекта.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2400" b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2400" b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2400" b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2400" b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2400" b="1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21488" y="1182688"/>
            <a:ext cx="1816100" cy="5143500"/>
          </a:xfrm>
          <a:prstGeom prst="roundRect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Взаимодействие с </a:t>
            </a:r>
            <a:r>
              <a:rPr lang="ru-RU" sz="1100" b="1" dirty="0" smtClean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семьями воспитанников</a:t>
            </a: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: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 </a:t>
            </a: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консультации, рекомендации, памятки;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практические задания;</a:t>
            </a:r>
            <a:b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</a:br>
            <a:r>
              <a:rPr lang="ru-RU" sz="11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- совместные мероприятия.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>
            <a:off x="5076825" y="557213"/>
            <a:ext cx="449263" cy="568325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6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6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6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6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6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6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6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56" grpId="0" animBg="1"/>
      <p:bldP spid="236557" grpId="0" animBg="1"/>
      <p:bldP spid="2365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8" name="AutoShape 4"/>
          <p:cNvSpPr>
            <a:spLocks noChangeArrowheads="1"/>
          </p:cNvSpPr>
          <p:nvPr/>
        </p:nvSpPr>
        <p:spPr bwMode="auto">
          <a:xfrm>
            <a:off x="4038600" y="1916113"/>
            <a:ext cx="2174875" cy="1820862"/>
          </a:xfrm>
          <a:prstGeom prst="hexagon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12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 </a:t>
            </a:r>
            <a:r>
              <a:rPr lang="ru-RU" sz="14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Тематическое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планирование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работы по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образовательным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областям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10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10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10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0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46789" name="AutoShape 5"/>
          <p:cNvSpPr>
            <a:spLocks noChangeArrowheads="1"/>
          </p:cNvSpPr>
          <p:nvPr/>
        </p:nvSpPr>
        <p:spPr bwMode="auto">
          <a:xfrm>
            <a:off x="212725" y="115888"/>
            <a:ext cx="3279775" cy="2952750"/>
          </a:xfrm>
          <a:prstGeom prst="rect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Социально-коммуникативное развитие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Знакомство с правилами обращения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с музыкальными инструментами.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Музыкально-дидактические игры :для развития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 err="1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звуковысотного</a:t>
            </a: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слуха  («Музыкальное лото»,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«Ступеньки»);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для развития чувства ритма («Прогулка», 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«Определи по ритму»);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для развития тембрового слуха («Определи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инструмент», «На чем играю», «Музыкальные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загадки»,  «Громко - тихо запоем», «Наши песни»);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для развития памяти и слуха («Слушаем музыку»).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Уборка игрушек после игры под классическую музыку.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Сюжетно-ролевые игр: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«Магазин музыкальных инструментов»,  «Семья»: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сюжет «Идем в оперный театр».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Приобщение к элементарным нормам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поведения в театрах, музеях.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11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sp>
        <p:nvSpPr>
          <p:cNvPr id="246790" name="AutoShape 6"/>
          <p:cNvSpPr>
            <a:spLocks noChangeArrowheads="1"/>
          </p:cNvSpPr>
          <p:nvPr/>
        </p:nvSpPr>
        <p:spPr bwMode="auto">
          <a:xfrm>
            <a:off x="4572000" y="4076700"/>
            <a:ext cx="2087563" cy="1728788"/>
          </a:xfrm>
          <a:prstGeom prst="rect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algn="ctr"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algn="ctr"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algn="ctr"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algn="ctr"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sz="900" b="1" dirty="0">
                <a:solidFill>
                  <a:srgbClr val="333399"/>
                </a:solidFill>
                <a:latin typeface="Bookman Old Style" panose="02050604050505020204" pitchFamily="18" charset="0"/>
              </a:rPr>
              <a:t>Взаимодействие </a:t>
            </a: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 педагогами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Консультации: «Использование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музыки в режимных моментах»,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«Влияние музыки на психическое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развитие ребенка дошкольного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возраста в рамках выполнения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основной образовательной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программы».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Презентация проекта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«Музыка вокруг нас».</a:t>
            </a: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 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46791" name="AutoShape 7"/>
          <p:cNvSpPr>
            <a:spLocks noChangeArrowheads="1"/>
          </p:cNvSpPr>
          <p:nvPr/>
        </p:nvSpPr>
        <p:spPr bwMode="auto">
          <a:xfrm>
            <a:off x="2411413" y="4292600"/>
            <a:ext cx="2016125" cy="1933575"/>
          </a:xfrm>
          <a:prstGeom prst="rect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Художественно-эстетическое</a:t>
            </a:r>
          </a:p>
          <a:p>
            <a:pPr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 развитие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Прослушивание дисков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со звучанием инструментов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« Мир музыкальных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инструментов».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Рассматривание репродукций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картин о музыке.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Тематическая выставка «Рисуем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музыку»;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Музыкальная гостиная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«Наследие веков живое».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ОД «Рисуем музыку».</a:t>
            </a: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46792" name="AutoShape 8"/>
          <p:cNvSpPr>
            <a:spLocks noChangeArrowheads="1"/>
          </p:cNvSpPr>
          <p:nvPr/>
        </p:nvSpPr>
        <p:spPr bwMode="auto">
          <a:xfrm>
            <a:off x="212725" y="3357563"/>
            <a:ext cx="2055813" cy="2447925"/>
          </a:xfrm>
          <a:prstGeom prst="rect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Взаимодействие с семьями</a:t>
            </a:r>
          </a:p>
          <a:p>
            <a:pPr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воспитанников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Консультации: «Надо  ли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слушать классическую музыку»,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«Как вызвать интерес к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классической музыке у ребенка»,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«Классическая музыка в семье».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Рекомендовать родителям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прослушивать классическую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музыку дома во время уборки,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рукоделия, творчества.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Перечень музыкальных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произведений, воздействующих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на человека.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Анкета.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Музыкальная гостиная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«Наследие веков живое».</a:t>
            </a: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46794" name="AutoShape 10"/>
          <p:cNvSpPr>
            <a:spLocks noChangeArrowheads="1"/>
          </p:cNvSpPr>
          <p:nvPr/>
        </p:nvSpPr>
        <p:spPr bwMode="auto">
          <a:xfrm>
            <a:off x="6735763" y="115888"/>
            <a:ext cx="2154237" cy="3384550"/>
          </a:xfrm>
          <a:prstGeom prst="rect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Познавательное развитие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ОД «В мире музыкальных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инструментов», «Волшебные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звуки зимы».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Слушание музыки в режиме дня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«Минутки музыки».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Выставление в музыкальный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уголок иллюстраций с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изображением музыкальных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инструментов, портретов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композиторов - классиков.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Презентации: «Наследие веков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живое»; «Петр Ильич Чайковский: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жизнь и творчество».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Посещение занятия музыкальной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студии «Березка» ДК </a:t>
            </a:r>
            <a:r>
              <a:rPr lang="ru-RU" sz="900" dirty="0" err="1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Акатьево</a:t>
            </a: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Творческая встреча со студентами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« Первого Московского областного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 музыкального училища» в г.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Коломна. Концерт классической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музыки.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sp>
        <p:nvSpPr>
          <p:cNvPr id="246795" name="AutoShape 11"/>
          <p:cNvSpPr>
            <a:spLocks noChangeArrowheads="1"/>
          </p:cNvSpPr>
          <p:nvPr/>
        </p:nvSpPr>
        <p:spPr bwMode="auto">
          <a:xfrm>
            <a:off x="6875463" y="3883025"/>
            <a:ext cx="2014537" cy="1633538"/>
          </a:xfrm>
          <a:prstGeom prst="rect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Физическое развитие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Утренняя гимнастика.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Дыхательная гимнастика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«Дуем в духовые инструменты»,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«Трубач».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Подвижные игры.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Использование музыки в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режимных моментах (встреча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 детьми, умывание,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прием пищи, сон, деятельность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в игровых центрах). </a:t>
            </a: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46796" name="AutoShape 12"/>
          <p:cNvSpPr>
            <a:spLocks noChangeArrowheads="1"/>
          </p:cNvSpPr>
          <p:nvPr/>
        </p:nvSpPr>
        <p:spPr bwMode="auto">
          <a:xfrm>
            <a:off x="4046538" y="95250"/>
            <a:ext cx="2160587" cy="1530350"/>
          </a:xfrm>
          <a:prstGeom prst="rect">
            <a:avLst/>
          </a:prstGeom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900" b="1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b="1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Речевое развитие</a:t>
            </a: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Разучивание стихов про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струнно-смычковые инструменты.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Беседа о создании  духовых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 инструментов.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Беседа о творчестве музыканта и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музыкального деятеля </a:t>
            </a:r>
          </a:p>
          <a:p>
            <a:pPr>
              <a:defRPr/>
            </a:pPr>
            <a:r>
              <a:rPr lang="ru-RU" sz="900" dirty="0" err="1">
                <a:solidFill>
                  <a:schemeClr val="accent2"/>
                </a:solidFill>
                <a:latin typeface="Bookman Old Style" panose="02050604050505020204" pitchFamily="18" charset="0"/>
              </a:rPr>
              <a:t>С.А.Кусевицкого</a:t>
            </a: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Чтение рассказов о композиторах.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Беседы: «Оперный театр», </a:t>
            </a:r>
          </a:p>
          <a:p>
            <a:pPr>
              <a:defRPr/>
            </a:pPr>
            <a:r>
              <a:rPr lang="ru-RU" sz="900" dirty="0">
                <a:solidFill>
                  <a:schemeClr val="accent2"/>
                </a:solidFill>
                <a:latin typeface="Bookman Old Style" panose="02050604050505020204" pitchFamily="18" charset="0"/>
              </a:rPr>
              <a:t>«Консерватория».</a:t>
            </a:r>
          </a:p>
          <a:p>
            <a:pPr>
              <a:defRPr/>
            </a:pPr>
            <a:endParaRPr lang="ru-RU" sz="900" dirty="0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46799" name="Line 15"/>
          <p:cNvSpPr>
            <a:spLocks noChangeShapeType="1"/>
          </p:cNvSpPr>
          <p:nvPr/>
        </p:nvSpPr>
        <p:spPr bwMode="auto">
          <a:xfrm flipH="1" flipV="1">
            <a:off x="3492500" y="1808163"/>
            <a:ext cx="792163" cy="468312"/>
          </a:xfrm>
          <a:prstGeom prst="line">
            <a:avLst/>
          </a:prstGeom>
          <a:ln w="28575"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6800" name="Line 16"/>
          <p:cNvSpPr>
            <a:spLocks noChangeShapeType="1"/>
          </p:cNvSpPr>
          <p:nvPr/>
        </p:nvSpPr>
        <p:spPr bwMode="auto">
          <a:xfrm flipV="1">
            <a:off x="5119688" y="1625600"/>
            <a:ext cx="6350" cy="290513"/>
          </a:xfrm>
          <a:prstGeom prst="line">
            <a:avLst/>
          </a:prstGeom>
          <a:ln w="28575"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6011863" y="2043113"/>
            <a:ext cx="723900" cy="377825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2" name="Прямая со стрелкой 11"/>
          <p:cNvCxnSpPr>
            <a:endCxn id="246791" idx="0"/>
          </p:cNvCxnSpPr>
          <p:nvPr/>
        </p:nvCxnSpPr>
        <p:spPr>
          <a:xfrm flipH="1">
            <a:off x="3419475" y="3736975"/>
            <a:ext cx="1368425" cy="555625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268538" y="3279775"/>
            <a:ext cx="2016125" cy="45720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011863" y="3279775"/>
            <a:ext cx="863600" cy="60325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8" name="Прямая со стрелкой 17"/>
          <p:cNvCxnSpPr>
            <a:endCxn id="246790" idx="0"/>
          </p:cNvCxnSpPr>
          <p:nvPr/>
        </p:nvCxnSpPr>
        <p:spPr>
          <a:xfrm>
            <a:off x="5119688" y="3736975"/>
            <a:ext cx="496887" cy="339725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6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6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6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6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6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6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6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6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6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6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6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6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6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6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6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6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6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8" grpId="0" animBg="1"/>
      <p:bldP spid="246789" grpId="0" animBg="1"/>
      <p:bldP spid="246790" grpId="0" animBg="1"/>
      <p:bldP spid="246791" grpId="0" animBg="1"/>
      <p:bldP spid="246792" grpId="0" animBg="1"/>
      <p:bldP spid="246794" grpId="0" animBg="1"/>
      <p:bldP spid="246795" grpId="0" animBg="1"/>
      <p:bldP spid="24679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</TotalTime>
  <Words>1678</Words>
  <Application>Microsoft Office PowerPoint</Application>
  <PresentationFormat>Экран (4:3)</PresentationFormat>
  <Paragraphs>359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Оформление по умолчанию</vt:lpstr>
      <vt:lpstr>                 МДОУ детский сад общеразвивающего вида № 28 «Ласточка»  с. Акатьево Коломенского Муниципального района    Презентация проекта  «Музыка вокруг нас»  ГМО музыкальных руководителей ДОО Коломенского городского округа   «Активизация профессиональной деятельности музыкального руководителя по формированию у детей дошкольного возраста творческого потенциала и эстетического отношения к окружающему миру»  Автор проекта: Григорьева Татьяна Алексеевна (высшая квалификационная   категория)                       15.02.2017 учебный год                 </vt:lpstr>
      <vt:lpstr>Презентация PowerPoint</vt:lpstr>
      <vt:lpstr>Цель: художественно-эстетическое воспитание старших дошкольников через восприятие классической музыки.  Задачи:  </vt:lpstr>
      <vt:lpstr> Тип проекта: творческий, групповой, краткосрочный (3 недели).  Методы исследования: - изучение психолого-педагогической и методической литературы по проблеме исследования; - наблюдение за деятельностью дошкольников, беседа; - практическая деятельность, направленная на ознакомление дошкольников с классической музыкой.  Участники  проекта: воспитатели, музыкальный руководитель, дети старше - подготовительной группы, родители.  Возраст воспитанников: 5-7 лет.  Место проведения: МДОУ детский сад общеразвивающего вида №28 «Ласточка».   </vt:lpstr>
      <vt:lpstr> Механизмы реализации проекта: </vt:lpstr>
      <vt:lpstr> </vt:lpstr>
      <vt:lpstr> </vt:lpstr>
      <vt:lpstr>Презентация PowerPoint</vt:lpstr>
      <vt:lpstr>Презентация PowerPoint</vt:lpstr>
      <vt:lpstr>Фотоматериалы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Взаимодействие с семьями воспитанников</vt:lpstr>
      <vt:lpstr>Заключение</vt:lpstr>
      <vt:lpstr>Презентация PowerPoint</vt:lpstr>
      <vt:lpstr>Презентация PowerPoint</vt:lpstr>
    </vt:vector>
  </TitlesOfParts>
  <Company>WareZ Provider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Классическая музыка</dc:title>
  <dc:creator>www.PHILka.RU</dc:creator>
  <cp:lastModifiedBy>Ксения</cp:lastModifiedBy>
  <cp:revision>88</cp:revision>
  <dcterms:created xsi:type="dcterms:W3CDTF">2008-03-18T20:23:35Z</dcterms:created>
  <dcterms:modified xsi:type="dcterms:W3CDTF">2021-11-07T21:04:11Z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00080018150000000000010291210207f7000400038000</vt:lpwstr>
  </property>
</Properties>
</file>