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37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15961539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6395842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41134593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215885498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44623728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90A4006-3D95-4F45-A809-42CA55200149}" type="datetimeFigureOut">
              <a:rPr lang="ru-RU" smtClean="0"/>
              <a:t>07.11.2021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279565174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90A4006-3D95-4F45-A809-42CA55200149}" type="datetimeFigureOut">
              <a:rPr lang="ru-RU" smtClean="0"/>
              <a:t>07.11.2021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319716734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90A4006-3D95-4F45-A809-42CA55200149}" type="datetimeFigureOut">
              <a:rPr lang="ru-RU" smtClean="0"/>
              <a:t>07.11.2021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22148991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90A4006-3D95-4F45-A809-42CA55200149}" type="datetimeFigureOut">
              <a:rPr lang="ru-RU" smtClean="0"/>
              <a:t>07.11.2021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64998094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90A4006-3D95-4F45-A809-42CA55200149}" type="datetimeFigureOut">
              <a:rPr lang="ru-RU" smtClean="0"/>
              <a:t>07.11.2021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81569854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90A4006-3D95-4F45-A809-42CA55200149}" type="datetimeFigureOut">
              <a:rPr lang="ru-RU" smtClean="0"/>
              <a:t>07.11.2021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F911DF-2DCB-4480-95BB-0B5AE976A909}" type="slidenum">
              <a:rPr lang="ru-RU" smtClean="0"/>
              <a:t>‹#›</a:t>
            </a:fld>
            <a:endParaRPr lang="ru-RU"/>
          </a:p>
        </p:txBody>
      </p:sp>
    </p:spTree>
    <p:extLst>
      <p:ext uri="{BB962C8B-B14F-4D97-AF65-F5344CB8AC3E}">
        <p14:creationId xmlns:p14="http://schemas.microsoft.com/office/powerpoint/2010/main" val="14380051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0A4006-3D95-4F45-A809-42CA55200149}" type="datetimeFigureOut">
              <a:rPr lang="ru-RU" smtClean="0"/>
              <a:t>07.11.2021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F911DF-2DCB-4480-95BB-0B5AE976A909}" type="slidenum">
              <a:rPr lang="ru-RU" smtClean="0"/>
              <a:t>‹#›</a:t>
            </a:fld>
            <a:endParaRPr lang="ru-RU"/>
          </a:p>
        </p:txBody>
      </p:sp>
    </p:spTree>
    <p:extLst>
      <p:ext uri="{BB962C8B-B14F-4D97-AF65-F5344CB8AC3E}">
        <p14:creationId xmlns:p14="http://schemas.microsoft.com/office/powerpoint/2010/main" val="28030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3983276" y="789140"/>
            <a:ext cx="4960307" cy="2800767"/>
          </a:xfrm>
          <a:prstGeom prst="rect">
            <a:avLst/>
          </a:prstGeom>
          <a:noFill/>
        </p:spPr>
        <p:txBody>
          <a:bodyPr wrap="square" rtlCol="0">
            <a:spAutoFit/>
          </a:bodyPr>
          <a:lstStyle/>
          <a:p>
            <a:pPr algn="ctr"/>
            <a:r>
              <a:rPr lang="ru-RU" sz="4400" b="1" dirty="0" smtClean="0">
                <a:solidFill>
                  <a:srgbClr val="FFC000"/>
                </a:solidFill>
                <a:latin typeface="Times New Roman" panose="02020603050405020304" pitchFamily="18" charset="0"/>
                <a:cs typeface="Times New Roman" panose="02020603050405020304" pitchFamily="18" charset="0"/>
              </a:rPr>
              <a:t>Круглый стол «Здоровье ребенка- в ваших руках»</a:t>
            </a:r>
            <a:endParaRPr lang="ru-RU" sz="4400" b="1" dirty="0">
              <a:solidFill>
                <a:srgbClr val="FFC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6096000" y="4221271"/>
            <a:ext cx="4438389" cy="1815882"/>
          </a:xfrm>
          <a:prstGeom prst="rect">
            <a:avLst/>
          </a:prstGeom>
          <a:noFill/>
        </p:spPr>
        <p:txBody>
          <a:bodyPr wrap="square" rtlCol="0">
            <a:spAutoFit/>
          </a:bodyPr>
          <a:lstStyle/>
          <a:p>
            <a:r>
              <a:rPr lang="ru-RU" sz="2800" dirty="0" smtClean="0">
                <a:latin typeface="Times New Roman" panose="02020603050405020304" pitchFamily="18" charset="0"/>
                <a:cs typeface="Times New Roman" panose="02020603050405020304" pitchFamily="18" charset="0"/>
              </a:rPr>
              <a:t>Подготовила воспитатель:</a:t>
            </a:r>
          </a:p>
          <a:p>
            <a:r>
              <a:rPr lang="ru-RU" sz="2800" dirty="0" smtClean="0">
                <a:latin typeface="Times New Roman" panose="02020603050405020304" pitchFamily="18" charset="0"/>
                <a:cs typeface="Times New Roman" panose="02020603050405020304" pitchFamily="18" charset="0"/>
              </a:rPr>
              <a:t>Первой младшей группы «Солнышко»</a:t>
            </a:r>
          </a:p>
          <a:p>
            <a:r>
              <a:rPr lang="ru-RU" sz="2800" dirty="0" err="1" smtClean="0">
                <a:latin typeface="Times New Roman" panose="02020603050405020304" pitchFamily="18" charset="0"/>
                <a:cs typeface="Times New Roman" panose="02020603050405020304" pitchFamily="18" charset="0"/>
              </a:rPr>
              <a:t>Круглякова</a:t>
            </a:r>
            <a:r>
              <a:rPr lang="ru-RU" sz="2800" dirty="0" smtClean="0">
                <a:latin typeface="Times New Roman" panose="02020603050405020304" pitchFamily="18" charset="0"/>
                <a:cs typeface="Times New Roman" panose="02020603050405020304" pitchFamily="18" charset="0"/>
              </a:rPr>
              <a:t> К.И.</a:t>
            </a:r>
            <a:endParaRPr lang="ru-RU" sz="2800" dirty="0">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8783" y="3546937"/>
            <a:ext cx="3657600" cy="2490216"/>
          </a:xfrm>
          <a:prstGeom prst="rect">
            <a:avLst/>
          </a:prstGeom>
        </p:spPr>
      </p:pic>
    </p:spTree>
    <p:extLst>
      <p:ext uri="{BB962C8B-B14F-4D97-AF65-F5344CB8AC3E}">
        <p14:creationId xmlns:p14="http://schemas.microsoft.com/office/powerpoint/2010/main" val="2360225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1039660" y="275574"/>
            <a:ext cx="8104340" cy="3320781"/>
          </a:xfrm>
          <a:prstGeom prst="rect">
            <a:avLst/>
          </a:prstGeom>
        </p:spPr>
        <p:txBody>
          <a:bodyPr wrap="square">
            <a:spAutoFit/>
          </a:bodyPr>
          <a:lstStyle/>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Игра «Закончи пословицу!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Чистота – залог …. здоровья!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Чисто жить – здоровым …. быть!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Кто аккуратен – тот людям …. приятен!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Грязь и неряшливость – путь…. к болезням!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Чистая вода – для хворобы …. беда!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Гигиена, чистота – нам здоровье…. красота!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Быть здоровыми хотим – помогает нам…. режим!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Солнце, воздух и вода – наши лучшие… друзья!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Проведите дома эту игру с детьми и повторите пословицы!</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3100" y="365125"/>
            <a:ext cx="4572000" cy="2419350"/>
          </a:xfrm>
          <a:prstGeom prst="rect">
            <a:avLst/>
          </a:prstGeom>
        </p:spPr>
      </p:pic>
    </p:spTree>
    <p:extLst>
      <p:ext uri="{BB962C8B-B14F-4D97-AF65-F5344CB8AC3E}">
        <p14:creationId xmlns:p14="http://schemas.microsoft.com/office/powerpoint/2010/main" val="174174025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1841326" y="914400"/>
            <a:ext cx="6801621" cy="1841466"/>
          </a:xfrm>
          <a:prstGeom prst="rect">
            <a:avLst/>
          </a:prstGeom>
        </p:spPr>
        <p:txBody>
          <a:bodyPr wrap="square">
            <a:spAutoFit/>
          </a:bodyPr>
          <a:lstStyle/>
          <a:p>
            <a:pPr algn="ctr">
              <a:lnSpc>
                <a:spcPct val="107000"/>
              </a:lnSpc>
              <a:spcAft>
                <a:spcPts val="800"/>
              </a:spcAft>
            </a:pPr>
            <a:r>
              <a:rPr lang="ru-RU" sz="3600" b="1" dirty="0" smtClean="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Здоровье Вашего ребёнка в Ваших руках, дорогие родители!</a:t>
            </a:r>
            <a:endParaRPr lang="ru-RU" sz="36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0740" y="2676436"/>
            <a:ext cx="4229906" cy="4181564"/>
          </a:xfrm>
          <a:prstGeom prst="rect">
            <a:avLst/>
          </a:prstGeom>
        </p:spPr>
      </p:pic>
    </p:spTree>
    <p:extLst>
      <p:ext uri="{BB962C8B-B14F-4D97-AF65-F5344CB8AC3E}">
        <p14:creationId xmlns:p14="http://schemas.microsoft.com/office/powerpoint/2010/main" val="179713079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5" name="Рисунок 4"/>
          <p:cNvPicPr>
            <a:picLocks noChangeAspect="1"/>
          </p:cNvPicPr>
          <p:nvPr/>
        </p:nvPicPr>
        <p:blipFill>
          <a:blip r:embed="rId3"/>
          <a:stretch>
            <a:fillRect/>
          </a:stretch>
        </p:blipFill>
        <p:spPr>
          <a:xfrm>
            <a:off x="701639" y="501041"/>
            <a:ext cx="8365482" cy="4540628"/>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2138" y="2589593"/>
            <a:ext cx="4468801" cy="3369501"/>
          </a:xfrm>
          <a:prstGeom prst="rect">
            <a:avLst/>
          </a:prstGeom>
        </p:spPr>
      </p:pic>
    </p:spTree>
    <p:extLst>
      <p:ext uri="{BB962C8B-B14F-4D97-AF65-F5344CB8AC3E}">
        <p14:creationId xmlns:p14="http://schemas.microsoft.com/office/powerpoint/2010/main" val="372851065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pic>
        <p:nvPicPr>
          <p:cNvPr id="5" name="Рисунок 4"/>
          <p:cNvPicPr>
            <a:picLocks noChangeAspect="1"/>
          </p:cNvPicPr>
          <p:nvPr/>
        </p:nvPicPr>
        <p:blipFill>
          <a:blip r:embed="rId3"/>
          <a:stretch>
            <a:fillRect/>
          </a:stretch>
        </p:blipFill>
        <p:spPr>
          <a:xfrm>
            <a:off x="989556" y="1189974"/>
            <a:ext cx="8077564" cy="3206628"/>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3642" y="365125"/>
            <a:ext cx="4412578" cy="4396602"/>
          </a:xfrm>
          <a:prstGeom prst="rect">
            <a:avLst/>
          </a:prstGeom>
        </p:spPr>
      </p:pic>
    </p:spTree>
    <p:extLst>
      <p:ext uri="{BB962C8B-B14F-4D97-AF65-F5344CB8AC3E}">
        <p14:creationId xmlns:p14="http://schemas.microsoft.com/office/powerpoint/2010/main" val="210282760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1102290" y="638827"/>
            <a:ext cx="8041710" cy="1347485"/>
          </a:xfrm>
          <a:prstGeom prst="rect">
            <a:avLst/>
          </a:prstGeom>
        </p:spPr>
        <p:txBody>
          <a:bodyPr wrap="square">
            <a:spAutoFit/>
          </a:bodyPr>
          <a:lstStyle/>
          <a:p>
            <a:pPr algn="just">
              <a:lnSpc>
                <a:spcPct val="107000"/>
              </a:lnSpc>
              <a:spcAft>
                <a:spcPts val="800"/>
              </a:spcAft>
            </a:pP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1.Что такое здоровье?</a:t>
            </a: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i="1" dirty="0" smtClean="0">
                <a:effectLst/>
                <a:latin typeface="Times New Roman" panose="02020603050405020304" pitchFamily="18" charset="0"/>
                <a:ea typeface="Calibri" panose="020F0502020204030204" pitchFamily="34" charset="0"/>
                <a:cs typeface="Times New Roman" panose="02020603050405020304" pitchFamily="18" charset="0"/>
              </a:rPr>
              <a:t>Ответы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«Здоровье – это не отсутствие болезней – это физическое, психическое и социальное благополучие» На сегодняшний день в России сложилась социальная катастрофа, связанная с состоянием здоровья будущего поколения. Поэтому проблема ухудшения здоровья населения страны и особенно детей становится национальной.</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2218" y="2424254"/>
            <a:ext cx="5327737" cy="3995803"/>
          </a:xfrm>
          <a:prstGeom prst="rect">
            <a:avLst/>
          </a:prstGeom>
        </p:spPr>
      </p:pic>
    </p:spTree>
    <p:extLst>
      <p:ext uri="{BB962C8B-B14F-4D97-AF65-F5344CB8AC3E}">
        <p14:creationId xmlns:p14="http://schemas.microsoft.com/office/powerpoint/2010/main" val="395542518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263047" y="365125"/>
            <a:ext cx="8880953" cy="1336135"/>
          </a:xfrm>
          <a:prstGeom prst="rect">
            <a:avLst/>
          </a:prstGeom>
        </p:spPr>
        <p:txBody>
          <a:bodyPr wrap="square">
            <a:spAutoFit/>
          </a:bodyPr>
          <a:lstStyle/>
          <a:p>
            <a:pPr algn="just">
              <a:lnSpc>
                <a:spcPct val="107000"/>
              </a:lnSpc>
              <a:spcAft>
                <a:spcPts val="800"/>
              </a:spcAft>
            </a:pP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2.Что значит здоровый человек? Он какой? </a:t>
            </a:r>
          </a:p>
          <a:p>
            <a:pPr algn="just">
              <a:lnSpc>
                <a:spcPct val="107000"/>
              </a:lnSpc>
              <a:spcAft>
                <a:spcPts val="800"/>
              </a:spcAft>
            </a:pPr>
            <a:r>
              <a:rPr lang="ru-RU" sz="1400" i="1" dirty="0" smtClean="0">
                <a:effectLst/>
                <a:latin typeface="Times New Roman" panose="02020603050405020304" pitchFamily="18" charset="0"/>
                <a:ea typeface="Calibri" panose="020F0502020204030204" pitchFamily="34" charset="0"/>
                <a:cs typeface="Times New Roman" panose="02020603050405020304" pitchFamily="18" charset="0"/>
              </a:rPr>
              <a:t>Ответ: </a:t>
            </a: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Он жизнерадостен; активен; доброжелателен; развит физически, достаточно быстр, ловок и силен; закален, его система терморегуляции хорошо тренирована. Благодаря правильному питанию и регулярным занятиям физкультурой ребенок не имеет лишней массы тела. Это получился, портрет” идеально здорового ребенка.</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9841" y="1701260"/>
            <a:ext cx="5112317" cy="4208745"/>
          </a:xfrm>
          <a:prstGeom prst="rect">
            <a:avLst/>
          </a:prstGeom>
        </p:spPr>
      </p:pic>
    </p:spTree>
    <p:extLst>
      <p:ext uri="{BB962C8B-B14F-4D97-AF65-F5344CB8AC3E}">
        <p14:creationId xmlns:p14="http://schemas.microsoft.com/office/powerpoint/2010/main" val="340767075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551145" y="365125"/>
            <a:ext cx="8592855" cy="1577996"/>
          </a:xfrm>
          <a:prstGeom prst="rect">
            <a:avLst/>
          </a:prstGeom>
        </p:spPr>
        <p:txBody>
          <a:bodyPr wrap="square">
            <a:spAutoFit/>
          </a:bodyPr>
          <a:lstStyle/>
          <a:p>
            <a:pPr algn="just">
              <a:lnSpc>
                <a:spcPct val="107000"/>
              </a:lnSpc>
              <a:spcAft>
                <a:spcPts val="800"/>
              </a:spcAft>
            </a:pP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3. Какие факторы влияют на здоровье детей? </a:t>
            </a:r>
            <a:r>
              <a:rPr lang="ru-RU" sz="1400" i="1" dirty="0" smtClean="0">
                <a:effectLst/>
                <a:latin typeface="Times New Roman" panose="02020603050405020304" pitchFamily="18" charset="0"/>
                <a:ea typeface="Calibri" panose="020F0502020204030204" pitchFamily="34" charset="0"/>
                <a:cs typeface="Times New Roman" panose="02020603050405020304" pitchFamily="18" charset="0"/>
              </a:rPr>
              <a:t>Ответы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Здоровье детей зависит не только от их физических особенностей, но и от условий жизни в семье, санитарной грамотности и гигиенической культуры населения, уровня развития здравоохранения и образования, социально-экономической и экологической ситуации в стране. Ребенок приходит в наш мир беспомощным и беззащитным. Его жизнь, здоровье и будущее целиком зависит от родителей и от взрослых, его окружающих, от мира на Земле, от экологического состояния планеты.</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359" y="2055813"/>
            <a:ext cx="5451995" cy="3705653"/>
          </a:xfrm>
          <a:prstGeom prst="rect">
            <a:avLst/>
          </a:prstGeom>
        </p:spPr>
      </p:pic>
    </p:spTree>
    <p:extLst>
      <p:ext uri="{BB962C8B-B14F-4D97-AF65-F5344CB8AC3E}">
        <p14:creationId xmlns:p14="http://schemas.microsoft.com/office/powerpoint/2010/main" val="200754052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Прямоугольник 4"/>
          <p:cNvSpPr/>
          <p:nvPr/>
        </p:nvSpPr>
        <p:spPr>
          <a:xfrm>
            <a:off x="826718" y="576198"/>
            <a:ext cx="8317282" cy="553357"/>
          </a:xfrm>
          <a:prstGeom prst="rect">
            <a:avLst/>
          </a:prstGeom>
        </p:spPr>
        <p:txBody>
          <a:bodyPr wrap="square">
            <a:spAutoFit/>
          </a:bodyPr>
          <a:lstStyle/>
          <a:p>
            <a:pPr algn="just">
              <a:lnSpc>
                <a:spcPct val="107000"/>
              </a:lnSpc>
              <a:spcAft>
                <a:spcPts val="800"/>
              </a:spcAft>
            </a:pPr>
            <a:r>
              <a:rPr lang="ru-RU" sz="1400" b="1" smtClean="0">
                <a:effectLst/>
                <a:latin typeface="Times New Roman" panose="02020603050405020304" pitchFamily="18" charset="0"/>
                <a:ea typeface="Calibri" panose="020F0502020204030204" pitchFamily="34" charset="0"/>
                <a:cs typeface="Times New Roman" panose="02020603050405020304" pitchFamily="18" charset="0"/>
              </a:rPr>
              <a:t>4.Что такое «здоровый образ жизни»?</a:t>
            </a:r>
            <a:r>
              <a:rPr lang="ru-RU" sz="1400" b="1" i="1"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i="1" dirty="0" smtClean="0">
                <a:effectLst/>
                <a:latin typeface="Times New Roman" panose="02020603050405020304" pitchFamily="18" charset="0"/>
                <a:ea typeface="Calibri" panose="020F0502020204030204" pitchFamily="34" charset="0"/>
                <a:cs typeface="Times New Roman" panose="02020603050405020304" pitchFamily="18" charset="0"/>
              </a:rPr>
              <a:t>Ответ</a:t>
            </a: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Здоровый образ жизни – это деятельность, активность людей, направленная на сохранение и улучшение здоровья.</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038" y="1444570"/>
            <a:ext cx="5950313" cy="3968859"/>
          </a:xfrm>
          <a:prstGeom prst="rect">
            <a:avLst/>
          </a:prstGeom>
        </p:spPr>
      </p:pic>
    </p:spTree>
    <p:extLst>
      <p:ext uri="{BB962C8B-B14F-4D97-AF65-F5344CB8AC3E}">
        <p14:creationId xmlns:p14="http://schemas.microsoft.com/office/powerpoint/2010/main" val="36713057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70" y="0"/>
            <a:ext cx="12205570" cy="6858000"/>
          </a:xfrm>
        </p:spPr>
      </p:pic>
      <p:sp>
        <p:nvSpPr>
          <p:cNvPr id="5" name="Прямоугольник 4"/>
          <p:cNvSpPr/>
          <p:nvPr/>
        </p:nvSpPr>
        <p:spPr>
          <a:xfrm>
            <a:off x="1002082" y="137787"/>
            <a:ext cx="8141918" cy="2039020"/>
          </a:xfrm>
          <a:prstGeom prst="rect">
            <a:avLst/>
          </a:prstGeom>
        </p:spPr>
        <p:txBody>
          <a:bodyPr wrap="square">
            <a:spAutoFit/>
          </a:bodyPr>
          <a:lstStyle/>
          <a:p>
            <a:pPr algn="just">
              <a:lnSpc>
                <a:spcPct val="107000"/>
              </a:lnSpc>
              <a:spcAft>
                <a:spcPts val="800"/>
              </a:spcAft>
            </a:pP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5.Какие вредные привычки детей плохо влияют на их здоровье? </a:t>
            </a:r>
          </a:p>
          <a:p>
            <a:pPr algn="just">
              <a:lnSpc>
                <a:spcPct val="107000"/>
              </a:lnSpc>
              <a:spcAft>
                <a:spcPts val="800"/>
              </a:spcAft>
            </a:pPr>
            <a:r>
              <a:rPr lang="ru-RU" sz="1400" b="1" i="1" dirty="0" smtClean="0">
                <a:effectLst/>
                <a:latin typeface="Times New Roman" panose="02020603050405020304" pitchFamily="18" charset="0"/>
                <a:ea typeface="Calibri" panose="020F0502020204030204" pitchFamily="34" charset="0"/>
                <a:cs typeface="Times New Roman" panose="02020603050405020304" pitchFamily="18" charset="0"/>
              </a:rPr>
              <a:t>Ответ</a:t>
            </a: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Дети, хотя они ещё не понимают всех опасностей вредных привычек родителей, они непроизвольно начинают их копировать. По этой причине необходимо по возможности не проявлять при детях свои нездоровые наклонности, уделив им время вне присутствия ребёнка. А лучше, стараться избавиться полностью, чтобы не подавать плохой пример своим детям. Это же касается и просмотра передач и фильмов. В этом случае лучше заблокировать взрослые каналы и ограничиваться просмотром фильмов, допустимых к просмотру в семейном кругу. Это будет отнимать много времени, но зато Ваш ребёнок будет расти психически здоровым.</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342" y="2176807"/>
            <a:ext cx="5277633" cy="3958225"/>
          </a:xfrm>
          <a:prstGeom prst="rect">
            <a:avLst/>
          </a:prstGeom>
        </p:spPr>
      </p:pic>
    </p:spTree>
    <p:extLst>
      <p:ext uri="{BB962C8B-B14F-4D97-AF65-F5344CB8AC3E}">
        <p14:creationId xmlns:p14="http://schemas.microsoft.com/office/powerpoint/2010/main" val="292430089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Прямоугольник 4"/>
          <p:cNvSpPr/>
          <p:nvPr/>
        </p:nvSpPr>
        <p:spPr>
          <a:xfrm>
            <a:off x="538619" y="365125"/>
            <a:ext cx="8605381" cy="783869"/>
          </a:xfrm>
          <a:prstGeom prst="rect">
            <a:avLst/>
          </a:prstGeom>
        </p:spPr>
        <p:txBody>
          <a:bodyPr wrap="square">
            <a:spAutoFit/>
          </a:bodyPr>
          <a:lstStyle/>
          <a:p>
            <a:pPr algn="just">
              <a:lnSpc>
                <a:spcPct val="107000"/>
              </a:lnSpc>
              <a:spcAft>
                <a:spcPts val="800"/>
              </a:spcAft>
            </a:pPr>
            <a:r>
              <a:rPr lang="ru-RU" sz="1400" b="1" dirty="0" smtClean="0">
                <a:effectLst/>
                <a:latin typeface="Times New Roman" panose="02020603050405020304" pitchFamily="18" charset="0"/>
                <a:ea typeface="Calibri" panose="020F0502020204030204" pitchFamily="34" charset="0"/>
                <a:cs typeface="Times New Roman" panose="02020603050405020304" pitchFamily="18" charset="0"/>
              </a:rPr>
              <a:t>6.Какие положительные привычки необходимо воспитывать у детей, чтобы они были здоровы?  </a:t>
            </a:r>
            <a:r>
              <a:rPr lang="ru-RU" sz="1400" b="1" i="1" dirty="0" smtClean="0">
                <a:effectLst/>
                <a:latin typeface="Times New Roman" panose="02020603050405020304" pitchFamily="18" charset="0"/>
                <a:ea typeface="Calibri" panose="020F0502020204030204" pitchFamily="34" charset="0"/>
                <a:cs typeface="Times New Roman" panose="02020603050405020304" pitchFamily="18" charset="0"/>
              </a:rPr>
              <a:t>Ответ:</a:t>
            </a: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Привычки к здоровому образу жизни, прививаемые детям в детском саду, можно объединить в программу - минимум, которую ребенок должен выполнять самостоятельно:</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278" y="1265129"/>
            <a:ext cx="6680548" cy="5010411"/>
          </a:xfrm>
          <a:prstGeom prst="rect">
            <a:avLst/>
          </a:prstGeom>
        </p:spPr>
      </p:pic>
    </p:spTree>
    <p:extLst>
      <p:ext uri="{BB962C8B-B14F-4D97-AF65-F5344CB8AC3E}">
        <p14:creationId xmlns:p14="http://schemas.microsoft.com/office/powerpoint/2010/main" val="284049906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82</Words>
  <Application>Microsoft Office PowerPoint</Application>
  <PresentationFormat>Широкоэкранный</PresentationFormat>
  <Paragraphs>25</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4</cp:revision>
  <dcterms:created xsi:type="dcterms:W3CDTF">2021-11-07T15:31:19Z</dcterms:created>
  <dcterms:modified xsi:type="dcterms:W3CDTF">2021-11-07T16:19:11Z</dcterms:modified>
</cp:coreProperties>
</file>