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8"/>
  </p:notesMasterIdLst>
  <p:sldIdLst>
    <p:sldId id="257" r:id="rId2"/>
    <p:sldId id="259" r:id="rId3"/>
    <p:sldId id="271" r:id="rId4"/>
    <p:sldId id="273" r:id="rId5"/>
    <p:sldId id="262" r:id="rId6"/>
    <p:sldId id="261" r:id="rId7"/>
    <p:sldId id="274" r:id="rId8"/>
    <p:sldId id="260" r:id="rId9"/>
    <p:sldId id="263" r:id="rId10"/>
    <p:sldId id="264" r:id="rId11"/>
    <p:sldId id="266" r:id="rId12"/>
    <p:sldId id="267" r:id="rId13"/>
    <p:sldId id="268" r:id="rId14"/>
    <p:sldId id="269" r:id="rId15"/>
    <p:sldId id="272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1282" y="1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Количество человек, принимавших участие в опросе</a:t>
            </a:r>
          </a:p>
        </c:rich>
      </c:tx>
      <c:layout>
        <c:manualLayout>
          <c:xMode val="edge"/>
          <c:yMode val="edge"/>
          <c:x val="0.12751302280967219"/>
          <c:y val="2.116431507610265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человек</c:v>
                </c:pt>
              </c:strCache>
            </c:strRef>
          </c:tx>
          <c:explosion val="27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Угадали блюдо</c:v>
                </c:pt>
                <c:pt idx="1">
                  <c:v>Не угадали блюдо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</c:v>
                </c:pt>
                <c:pt idx="1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>
        <c:manualLayout>
          <c:layoutTarget val="inner"/>
          <c:xMode val="edge"/>
          <c:yMode val="edge"/>
          <c:x val="3.6429946937112809E-2"/>
          <c:y val="1.5390067560580471E-2"/>
          <c:w val="0.77320046449865365"/>
          <c:h val="0.9056161886870495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Редко, 1 раз в год</c:v>
                </c:pt>
              </c:strCache>
            </c:strRef>
          </c:tx>
          <c:spPr>
            <a:pattFill prst="narHorz">
              <a:fgClr>
                <a:schemeClr val="accent4">
                  <a:shade val="65000"/>
                </a:schemeClr>
              </a:fgClr>
              <a:bgClr>
                <a:schemeClr val="accent4">
                  <a:shade val="65000"/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4">
                  <a:shade val="65000"/>
                </a:schemeClr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Как часть вы готовите щи дома?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1 раз в месяц</c:v>
                </c:pt>
              </c:strCache>
            </c:strRef>
          </c:tx>
          <c:spPr>
            <a:pattFill prst="narHorz">
              <a:fgClr>
                <a:schemeClr val="accent4"/>
              </a:fgClr>
              <a:bgClr>
                <a:schemeClr val="accent4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4"/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Как часть вы готовите щи дома?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Часто, раз в неделю</c:v>
                </c:pt>
              </c:strCache>
            </c:strRef>
          </c:tx>
          <c:spPr>
            <a:pattFill prst="narHorz">
              <a:fgClr>
                <a:schemeClr val="accent4">
                  <a:tint val="65000"/>
                </a:schemeClr>
              </a:fgClr>
              <a:bgClr>
                <a:schemeClr val="accent4">
                  <a:tint val="65000"/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4">
                  <a:tint val="65000"/>
                </a:schemeClr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Как часть вы готовите щи дома?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64"/>
        <c:overlap val="-22"/>
        <c:axId val="138460512"/>
        <c:axId val="138461632"/>
      </c:barChart>
      <c:catAx>
        <c:axId val="13846051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8461632"/>
        <c:crosses val="autoZero"/>
        <c:auto val="1"/>
        <c:lblAlgn val="ctr"/>
        <c:lblOffset val="100"/>
        <c:noMultiLvlLbl val="0"/>
      </c:catAx>
      <c:valAx>
        <c:axId val="1384616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84605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16539087350596424"/>
          <c:y val="1.6534621153205201E-2"/>
          <c:w val="0.63154700718258938"/>
          <c:h val="7.8071837504166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3C2308-C0E8-43C5-856F-2F9113805740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1B1CE1-1C68-4A53-AFA6-508DC43AD4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705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B1CE1-1C68-4A53-AFA6-508DC43AD408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6212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4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4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9264B900-7737-4571-A0AF-A683F0A12752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3FBBB24B-CF65-4865-9F0F-0EF59A5631E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5416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4B900-7737-4571-A0AF-A683F0A12752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BB24B-CF65-4865-9F0F-0EF59A5631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0276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4B900-7737-4571-A0AF-A683F0A12752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BB24B-CF65-4865-9F0F-0EF59A5631E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75149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4B900-7737-4571-A0AF-A683F0A12752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BB24B-CF65-4865-9F0F-0EF59A5631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08195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4B900-7737-4571-A0AF-A683F0A12752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BB24B-CF65-4865-9F0F-0EF59A5631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6099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4B900-7737-4571-A0AF-A683F0A12752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BB24B-CF65-4865-9F0F-0EF59A5631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6795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4B900-7737-4571-A0AF-A683F0A12752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BB24B-CF65-4865-9F0F-0EF59A5631E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82871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4B900-7737-4571-A0AF-A683F0A12752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BB24B-CF65-4865-9F0F-0EF59A5631E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22890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4B900-7737-4571-A0AF-A683F0A12752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BB24B-CF65-4865-9F0F-0EF59A5631E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6488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4B900-7737-4571-A0AF-A683F0A12752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BB24B-CF65-4865-9F0F-0EF59A5631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1800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4B900-7737-4571-A0AF-A683F0A12752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BB24B-CF65-4865-9F0F-0EF59A5631E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6271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4B900-7737-4571-A0AF-A683F0A12752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BB24B-CF65-4865-9F0F-0EF59A5631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126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4B900-7737-4571-A0AF-A683F0A12752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BB24B-CF65-4865-9F0F-0EF59A5631E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7029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4B900-7737-4571-A0AF-A683F0A12752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BB24B-CF65-4865-9F0F-0EF59A5631E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9734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4B900-7737-4571-A0AF-A683F0A12752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BB24B-CF65-4865-9F0F-0EF59A5631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3803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4B900-7737-4571-A0AF-A683F0A12752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BB24B-CF65-4865-9F0F-0EF59A5631E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4841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4B900-7737-4571-A0AF-A683F0A12752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BB24B-CF65-4865-9F0F-0EF59A5631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5815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264B900-7737-4571-A0AF-A683F0A12752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FBBB24B-CF65-4865-9F0F-0EF59A5631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937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ru/url?sa=t&amp;rct=j&amp;q=&amp;esrc=s&amp;source=web&amp;cd=1&amp;ved=0ahUKEwihvcycttDYAhVFDCwKHf42Bc0QFggqMAA&amp;url=https://ru.wikipedia.org/wiki/%D0%A9%D0%B8&amp;usg=AOvVaw2tVZTiiAzqz3SOP7tC1scQ" TargetMode="External"/><Relationship Id="rId3" Type="http://schemas.openxmlformats.org/officeDocument/2006/relationships/hyperlink" Target="https://www.google.ru/url?sa=t&amp;rct=j&amp;q=&amp;esrc=s&amp;source=web&amp;cd=2&amp;ved=0ahUKEwihvcycttDYAhVFDCwKHf42Bc0QFggyMAE&amp;url=https://shkolazhizni.ru/culture/articles/33484/&amp;usg=AOvVaw1IuWICY4cyuo-tUK0o2djk" TargetMode="External"/><Relationship Id="rId7" Type="http://schemas.openxmlformats.org/officeDocument/2006/relationships/hyperlink" Target="https://www.google.ru/url?sa=t&amp;rct=j&amp;q=&amp;esrc=s&amp;source=web&amp;cd=3&amp;ved=0ahUKEwihvcycttDYAhVFDCwKHf42Bc0QFgg9MAI&amp;url=https://www.gastronom.ru/recipe/4039/shchi-carskie&amp;usg=AOvVaw2ZERTEDiHyn_O4vMubmexU" TargetMode="External"/><Relationship Id="rId2" Type="http://schemas.openxmlformats.org/officeDocument/2006/relationships/hyperlink" Target="https://vk.com/topic-18577809_23705004?offset=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tainy.net/19908-chto-i-kak-eli-na-rusi.html" TargetMode="External"/><Relationship Id="rId5" Type="http://schemas.openxmlformats.org/officeDocument/2006/relationships/hyperlink" Target="https://ok.ru/vremyaotvr/topic/65688327410967" TargetMode="External"/><Relationship Id="rId4" Type="http://schemas.openxmlformats.org/officeDocument/2006/relationships/hyperlink" Target="https://www.google.ru/url?sa=t&amp;rct=j&amp;q=&amp;esrc=s&amp;source=web&amp;cd=10&amp;cad=rja&amp;uact=8&amp;ved=0ahUKEwi2udrjudDYAhVJkiwKHZ-dDpQQFghTMAk&amp;url=http://fotokulinar.ru/food-gossip/4774/&amp;usg=AOvVaw2UnMh2eRcXRU0RyHE3NUut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опия recipe-card-1_4x6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44082" y="0"/>
            <a:ext cx="9188082" cy="6858000"/>
          </a:xfrm>
        </p:spPr>
      </p:pic>
      <p:sp>
        <p:nvSpPr>
          <p:cNvPr id="8" name="TextBox 7"/>
          <p:cNvSpPr txBox="1"/>
          <p:nvPr/>
        </p:nvSpPr>
        <p:spPr>
          <a:xfrm>
            <a:off x="1043608" y="1109862"/>
            <a:ext cx="4936051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/>
                <a:solidFill>
                  <a:schemeClr val="accent3"/>
                </a:solidFill>
              </a:rPr>
              <a:t>Исследовательский проект </a:t>
            </a:r>
            <a:endParaRPr lang="ru-RU" sz="2800" b="1" dirty="0">
              <a:ln/>
              <a:solidFill>
                <a:schemeClr val="accent3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39735" y="3789040"/>
            <a:ext cx="49685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Выполнил: </a:t>
            </a:r>
          </a:p>
          <a:p>
            <a:pPr algn="just"/>
            <a:r>
              <a:rPr lang="ru-RU" b="1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Косенко  Михаил</a:t>
            </a:r>
          </a:p>
          <a:p>
            <a:pPr algn="just"/>
            <a:r>
              <a:rPr lang="ru-RU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ученик 2Б класса ГБОУ средняя школа №511</a:t>
            </a:r>
          </a:p>
          <a:p>
            <a:pPr algn="just"/>
            <a:r>
              <a:rPr lang="ru-RU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Пушкинского района</a:t>
            </a:r>
          </a:p>
          <a:p>
            <a:pPr algn="just"/>
            <a:r>
              <a:rPr lang="ru-RU" b="1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Руководители проекта:  Иванова Е.Ю </a:t>
            </a:r>
          </a:p>
          <a:p>
            <a:pPr algn="just"/>
            <a:r>
              <a:rPr lang="ru-RU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учитель краеведения</a:t>
            </a:r>
          </a:p>
          <a:p>
            <a:pPr algn="just"/>
            <a:r>
              <a:rPr lang="ru-RU" b="1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Дьяченко И.М. </a:t>
            </a:r>
          </a:p>
          <a:p>
            <a:pPr algn="just"/>
            <a:r>
              <a:rPr lang="ru-RU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учитель начальных классов</a:t>
            </a:r>
            <a:endParaRPr lang="ru-RU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55576" y="2468307"/>
            <a:ext cx="7452711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Щи – всему обеду голова</a:t>
            </a:r>
            <a:endParaRPr lang="ru-RU" sz="4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075240" cy="102578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Разновидности  щей</a:t>
            </a:r>
            <a:endParaRPr lang="ru-RU" sz="3200" b="1" dirty="0">
              <a:solidFill>
                <a:schemeClr val="tx2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071545"/>
          <a:ext cx="8229600" cy="52864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505642">
                <a:tc>
                  <a:txBody>
                    <a:bodyPr/>
                    <a:lstStyle/>
                    <a:p>
                      <a:r>
                        <a:rPr lang="ru-RU" dirty="0" smtClean="0"/>
                        <a:t>вид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особенности</a:t>
                      </a:r>
                      <a:endParaRPr lang="ru-RU" dirty="0"/>
                    </a:p>
                  </a:txBody>
                  <a:tcPr/>
                </a:tc>
              </a:tr>
              <a:tr h="686462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Полные(богатые)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полный вариант щей с  квашеной капустой, использование белых грибов</a:t>
                      </a:r>
                      <a:endParaRPr lang="ru-RU" sz="1400" dirty="0"/>
                    </a:p>
                  </a:txBody>
                  <a:tcPr/>
                </a:tc>
              </a:tr>
              <a:tr h="44129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Сборные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бульон из различных видов мяса и  колбасных 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изд.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8259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Серые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(рассадные)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главным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компонентом супа являются молодые капустные листья.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8646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Рыбные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 сочетание солёной рыбы  и различной речной рыбы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129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Зелёные щи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как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правило, щавелевые, как постные, так и нет.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9298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Суточные щи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укутывание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ёмкости с 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супом, что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позволяет сохранить тепло в течение 3-4 часов, и затем выставление на холод на сутки.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49756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Кислые щи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здесь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понимается не суп, а напиток, разновидность кваса.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56784" cy="86409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F0"/>
                </a:solidFill>
                <a:latin typeface="Calibri" panose="020F0502020204030204" pitchFamily="34" charset="0"/>
              </a:rPr>
              <a:t>Результаты констатирующего эксперимента</a:t>
            </a:r>
            <a:endParaRPr lang="ru-RU" dirty="0">
              <a:solidFill>
                <a:srgbClr val="00B0F0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8157662"/>
              </p:ext>
            </p:extLst>
          </p:nvPr>
        </p:nvGraphicFramePr>
        <p:xfrm>
          <a:off x="683568" y="1628800"/>
          <a:ext cx="7632848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7416824" cy="95092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B0F0"/>
                </a:solidFill>
              </a:rPr>
              <a:t>Насколько </a:t>
            </a:r>
            <a:r>
              <a:rPr lang="ru-RU" sz="3200" b="1" dirty="0">
                <a:solidFill>
                  <a:srgbClr val="00B0F0"/>
                </a:solidFill>
              </a:rPr>
              <a:t>популярны щи в современных </a:t>
            </a:r>
            <a:r>
              <a:rPr lang="ru-RU" sz="3200" b="1" dirty="0" smtClean="0">
                <a:solidFill>
                  <a:srgbClr val="00B0F0"/>
                </a:solidFill>
              </a:rPr>
              <a:t>семьях</a:t>
            </a:r>
            <a:r>
              <a:rPr lang="ru-RU" sz="3200" b="1" dirty="0">
                <a:solidFill>
                  <a:srgbClr val="00B0F0"/>
                </a:solidFill>
              </a:rPr>
              <a:t>?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9406288"/>
              </p:ext>
            </p:extLst>
          </p:nvPr>
        </p:nvGraphicFramePr>
        <p:xfrm>
          <a:off x="971600" y="1700808"/>
          <a:ext cx="7416824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7632848" cy="1152127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Результаты практического  эксперимента по исследованию меню в ресторанах и кафе</a:t>
            </a:r>
            <a:endParaRPr lang="ru-RU" sz="2800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0990389"/>
              </p:ext>
            </p:extLst>
          </p:nvPr>
        </p:nvGraphicFramePr>
        <p:xfrm>
          <a:off x="899590" y="1772815"/>
          <a:ext cx="7416825" cy="42193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2275"/>
                <a:gridCol w="2568287"/>
                <a:gridCol w="2376263"/>
              </a:tblGrid>
              <a:tr h="514571"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 блюда</a:t>
                      </a:r>
                      <a:endParaRPr lang="ru-RU" dirty="0"/>
                    </a:p>
                  </a:txBody>
                  <a:tcPr marL="75547" marR="75547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Ресторан(адрес)</a:t>
                      </a:r>
                      <a:endParaRPr lang="ru-RU" dirty="0"/>
                    </a:p>
                  </a:txBody>
                  <a:tcPr marL="75547" marR="75547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Стоимость (рублей)</a:t>
                      </a:r>
                      <a:endParaRPr lang="ru-RU" dirty="0"/>
                    </a:p>
                  </a:txBody>
                  <a:tcPr marL="75547" marR="75547"/>
                </a:tc>
              </a:tr>
              <a:tr h="886618">
                <a:tc>
                  <a:txBody>
                    <a:bodyPr/>
                    <a:lstStyle/>
                    <a:p>
                      <a:pPr algn="l"/>
                      <a:r>
                        <a:rPr lang="ru-RU" b="1" i="0" dirty="0" smtClean="0"/>
                        <a:t>      Щи    «Петровские»</a:t>
                      </a:r>
                      <a:endParaRPr lang="ru-RU" b="1" i="0" dirty="0"/>
                    </a:p>
                  </a:txBody>
                  <a:tcPr marL="75547" marR="75547"/>
                </a:tc>
                <a:tc>
                  <a:txBody>
                    <a:bodyPr/>
                    <a:lstStyle/>
                    <a:p>
                      <a:r>
                        <a:rPr lang="ru-RU" i="1" dirty="0" smtClean="0">
                          <a:latin typeface="Calibri" panose="020F0502020204030204" pitchFamily="34" charset="0"/>
                        </a:rPr>
                        <a:t>«Санкт-Петербург»,</a:t>
                      </a:r>
                    </a:p>
                    <a:p>
                      <a:r>
                        <a:rPr lang="ru-RU" i="1" dirty="0" smtClean="0">
                          <a:latin typeface="Calibri" panose="020F0502020204030204" pitchFamily="34" charset="0"/>
                        </a:rPr>
                        <a:t>нб.кан.Грибоедова,5</a:t>
                      </a:r>
                      <a:endParaRPr lang="ru-RU" i="1" dirty="0">
                        <a:latin typeface="Calibri" panose="020F0502020204030204" pitchFamily="34" charset="0"/>
                      </a:endParaRPr>
                    </a:p>
                  </a:txBody>
                  <a:tcPr marL="75547" marR="75547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               250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 marL="75547" marR="75547"/>
                </a:tc>
              </a:tr>
              <a:tr h="735310">
                <a:tc>
                  <a:txBody>
                    <a:bodyPr/>
                    <a:lstStyle/>
                    <a:p>
                      <a:pPr algn="l"/>
                      <a:r>
                        <a:rPr lang="ru-RU" b="1" i="0" dirty="0" smtClean="0"/>
                        <a:t>   «Щи зелёные с белыми грибами»</a:t>
                      </a:r>
                      <a:endParaRPr lang="ru-RU" b="1" i="0" dirty="0"/>
                    </a:p>
                  </a:txBody>
                  <a:tcPr marL="75547" marR="75547"/>
                </a:tc>
                <a:tc>
                  <a:txBody>
                    <a:bodyPr/>
                    <a:lstStyle/>
                    <a:p>
                      <a:r>
                        <a:rPr lang="ru-RU" i="1" dirty="0" smtClean="0">
                          <a:latin typeface="Calibri" panose="020F0502020204030204" pitchFamily="34" charset="0"/>
                        </a:rPr>
                        <a:t> «Амазонки»,</a:t>
                      </a:r>
                    </a:p>
                    <a:p>
                      <a:r>
                        <a:rPr lang="ru-RU" i="1" dirty="0" smtClean="0">
                          <a:latin typeface="Calibri" panose="020F0502020204030204" pitchFamily="34" charset="0"/>
                        </a:rPr>
                        <a:t>ул.Чапаева,3</a:t>
                      </a:r>
                      <a:endParaRPr lang="ru-RU" i="1" dirty="0">
                        <a:latin typeface="Calibri" panose="020F0502020204030204" pitchFamily="34" charset="0"/>
                      </a:endParaRPr>
                    </a:p>
                  </a:txBody>
                  <a:tcPr marL="75547" marR="75547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              190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 marL="75547" marR="75547"/>
                </a:tc>
              </a:tr>
              <a:tr h="930276">
                <a:tc>
                  <a:txBody>
                    <a:bodyPr/>
                    <a:lstStyle/>
                    <a:p>
                      <a:pPr algn="l"/>
                      <a:r>
                        <a:rPr lang="ru-RU" b="1" i="0" dirty="0" smtClean="0"/>
                        <a:t>«Щи  Уральские с перловой крупой»</a:t>
                      </a:r>
                      <a:endParaRPr lang="ru-RU" b="1" i="0" dirty="0"/>
                    </a:p>
                  </a:txBody>
                  <a:tcPr marL="75547" marR="75547"/>
                </a:tc>
                <a:tc>
                  <a:txBody>
                    <a:bodyPr/>
                    <a:lstStyle/>
                    <a:p>
                      <a:r>
                        <a:rPr lang="ru-RU" i="1" dirty="0" smtClean="0">
                          <a:latin typeface="Calibri" panose="020F0502020204030204" pitchFamily="34" charset="0"/>
                        </a:rPr>
                        <a:t>Кафе «</a:t>
                      </a:r>
                      <a:r>
                        <a:rPr lang="ru-RU" i="1" dirty="0" err="1" smtClean="0">
                          <a:latin typeface="Calibri" panose="020F0502020204030204" pitchFamily="34" charset="0"/>
                        </a:rPr>
                        <a:t>Грушенька</a:t>
                      </a:r>
                      <a:r>
                        <a:rPr lang="ru-RU" i="1" dirty="0" smtClean="0">
                          <a:latin typeface="Calibri" panose="020F0502020204030204" pitchFamily="34" charset="0"/>
                        </a:rPr>
                        <a:t>»</a:t>
                      </a:r>
                    </a:p>
                    <a:p>
                      <a:r>
                        <a:rPr lang="ru-RU" i="1" dirty="0" err="1" smtClean="0">
                          <a:latin typeface="Calibri" panose="020F0502020204030204" pitchFamily="34" charset="0"/>
                        </a:rPr>
                        <a:t>г.Пушкин</a:t>
                      </a:r>
                      <a:r>
                        <a:rPr lang="ru-RU" i="1" dirty="0" smtClean="0">
                          <a:latin typeface="Calibri" panose="020F0502020204030204" pitchFamily="34" charset="0"/>
                        </a:rPr>
                        <a:t>,</a:t>
                      </a:r>
                    </a:p>
                    <a:p>
                      <a:r>
                        <a:rPr lang="ru-RU" i="1" dirty="0" smtClean="0">
                          <a:latin typeface="Calibri" panose="020F0502020204030204" pitchFamily="34" charset="0"/>
                        </a:rPr>
                        <a:t>ул. Хазова,4</a:t>
                      </a:r>
                      <a:endParaRPr lang="ru-RU" i="1" dirty="0">
                        <a:latin typeface="Calibri" panose="020F0502020204030204" pitchFamily="34" charset="0"/>
                      </a:endParaRPr>
                    </a:p>
                  </a:txBody>
                  <a:tcPr marL="75547" marR="75547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              160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 marL="75547" marR="75547"/>
                </a:tc>
              </a:tr>
              <a:tr h="1152603">
                <a:tc>
                  <a:txBody>
                    <a:bodyPr/>
                    <a:lstStyle/>
                    <a:p>
                      <a:pPr algn="l"/>
                      <a:r>
                        <a:rPr lang="ru-RU" b="1" i="0" dirty="0" smtClean="0"/>
                        <a:t>«Щи  похмельные»</a:t>
                      </a:r>
                      <a:endParaRPr lang="ru-RU" b="1" i="0" dirty="0"/>
                    </a:p>
                  </a:txBody>
                  <a:tcPr marL="75547" marR="75547"/>
                </a:tc>
                <a:tc>
                  <a:txBody>
                    <a:bodyPr/>
                    <a:lstStyle/>
                    <a:p>
                      <a:r>
                        <a:rPr lang="ru-RU" i="1" dirty="0" smtClean="0">
                          <a:latin typeface="Calibri" panose="020F0502020204030204" pitchFamily="34" charset="0"/>
                        </a:rPr>
                        <a:t>«Хлебников  трактир»</a:t>
                      </a:r>
                    </a:p>
                    <a:p>
                      <a:r>
                        <a:rPr lang="ru-RU" i="1" dirty="0" err="1" smtClean="0">
                          <a:latin typeface="Calibri" panose="020F0502020204030204" pitchFamily="34" charset="0"/>
                        </a:rPr>
                        <a:t>г.Пушкин</a:t>
                      </a:r>
                      <a:r>
                        <a:rPr lang="ru-RU" i="1" dirty="0" smtClean="0">
                          <a:latin typeface="Calibri" panose="020F0502020204030204" pitchFamily="34" charset="0"/>
                        </a:rPr>
                        <a:t>,</a:t>
                      </a:r>
                    </a:p>
                    <a:p>
                      <a:r>
                        <a:rPr lang="ru-RU" i="1" dirty="0" smtClean="0">
                          <a:latin typeface="Calibri" panose="020F0502020204030204" pitchFamily="34" charset="0"/>
                        </a:rPr>
                        <a:t>ул.Оранжерейная,8</a:t>
                      </a:r>
                      <a:endParaRPr lang="ru-RU" i="1" dirty="0">
                        <a:latin typeface="Calibri" panose="020F0502020204030204" pitchFamily="34" charset="0"/>
                      </a:endParaRPr>
                    </a:p>
                  </a:txBody>
                  <a:tcPr marL="75547" marR="75547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               180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 marL="75547" marR="75547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92695"/>
            <a:ext cx="7775828" cy="1401963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tx2"/>
                </a:solidFill>
              </a:rPr>
              <a:t>Гастрономические пристрастия русской нации и их главная принадлежность – щи с давних времён не изменились.</a:t>
            </a:r>
            <a:br>
              <a:rPr lang="ru-RU" sz="2400" b="1" dirty="0" smtClean="0">
                <a:solidFill>
                  <a:schemeClr val="tx2"/>
                </a:solidFill>
              </a:rPr>
            </a:br>
            <a:r>
              <a:rPr lang="ru-RU" sz="2400" b="1" dirty="0" smtClean="0">
                <a:solidFill>
                  <a:schemeClr val="tx2"/>
                </a:solidFill>
              </a:rPr>
              <a:t>Гипотеза работы была подтверждена путем рассмотрения меню в современных ресторанах и кафе города</a:t>
            </a:r>
            <a:endParaRPr lang="ru-RU" sz="2400" b="1" dirty="0">
              <a:solidFill>
                <a:schemeClr val="tx2"/>
              </a:solidFill>
            </a:endParaRPr>
          </a:p>
        </p:txBody>
      </p:sp>
      <p:pic>
        <p:nvPicPr>
          <p:cNvPr id="4" name="Содержимое 3" descr="shchi_похмельныеjpg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532" y="4432833"/>
            <a:ext cx="2594315" cy="1795266"/>
          </a:xfrm>
        </p:spPr>
      </p:pic>
      <p:pic>
        <p:nvPicPr>
          <p:cNvPr id="5" name="Рисунок 4" descr="зелёные с белыми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7011" y="2371542"/>
            <a:ext cx="2353092" cy="1764819"/>
          </a:xfrm>
          <a:prstGeom prst="rect">
            <a:avLst/>
          </a:prstGeom>
        </p:spPr>
      </p:pic>
      <p:pic>
        <p:nvPicPr>
          <p:cNvPr id="6" name="Рисунок 5" descr="петровские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532" y="2348880"/>
            <a:ext cx="2594315" cy="1848722"/>
          </a:xfrm>
          <a:prstGeom prst="rect">
            <a:avLst/>
          </a:prstGeom>
        </p:spPr>
      </p:pic>
      <p:pic>
        <p:nvPicPr>
          <p:cNvPr id="7" name="Рисунок 6" descr="зелёные с крапивой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7011" y="4413245"/>
            <a:ext cx="2385226" cy="1788920"/>
          </a:xfrm>
          <a:prstGeom prst="rect">
            <a:avLst/>
          </a:prstGeom>
        </p:spPr>
      </p:pic>
      <p:pic>
        <p:nvPicPr>
          <p:cNvPr id="8" name="Рисунок 7" descr="уральские с перловкой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8672" y="4413245"/>
            <a:ext cx="2464627" cy="1804107"/>
          </a:xfrm>
          <a:prstGeom prst="rect">
            <a:avLst/>
          </a:prstGeom>
        </p:spPr>
      </p:pic>
      <p:pic>
        <p:nvPicPr>
          <p:cNvPr id="9" name="Рисунок 8" descr="деревенскиеjpg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1823" y="2371542"/>
            <a:ext cx="2549581" cy="17055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052736"/>
            <a:ext cx="6654719" cy="216023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Использованная литература</a:t>
            </a:r>
            <a:br>
              <a:rPr lang="ru-RU" b="1" dirty="0">
                <a:solidFill>
                  <a:schemeClr val="tx1"/>
                </a:solidFill>
              </a:rPr>
            </a:b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412776"/>
            <a:ext cx="7344815" cy="4896544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ru-RU" sz="7200" b="1" u="sng" dirty="0">
                <a:hlinkClick r:id="rId2"/>
              </a:rPr>
              <a:t>Кухня петровского времени | «РОССИЯ МОЛОДАЯ» •  ВРЕМЯ И ...</a:t>
            </a:r>
            <a:r>
              <a:rPr lang="ru-RU" sz="7200" b="1" dirty="0"/>
              <a:t> </a:t>
            </a:r>
          </a:p>
          <a:p>
            <a:r>
              <a:rPr lang="ru-RU" sz="7200" b="1" dirty="0"/>
              <a:t>https://vk.com/topic-18577809_23705004?offset=0</a:t>
            </a:r>
          </a:p>
          <a:p>
            <a:pPr lvl="0"/>
            <a:r>
              <a:rPr lang="ru-RU" sz="7200" b="1" u="sng" dirty="0" smtClean="0">
                <a:hlinkClick r:id="rId3"/>
              </a:rPr>
              <a:t>Русские </a:t>
            </a:r>
            <a:r>
              <a:rPr lang="ru-RU" sz="7200" b="1" u="sng" dirty="0">
                <a:hlinkClick r:id="rId3"/>
              </a:rPr>
              <a:t>щи: какова их история? | Культура | </a:t>
            </a:r>
            <a:r>
              <a:rPr lang="ru-RU" sz="7200" b="1" u="sng" dirty="0" err="1">
                <a:hlinkClick r:id="rId3"/>
              </a:rPr>
              <a:t>ШколаЖизни.ру</a:t>
            </a:r>
            <a:r>
              <a:rPr lang="ru-RU" sz="7200" b="1" dirty="0"/>
              <a:t> </a:t>
            </a:r>
          </a:p>
          <a:p>
            <a:r>
              <a:rPr lang="ru-RU" sz="7200" b="1" dirty="0" smtClean="0"/>
              <a:t>https</a:t>
            </a:r>
            <a:r>
              <a:rPr lang="ru-RU" sz="7200" b="1" dirty="0"/>
              <a:t>://shkolazhizni.ru › Культура › Статьи</a:t>
            </a:r>
          </a:p>
          <a:p>
            <a:r>
              <a:rPr lang="ru-RU" sz="7200" b="1" u="sng" dirty="0" err="1">
                <a:hlinkClick r:id="rId4"/>
              </a:rPr>
              <a:t>Фотокулинар</a:t>
            </a:r>
            <a:r>
              <a:rPr lang="ru-RU" sz="7200" b="1" u="sng" dirty="0">
                <a:hlinkClick r:id="rId4"/>
              </a:rPr>
              <a:t> - Кто ел. Что, Когда и Где - Кулинария Ивана Грозного</a:t>
            </a:r>
            <a:r>
              <a:rPr lang="ru-RU" sz="7200" b="1" u="sng" dirty="0"/>
              <a:t> </a:t>
            </a:r>
            <a:r>
              <a:rPr lang="ru-RU" sz="7200" b="1" dirty="0"/>
              <a:t> fotokulinar.ru/</a:t>
            </a:r>
            <a:r>
              <a:rPr lang="ru-RU" sz="7200" b="1" dirty="0" err="1"/>
              <a:t>food-gossip</a:t>
            </a:r>
            <a:r>
              <a:rPr lang="ru-RU" sz="7200" b="1" dirty="0"/>
              <a:t>/4774/</a:t>
            </a:r>
          </a:p>
          <a:p>
            <a:pPr lvl="0"/>
            <a:r>
              <a:rPr lang="ru-RU" sz="7200" b="1" u="sng" dirty="0" smtClean="0">
                <a:hlinkClick r:id="rId5"/>
              </a:rPr>
              <a:t>Что </a:t>
            </a:r>
            <a:r>
              <a:rPr lang="ru-RU" sz="7200" b="1" u="sng" dirty="0">
                <a:hlinkClick r:id="rId5"/>
              </a:rPr>
              <a:t>любил кушать царь Петр Великий?</a:t>
            </a:r>
            <a:r>
              <a:rPr lang="ru-RU" sz="7200" b="1" dirty="0"/>
              <a:t> </a:t>
            </a:r>
            <a:endParaRPr lang="ru-RU" sz="7200" b="1" dirty="0" smtClean="0"/>
          </a:p>
          <a:p>
            <a:pPr marL="0" lvl="0" indent="0">
              <a:buNone/>
            </a:pPr>
            <a:r>
              <a:rPr lang="ru-RU" sz="7200" b="1" dirty="0" smtClean="0"/>
              <a:t>         </a:t>
            </a:r>
            <a:r>
              <a:rPr lang="en-US" sz="7200" b="1" dirty="0" smtClean="0"/>
              <a:t>tainy.net/19908-chto-i-kak-eli-na-rusi.html</a:t>
            </a:r>
            <a:endParaRPr lang="ru-RU" sz="7200" b="1" dirty="0"/>
          </a:p>
          <a:p>
            <a:pPr lvl="0"/>
            <a:r>
              <a:rPr lang="ru-RU" sz="7200" b="1" u="sng" dirty="0">
                <a:hlinkClick r:id="rId6"/>
              </a:rPr>
              <a:t>Что и как ели на Руси? - Непознанный мир</a:t>
            </a:r>
            <a:r>
              <a:rPr lang="ru-RU" sz="7200" b="1" dirty="0"/>
              <a:t> </a:t>
            </a:r>
            <a:r>
              <a:rPr lang="ru-RU" sz="7200" b="1" dirty="0" smtClean="0"/>
              <a:t>    ttps://ok.ru/vremyaotvr/topic/65688327410967</a:t>
            </a:r>
          </a:p>
          <a:p>
            <a:pPr lvl="0"/>
            <a:r>
              <a:rPr lang="ru-RU" sz="7200" b="1" u="sng" dirty="0" smtClean="0">
                <a:hlinkClick r:id="rId7"/>
              </a:rPr>
              <a:t>Щи </a:t>
            </a:r>
            <a:r>
              <a:rPr lang="ru-RU" sz="7200" b="1" u="sng" dirty="0">
                <a:hlinkClick r:id="rId7"/>
              </a:rPr>
              <a:t>царские, пошаговый рецепт с фото </a:t>
            </a:r>
            <a:r>
              <a:rPr lang="ru-RU" sz="7200" b="1" u="sng" dirty="0" smtClean="0">
                <a:hlinkClick r:id="rId7"/>
              </a:rPr>
              <a:t>– Гастроном</a:t>
            </a:r>
            <a:endParaRPr lang="ru-RU" sz="7200" b="1" u="sng" dirty="0" smtClean="0"/>
          </a:p>
          <a:p>
            <a:pPr lvl="0"/>
            <a:r>
              <a:rPr lang="ru-RU" sz="7200" b="1" dirty="0" smtClean="0">
                <a:solidFill>
                  <a:srgbClr val="000000"/>
                </a:solidFill>
              </a:rPr>
              <a:t> </a:t>
            </a:r>
            <a:r>
              <a:rPr lang="en-US" sz="7200" b="1" dirty="0">
                <a:solidFill>
                  <a:srgbClr val="000000"/>
                </a:solidFill>
              </a:rPr>
              <a:t>https://www.gastronom.ru/recipe/4039/shchi-carskie</a:t>
            </a:r>
            <a:endParaRPr lang="ru-RU" sz="7200" b="1" dirty="0">
              <a:solidFill>
                <a:srgbClr val="000000"/>
              </a:solidFill>
            </a:endParaRPr>
          </a:p>
          <a:p>
            <a:pPr lvl="0"/>
            <a:r>
              <a:rPr lang="ru-RU" sz="7200" b="1" u="sng" dirty="0">
                <a:hlinkClick r:id="rId8"/>
              </a:rPr>
              <a:t>Щи — Википедия</a:t>
            </a:r>
            <a:r>
              <a:rPr lang="ru-RU" sz="7200" b="1" dirty="0"/>
              <a:t>  https://ru.wikipedia.org/wiki/Щи</a:t>
            </a:r>
          </a:p>
          <a:p>
            <a:pPr lvl="0"/>
            <a:endParaRPr lang="ru-RU" sz="60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357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опия recipe-card-1_4x6.pn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l="2944" t="5677" r="2559" b="7455"/>
          <a:stretch/>
        </p:blipFill>
        <p:spPr>
          <a:xfrm>
            <a:off x="-12890" y="0"/>
            <a:ext cx="9156889" cy="6820744"/>
          </a:xfrm>
        </p:spPr>
      </p:pic>
      <p:pic>
        <p:nvPicPr>
          <p:cNvPr id="5" name="Рисунок 4" descr="очень просто щ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741651"/>
            <a:ext cx="3312368" cy="47892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95936" y="3212976"/>
            <a:ext cx="4690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Спасибо за внимание!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19256" cy="216024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Гипотеза</a:t>
            </a:r>
            <a:r>
              <a:rPr lang="ru-RU" b="1" dirty="0" smtClean="0">
                <a:solidFill>
                  <a:schemeClr val="tx2"/>
                </a:solidFill>
              </a:rPr>
              <a:t>- </a:t>
            </a:r>
            <a:r>
              <a:rPr lang="ru-RU" b="1" dirty="0">
                <a:solidFill>
                  <a:schemeClr val="tx2"/>
                </a:solidFill>
              </a:rPr>
              <a:t>возможно, русский стол и его главное блюдо – щи  с эпохи Петра </a:t>
            </a:r>
            <a:r>
              <a:rPr lang="en-US" b="1" dirty="0" smtClean="0">
                <a:solidFill>
                  <a:schemeClr val="tx2"/>
                </a:solidFill>
              </a:rPr>
              <a:t>I</a:t>
            </a:r>
            <a:r>
              <a:rPr lang="ru-RU" b="1" dirty="0" smtClean="0">
                <a:solidFill>
                  <a:schemeClr val="tx2"/>
                </a:solidFill>
              </a:rPr>
              <a:t> </a:t>
            </a:r>
            <a:r>
              <a:rPr lang="ru-RU" b="1" dirty="0">
                <a:solidFill>
                  <a:schemeClr val="tx2"/>
                </a:solidFill>
              </a:rPr>
              <a:t>мало изменился.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4" name="Содержимое 3" descr="31886-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068960"/>
            <a:ext cx="4519424" cy="3000396"/>
          </a:xfrm>
        </p:spPr>
      </p:pic>
      <p:pic>
        <p:nvPicPr>
          <p:cNvPr id="6" name="Рисунок 5" descr="Копия img1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2672082"/>
            <a:ext cx="2428892" cy="34240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опия recipe-card-1_4x6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0855" y="0"/>
            <a:ext cx="9188082" cy="6858000"/>
          </a:xfrm>
        </p:spPr>
      </p:pic>
      <p:sp>
        <p:nvSpPr>
          <p:cNvPr id="8" name="TextBox 7"/>
          <p:cNvSpPr txBox="1"/>
          <p:nvPr/>
        </p:nvSpPr>
        <p:spPr>
          <a:xfrm>
            <a:off x="1142976" y="1000108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195736" y="1120645"/>
            <a:ext cx="38884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</a:rPr>
              <a:t>Задачи  проекта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27584" y="2492896"/>
            <a:ext cx="712879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b="1" dirty="0">
                <a:solidFill>
                  <a:srgbClr val="C00000"/>
                </a:solidFill>
              </a:rPr>
              <a:t>выяснить историю происхождения названия этого блюда;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rgbClr val="C00000"/>
                </a:solidFill>
              </a:rPr>
              <a:t>собрать </a:t>
            </a:r>
            <a:r>
              <a:rPr lang="ru-RU" sz="2000" b="1" dirty="0">
                <a:solidFill>
                  <a:srgbClr val="C00000"/>
                </a:solidFill>
              </a:rPr>
              <a:t>информацию о традициях русского стола до Петра </a:t>
            </a:r>
            <a:r>
              <a:rPr lang="en-US" sz="2000" b="1" dirty="0" smtClean="0">
                <a:solidFill>
                  <a:srgbClr val="C00000"/>
                </a:solidFill>
              </a:rPr>
              <a:t>I</a:t>
            </a:r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>
                <a:solidFill>
                  <a:srgbClr val="C00000"/>
                </a:solidFill>
              </a:rPr>
              <a:t>и после него;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rgbClr val="C00000"/>
                </a:solidFill>
              </a:rPr>
              <a:t>составить </a:t>
            </a:r>
            <a:r>
              <a:rPr lang="ru-RU" sz="2000" b="1" dirty="0">
                <a:solidFill>
                  <a:srgbClr val="C00000"/>
                </a:solidFill>
              </a:rPr>
              <a:t>таблицу кулинарных изысков царственных особ;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rgbClr val="C00000"/>
                </a:solidFill>
              </a:rPr>
              <a:t>выявить </a:t>
            </a:r>
            <a:r>
              <a:rPr lang="ru-RU" sz="2000" b="1" dirty="0">
                <a:solidFill>
                  <a:srgbClr val="C00000"/>
                </a:solidFill>
              </a:rPr>
              <a:t>особенности различных по названию рецептов;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b="1" dirty="0">
                <a:solidFill>
                  <a:srgbClr val="C00000"/>
                </a:solidFill>
              </a:rPr>
              <a:t>провести социологический опрос на узнаваемость старинного рецепта приготовления щей.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rgbClr val="C00000"/>
                </a:solidFill>
              </a:rPr>
              <a:t>собрать </a:t>
            </a:r>
            <a:r>
              <a:rPr lang="ru-RU" sz="2000" b="1" dirty="0">
                <a:solidFill>
                  <a:srgbClr val="C00000"/>
                </a:solidFill>
              </a:rPr>
              <a:t>информацию, в каких ресторанах города можно отведать это блюдо; </a:t>
            </a:r>
          </a:p>
        </p:txBody>
      </p:sp>
    </p:spTree>
    <p:extLst>
      <p:ext uri="{BB962C8B-B14F-4D97-AF65-F5344CB8AC3E}">
        <p14:creationId xmlns:p14="http://schemas.microsoft.com/office/powerpoint/2010/main" val="218352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444" y="568146"/>
            <a:ext cx="8177152" cy="433388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C00000"/>
                </a:solidFill>
              </a:rPr>
              <a:t>История возникновения блюда –щи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03648" y="5805264"/>
            <a:ext cx="6696744" cy="585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0312" y="1196936"/>
            <a:ext cx="1060287" cy="10043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55576" y="1056534"/>
            <a:ext cx="66967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Щи начали готовить примерно в </a:t>
            </a:r>
            <a:r>
              <a:rPr lang="en-US" sz="2000" b="1" dirty="0" smtClean="0"/>
              <a:t>XI</a:t>
            </a:r>
            <a:r>
              <a:rPr lang="ru-RU" sz="2000" b="1" dirty="0" smtClean="0"/>
              <a:t> </a:t>
            </a:r>
            <a:r>
              <a:rPr lang="ru-RU" sz="2000" b="1" dirty="0"/>
              <a:t>веке, когда русский народ познакомился с завезенной из Древнего Рима капустой, которая считалась деликатесом и средством для лечения и профилактики различных заболеваний.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2629542"/>
            <a:ext cx="5400600" cy="3499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24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6457350" cy="450288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00B050"/>
                </a:solidFill>
              </a:rPr>
              <a:t>Происхождение </a:t>
            </a:r>
            <a:r>
              <a:rPr lang="ru-RU" sz="4000" b="1" dirty="0" smtClean="0">
                <a:solidFill>
                  <a:srgbClr val="00B050"/>
                </a:solidFill>
              </a:rPr>
              <a:t>названия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pPr marL="630238" indent="-268288"/>
            <a:r>
              <a:rPr lang="ru-RU" b="1" dirty="0" smtClean="0">
                <a:solidFill>
                  <a:schemeClr val="tx2"/>
                </a:solidFill>
              </a:rPr>
              <a:t>Происходит от </a:t>
            </a:r>
            <a:r>
              <a:rPr lang="ru-RU" b="1" dirty="0">
                <a:solidFill>
                  <a:schemeClr val="tx2"/>
                </a:solidFill>
              </a:rPr>
              <a:t>древнерусского «</a:t>
            </a:r>
            <a:r>
              <a:rPr lang="ru-RU" b="1" dirty="0" err="1" smtClean="0">
                <a:solidFill>
                  <a:schemeClr val="tx2"/>
                </a:solidFill>
              </a:rPr>
              <a:t>съто</a:t>
            </a:r>
            <a:r>
              <a:rPr lang="ru-RU" b="1" dirty="0" smtClean="0">
                <a:solidFill>
                  <a:schemeClr val="tx2"/>
                </a:solidFill>
              </a:rPr>
              <a:t>»- пища, пропитание «</a:t>
            </a:r>
            <a:r>
              <a:rPr lang="ru-RU" b="1" dirty="0" err="1" smtClean="0">
                <a:solidFill>
                  <a:schemeClr val="tx2"/>
                </a:solidFill>
              </a:rPr>
              <a:t>съти</a:t>
            </a:r>
            <a:r>
              <a:rPr lang="ru-RU" b="1" dirty="0" smtClean="0">
                <a:solidFill>
                  <a:schemeClr val="tx2"/>
                </a:solidFill>
              </a:rPr>
              <a:t>» </a:t>
            </a:r>
            <a:r>
              <a:rPr lang="ru-RU" b="1" dirty="0">
                <a:solidFill>
                  <a:schemeClr val="tx2"/>
                </a:solidFill>
              </a:rPr>
              <a:t> </a:t>
            </a:r>
            <a:r>
              <a:rPr lang="ru-RU" b="1" dirty="0" smtClean="0">
                <a:solidFill>
                  <a:schemeClr val="tx2"/>
                </a:solidFill>
              </a:rPr>
              <a:t>-жидкое варево, кушанье, похлёбка,  заправленная капустой, щавелём или другой зеленью.</a:t>
            </a:r>
          </a:p>
          <a:p>
            <a:pPr marL="630238" indent="-268288"/>
            <a:endParaRPr lang="ru-RU" b="1" dirty="0" smtClean="0">
              <a:solidFill>
                <a:schemeClr val="tx2"/>
              </a:solidFill>
            </a:endParaRPr>
          </a:p>
          <a:p>
            <a:pPr marL="630238" indent="-268288"/>
            <a:r>
              <a:rPr lang="ru-RU" b="1" dirty="0" smtClean="0">
                <a:solidFill>
                  <a:schemeClr val="tx2"/>
                </a:solidFill>
              </a:rPr>
              <a:t> </a:t>
            </a:r>
            <a:r>
              <a:rPr lang="ru-RU" b="1" dirty="0">
                <a:solidFill>
                  <a:schemeClr val="tx2"/>
                </a:solidFill>
              </a:rPr>
              <a:t>Есть ещё версии происхождения слова: от </a:t>
            </a:r>
            <a:r>
              <a:rPr lang="ru-RU" b="1" dirty="0" smtClean="0">
                <a:solidFill>
                  <a:schemeClr val="tx2"/>
                </a:solidFill>
              </a:rPr>
              <a:t>древнерусского слова « </a:t>
            </a:r>
            <a:r>
              <a:rPr lang="ru-RU" b="1" dirty="0" err="1" smtClean="0">
                <a:solidFill>
                  <a:schemeClr val="tx2"/>
                </a:solidFill>
              </a:rPr>
              <a:t>щавьнъ</a:t>
            </a:r>
            <a:r>
              <a:rPr lang="ru-RU" b="1" dirty="0" smtClean="0">
                <a:solidFill>
                  <a:schemeClr val="tx2"/>
                </a:solidFill>
              </a:rPr>
              <a:t>»- щавель.</a:t>
            </a:r>
          </a:p>
          <a:p>
            <a:pPr marL="630238" indent="-268288"/>
            <a:endParaRPr lang="ru-RU" b="1" dirty="0" smtClean="0">
              <a:solidFill>
                <a:schemeClr val="tx2"/>
              </a:solidFill>
            </a:endParaRPr>
          </a:p>
          <a:p>
            <a:pPr marL="630238" indent="-268288"/>
            <a:r>
              <a:rPr lang="ru-RU" b="1" dirty="0" smtClean="0">
                <a:solidFill>
                  <a:schemeClr val="tx2"/>
                </a:solidFill>
              </a:rPr>
              <a:t> От </a:t>
            </a:r>
            <a:r>
              <a:rPr lang="ru-RU" b="1" dirty="0">
                <a:solidFill>
                  <a:schemeClr val="tx2"/>
                </a:solidFill>
              </a:rPr>
              <a:t>датского </a:t>
            </a:r>
            <a:r>
              <a:rPr lang="ru-RU" b="1" dirty="0" smtClean="0">
                <a:solidFill>
                  <a:schemeClr val="tx2"/>
                </a:solidFill>
              </a:rPr>
              <a:t>«</a:t>
            </a:r>
            <a:r>
              <a:rPr lang="ru-RU" b="1" dirty="0" err="1" smtClean="0">
                <a:solidFill>
                  <a:schemeClr val="tx2"/>
                </a:solidFill>
              </a:rPr>
              <a:t>sky</a:t>
            </a:r>
            <a:r>
              <a:rPr lang="ru-RU" b="1" dirty="0" smtClean="0">
                <a:solidFill>
                  <a:schemeClr val="tx2"/>
                </a:solidFill>
              </a:rPr>
              <a:t>» -похлёбка</a:t>
            </a:r>
            <a:r>
              <a:rPr lang="ru-RU" b="1" dirty="0">
                <a:solidFill>
                  <a:schemeClr val="tx2"/>
                </a:solidFill>
              </a:rPr>
              <a:t>, </a:t>
            </a:r>
            <a:r>
              <a:rPr lang="ru-RU" b="1" dirty="0" smtClean="0">
                <a:solidFill>
                  <a:schemeClr val="tx2"/>
                </a:solidFill>
              </a:rPr>
              <a:t>отвар.</a:t>
            </a:r>
            <a:endParaRPr lang="ru-RU" b="1" dirty="0">
              <a:solidFill>
                <a:schemeClr val="tx2"/>
              </a:solidFill>
            </a:endParaRP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835" y="548680"/>
            <a:ext cx="8075240" cy="667452"/>
          </a:xfrm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b="1" dirty="0" smtClean="0">
                <a:solidFill>
                  <a:srgbClr val="00B050"/>
                </a:solidFill>
              </a:rPr>
              <a:t>Секрет русских щей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3096620"/>
            <a:ext cx="7632848" cy="2585320"/>
          </a:xfrm>
        </p:spPr>
      </p:pic>
      <p:sp>
        <p:nvSpPr>
          <p:cNvPr id="4" name="TextBox 3"/>
          <p:cNvSpPr txBox="1"/>
          <p:nvPr/>
        </p:nvSpPr>
        <p:spPr>
          <a:xfrm>
            <a:off x="899592" y="1340768"/>
            <a:ext cx="756084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Главным секретом нашей кухни являлась русская печь</a:t>
            </a:r>
            <a:r>
              <a:rPr lang="ru-RU" sz="2000" b="1" dirty="0" smtClean="0"/>
              <a:t>.</a:t>
            </a:r>
          </a:p>
          <a:p>
            <a:r>
              <a:rPr lang="ru-RU" sz="2000" b="1" dirty="0" smtClean="0"/>
              <a:t> </a:t>
            </a:r>
            <a:r>
              <a:rPr lang="ru-RU" sz="2000" b="1" dirty="0"/>
              <a:t>Только в ней все приготовленные блюда приобретали неповторимый вкус и аромат. Щи должны были не просто вариться, а томиться и настаиваться некоторое время для того, чтобы приобрести свой насыщенный уникальный аромат.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9208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Щи- чудесное русское кушанье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556792"/>
            <a:ext cx="7848872" cy="5400601"/>
          </a:xfrm>
        </p:spPr>
        <p:txBody>
          <a:bodyPr>
            <a:normAutofit/>
          </a:bodyPr>
          <a:lstStyle/>
          <a:p>
            <a:r>
              <a:rPr lang="ru-RU" b="1" dirty="0"/>
              <a:t>Поначалу это было вегетарианское блюдо на овощном или грибном отваре, но потом в него стали добавлять мясной или рыбный бульон. Картофель в щах появился в XVII веке, а до этого в них клали репу.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4129" y="3140968"/>
            <a:ext cx="4436146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111" y="3429000"/>
            <a:ext cx="2561861" cy="1921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9759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764704"/>
            <a:ext cx="8003232" cy="949784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rgbClr val="0070C0"/>
                </a:solidFill>
              </a:rPr>
              <a:t>История кулинарных пристрастий русских царей, расширение их гастрономических пристрастий и модернизация кухонного оборудования</a:t>
            </a:r>
          </a:p>
        </p:txBody>
      </p:sp>
      <p:pic>
        <p:nvPicPr>
          <p:cNvPr id="1026" name="Picture 2" descr="F:\ЩИ ВСЕМУ ОБЕДУ ГОЛОВА_проект\картинки к през\original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5184" y="1971038"/>
            <a:ext cx="3751244" cy="1369292"/>
          </a:xfrm>
          <a:prstGeom prst="rect">
            <a:avLst/>
          </a:prstGeom>
          <a:noFill/>
        </p:spPr>
      </p:pic>
      <p:pic>
        <p:nvPicPr>
          <p:cNvPr id="5" name="Рисунок 4" descr="78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776" y="3340330"/>
            <a:ext cx="2357454" cy="1768091"/>
          </a:xfrm>
          <a:prstGeom prst="rect">
            <a:avLst/>
          </a:prstGeom>
        </p:spPr>
      </p:pic>
      <p:pic>
        <p:nvPicPr>
          <p:cNvPr id="6" name="Рисунок 5" descr="0_1216bd_990bb591_XL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2027" y="4533779"/>
            <a:ext cx="2976584" cy="16743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71600" y="2259928"/>
            <a:ext cx="40719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2"/>
                </a:solidFill>
              </a:rPr>
              <a:t>При </a:t>
            </a:r>
            <a:r>
              <a:rPr lang="ru-RU" sz="2400" b="1" dirty="0" smtClean="0">
                <a:solidFill>
                  <a:srgbClr val="C00000"/>
                </a:solidFill>
              </a:rPr>
              <a:t>Иване Грозном </a:t>
            </a:r>
            <a:r>
              <a:rPr lang="ru-RU" sz="2400" dirty="0" smtClean="0">
                <a:solidFill>
                  <a:schemeClr val="tx2"/>
                </a:solidFill>
              </a:rPr>
              <a:t>- нет смешения продуктов</a:t>
            </a:r>
            <a:endParaRPr lang="ru-RU" sz="2400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86116" y="3571876"/>
            <a:ext cx="49292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>
              <a:solidFill>
                <a:schemeClr val="tx2"/>
              </a:solidFill>
            </a:endParaRPr>
          </a:p>
          <a:p>
            <a:r>
              <a:rPr lang="ru-RU" sz="2400" dirty="0" smtClean="0">
                <a:solidFill>
                  <a:schemeClr val="tx2"/>
                </a:solidFill>
              </a:rPr>
              <a:t>При </a:t>
            </a:r>
            <a:r>
              <a:rPr lang="ru-RU" sz="2400" b="1" dirty="0" smtClean="0">
                <a:solidFill>
                  <a:srgbClr val="C00000"/>
                </a:solidFill>
              </a:rPr>
              <a:t>Петре</a:t>
            </a:r>
            <a:r>
              <a:rPr lang="en-US" sz="2400" b="1" dirty="0" smtClean="0">
                <a:solidFill>
                  <a:srgbClr val="C00000"/>
                </a:solidFill>
              </a:rPr>
              <a:t>I </a:t>
            </a:r>
            <a:r>
              <a:rPr lang="en-US" sz="2400" dirty="0" smtClean="0">
                <a:solidFill>
                  <a:schemeClr val="tx2"/>
                </a:solidFill>
              </a:rPr>
              <a:t>–</a:t>
            </a:r>
            <a:r>
              <a:rPr lang="ru-RU" sz="2400" dirty="0" smtClean="0">
                <a:solidFill>
                  <a:schemeClr val="tx2"/>
                </a:solidFill>
              </a:rPr>
              <a:t>реформы на кухне</a:t>
            </a:r>
            <a:endParaRPr lang="ru-RU" sz="2400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28728" y="5357826"/>
            <a:ext cx="37862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2"/>
                </a:solidFill>
              </a:rPr>
              <a:t>При  </a:t>
            </a:r>
            <a:r>
              <a:rPr lang="ru-RU" sz="2400" b="1" dirty="0" smtClean="0">
                <a:solidFill>
                  <a:srgbClr val="C00000"/>
                </a:solidFill>
              </a:rPr>
              <a:t>Екатерине </a:t>
            </a:r>
            <a:r>
              <a:rPr lang="en-US" sz="2400" b="1" dirty="0" smtClean="0">
                <a:solidFill>
                  <a:srgbClr val="C00000"/>
                </a:solidFill>
              </a:rPr>
              <a:t>II</a:t>
            </a:r>
            <a:r>
              <a:rPr lang="en-US" sz="2400" dirty="0" smtClean="0">
                <a:solidFill>
                  <a:schemeClr val="tx2"/>
                </a:solidFill>
              </a:rPr>
              <a:t> – </a:t>
            </a:r>
          </a:p>
          <a:p>
            <a:r>
              <a:rPr lang="ru-RU" sz="2400" dirty="0" smtClean="0">
                <a:solidFill>
                  <a:schemeClr val="tx2"/>
                </a:solidFill>
              </a:rPr>
              <a:t>барское застолье</a:t>
            </a:r>
            <a:endParaRPr lang="ru-RU" sz="2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20688"/>
            <a:ext cx="7715200" cy="57690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Описание  блюда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2"/>
                </a:solidFill>
              </a:rPr>
              <a:t>Щи - это заправочный многокомпонентный </a:t>
            </a:r>
            <a:r>
              <a:rPr lang="ru-RU" sz="2800" b="1" dirty="0" smtClean="0">
                <a:solidFill>
                  <a:schemeClr val="tx2"/>
                </a:solidFill>
              </a:rPr>
              <a:t>суп:</a:t>
            </a:r>
          </a:p>
          <a:p>
            <a:endParaRPr lang="ru-RU" sz="2800" b="1" dirty="0">
              <a:solidFill>
                <a:schemeClr val="tx2"/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капуста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173" y="1728239"/>
            <a:ext cx="1722402" cy="1748449"/>
          </a:xfrm>
          <a:prstGeom prst="rect">
            <a:avLst/>
          </a:prstGeom>
        </p:spPr>
      </p:pic>
      <p:pic>
        <p:nvPicPr>
          <p:cNvPr id="5" name="Рисунок 4" descr="set-chicken-meat-fish-white-2694625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2222" y="1547541"/>
            <a:ext cx="1500198" cy="1929147"/>
          </a:xfrm>
          <a:prstGeom prst="rect">
            <a:avLst/>
          </a:prstGeom>
        </p:spPr>
      </p:pic>
      <p:pic>
        <p:nvPicPr>
          <p:cNvPr id="6" name="Рисунок 5" descr="petrushka-i-morkov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924" y="4199986"/>
            <a:ext cx="2428860" cy="1619240"/>
          </a:xfrm>
          <a:prstGeom prst="rect">
            <a:avLst/>
          </a:prstGeom>
        </p:spPr>
      </p:pic>
      <p:pic>
        <p:nvPicPr>
          <p:cNvPr id="7" name="Рисунок 6" descr="щавельjpg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4575" y="1844824"/>
            <a:ext cx="2053546" cy="1583374"/>
          </a:xfrm>
          <a:prstGeom prst="rect">
            <a:avLst/>
          </a:prstGeom>
        </p:spPr>
      </p:pic>
      <p:pic>
        <p:nvPicPr>
          <p:cNvPr id="8" name="Рисунок 7" descr="пряностиjpeg.jpe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4218" y="4250324"/>
            <a:ext cx="1944523" cy="1490690"/>
          </a:xfrm>
          <a:prstGeom prst="rect">
            <a:avLst/>
          </a:prstGeom>
        </p:spPr>
      </p:pic>
      <p:pic>
        <p:nvPicPr>
          <p:cNvPr id="9" name="Рисунок 8" descr="Kapusta_11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53" y="1734006"/>
            <a:ext cx="1904507" cy="1353310"/>
          </a:xfrm>
          <a:prstGeom prst="rect">
            <a:avLst/>
          </a:prstGeom>
        </p:spPr>
      </p:pic>
      <p:pic>
        <p:nvPicPr>
          <p:cNvPr id="10" name="Рисунок 9" descr="smetana-1-728x523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4205389"/>
            <a:ext cx="2137544" cy="153562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23979" y="3321480"/>
            <a:ext cx="7896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</a:rPr>
              <a:t>капуста             щавель               мясо или рыба       рассол</a:t>
            </a: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3979" y="5870353"/>
            <a:ext cx="7896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</a:rPr>
              <a:t>коренья                             пряности                        сметана</a:t>
            </a:r>
            <a:endParaRPr lang="ru-RU" sz="24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440</TotalTime>
  <Words>605</Words>
  <Application>Microsoft Office PowerPoint</Application>
  <PresentationFormat>Экран (4:3)</PresentationFormat>
  <Paragraphs>99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Garamond</vt:lpstr>
      <vt:lpstr>Times New Roman</vt:lpstr>
      <vt:lpstr>Wingdings</vt:lpstr>
      <vt:lpstr>Натуральные материалы</vt:lpstr>
      <vt:lpstr>Презентация PowerPoint</vt:lpstr>
      <vt:lpstr>Гипотеза- возможно, русский стол и его главное блюдо – щи  с эпохи Петра I мало изменился.</vt:lpstr>
      <vt:lpstr>Презентация PowerPoint</vt:lpstr>
      <vt:lpstr>История возникновения блюда –щи </vt:lpstr>
      <vt:lpstr>Происхождение названия</vt:lpstr>
      <vt:lpstr> Секрет русских щей</vt:lpstr>
      <vt:lpstr>Щи- чудесное русское кушанье</vt:lpstr>
      <vt:lpstr>История кулинарных пристрастий русских царей, расширение их гастрономических пристрастий и модернизация кухонного оборудования</vt:lpstr>
      <vt:lpstr>Описание  блюда</vt:lpstr>
      <vt:lpstr>Разновидности  щей</vt:lpstr>
      <vt:lpstr>Результаты констатирующего эксперимента</vt:lpstr>
      <vt:lpstr>Насколько популярны щи в современных семьях?</vt:lpstr>
      <vt:lpstr>Результаты практического  эксперимента по исследованию меню в ресторанах и кафе</vt:lpstr>
      <vt:lpstr>Гастрономические пристрастия русской нации и их главная принадлежность – щи с давних времён не изменились. Гипотеза работы была подтверждена путем рассмотрения меню в современных ресторанах и кафе города</vt:lpstr>
      <vt:lpstr>Использованная литература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админ</cp:lastModifiedBy>
  <cp:revision>40</cp:revision>
  <dcterms:created xsi:type="dcterms:W3CDTF">2018-03-26T08:17:51Z</dcterms:created>
  <dcterms:modified xsi:type="dcterms:W3CDTF">2021-11-09T20:14:07Z</dcterms:modified>
</cp:coreProperties>
</file>