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1" r:id="rId4"/>
    <p:sldId id="261" r:id="rId5"/>
    <p:sldId id="262" r:id="rId6"/>
    <p:sldId id="263" r:id="rId7"/>
    <p:sldId id="264" r:id="rId8"/>
    <p:sldId id="265" r:id="rId9"/>
    <p:sldId id="270" r:id="rId10"/>
    <p:sldId id="273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096A-58B1-4736-947C-7F10CECB5E95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D975B-B778-467E-AB1D-A7E4A09B5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096A-58B1-4736-947C-7F10CECB5E95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D975B-B778-467E-AB1D-A7E4A09B5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096A-58B1-4736-947C-7F10CECB5E95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D975B-B778-467E-AB1D-A7E4A09B5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096A-58B1-4736-947C-7F10CECB5E95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D975B-B778-467E-AB1D-A7E4A09B5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096A-58B1-4736-947C-7F10CECB5E95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D975B-B778-467E-AB1D-A7E4A09B5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096A-58B1-4736-947C-7F10CECB5E95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D975B-B778-467E-AB1D-A7E4A09B5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096A-58B1-4736-947C-7F10CECB5E95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D975B-B778-467E-AB1D-A7E4A09B5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096A-58B1-4736-947C-7F10CECB5E95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D975B-B778-467E-AB1D-A7E4A09B5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096A-58B1-4736-947C-7F10CECB5E95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D975B-B778-467E-AB1D-A7E4A09B5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096A-58B1-4736-947C-7F10CECB5E95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D975B-B778-467E-AB1D-A7E4A09B5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096A-58B1-4736-947C-7F10CECB5E95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D975B-B778-467E-AB1D-A7E4A09B5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E096A-58B1-4736-947C-7F10CECB5E95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D975B-B778-467E-AB1D-A7E4A09B5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ab7adb9122409d1aab2da7b1edb1301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-53752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8298"/>
            <a:ext cx="7772400" cy="1470025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Приобщение детей дошкольного возраста к духовно-нравственным ценностям народа </a:t>
            </a:r>
            <a:r>
              <a:rPr lang="ru-RU" sz="2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саха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через орнаментальное искусство </a:t>
            </a:r>
            <a:r>
              <a:rPr lang="ru-RU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изготовление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оберега</a:t>
            </a:r>
            <a:r>
              <a:rPr lang="ru-RU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23478" y="3861048"/>
            <a:ext cx="3566770" cy="175260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ru-RU" alt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algn="l">
              <a:lnSpc>
                <a:spcPct val="80000"/>
              </a:lnSpc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ru-RU" alt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Кутукова </a:t>
            </a:r>
            <a:r>
              <a:rPr lang="ru-RU" altLang="ru-RU" sz="1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Сардаана</a:t>
            </a:r>
            <a:r>
              <a:rPr lang="ru-RU" alt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Петровна</a:t>
            </a:r>
          </a:p>
          <a:p>
            <a:pPr algn="l">
              <a:lnSpc>
                <a:spcPct val="80000"/>
              </a:lnSpc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ru-RU" alt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занимаемой должности </a:t>
            </a:r>
            <a:endParaRPr lang="ru-RU" alt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endParaRPr lang="ru-RU" alt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endParaRPr lang="ru-RU" alt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36712"/>
            <a:ext cx="2657044" cy="1602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3752" y="44624"/>
            <a:ext cx="9036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47 «Лесная сказка» - филиал АН ДОО «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Алмазик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6285079"/>
            <a:ext cx="1440160" cy="48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ru-RU" alt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РС (Я) п. </a:t>
            </a:r>
            <a:r>
              <a:rPr lang="ru-RU" altLang="ru-RU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Айхал</a:t>
            </a:r>
            <a:endParaRPr lang="ru-RU" altLang="ru-RU" sz="14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ru-RU" alt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b7adb9122409d1aab2da7b1edb1301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https://proobereg.ru/wp-content/uploads/2019/08/yakutskie-nacionalnye-ukrasheniya-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00108"/>
            <a:ext cx="842968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b7adb9122409d1aab2da7b1edb1301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5e49804204da3356f638b2c29e463e8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142984"/>
            <a:ext cx="2777949" cy="4616075"/>
          </a:xfrm>
          <a:prstGeom prst="rect">
            <a:avLst/>
          </a:prstGeom>
        </p:spPr>
      </p:pic>
      <p:pic>
        <p:nvPicPr>
          <p:cNvPr id="8" name="Рисунок 7" descr="07a39e02a14744f8284c467368e316f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7620" y="1142984"/>
            <a:ext cx="4199745" cy="458154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b7adb9122409d1aab2da7b1edb1301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ed0dadc0e54974c097dd2c4f902da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071546"/>
            <a:ext cx="3939912" cy="4572008"/>
          </a:xfrm>
          <a:prstGeom prst="rect">
            <a:avLst/>
          </a:prstGeom>
        </p:spPr>
      </p:pic>
      <p:pic>
        <p:nvPicPr>
          <p:cNvPr id="4" name="Рисунок 3" descr="2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1214422"/>
            <a:ext cx="4357686" cy="435768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b7adb9122409d1aab2da7b1edb1301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6a957ac2ff852c03d0a089d5aff507d (1).jpg"/>
          <p:cNvPicPr>
            <a:picLocks noChangeAspect="1"/>
          </p:cNvPicPr>
          <p:nvPr/>
        </p:nvPicPr>
        <p:blipFill>
          <a:blip r:embed="rId3"/>
          <a:srcRect l="6305" t="2083" r="63854" b="65625"/>
          <a:stretch>
            <a:fillRect/>
          </a:stretch>
        </p:blipFill>
        <p:spPr>
          <a:xfrm>
            <a:off x="285720" y="1071546"/>
            <a:ext cx="2710035" cy="3000396"/>
          </a:xfrm>
          <a:prstGeom prst="rect">
            <a:avLst/>
          </a:prstGeom>
        </p:spPr>
      </p:pic>
      <p:pic>
        <p:nvPicPr>
          <p:cNvPr id="4" name="Рисунок 3" descr="26a957ac2ff852c03d0a089d5aff507d (1).jpg"/>
          <p:cNvPicPr>
            <a:picLocks noChangeAspect="1"/>
          </p:cNvPicPr>
          <p:nvPr/>
        </p:nvPicPr>
        <p:blipFill>
          <a:blip r:embed="rId3"/>
          <a:srcRect l="6305" t="33333" r="63854" b="36458"/>
          <a:stretch>
            <a:fillRect/>
          </a:stretch>
        </p:blipFill>
        <p:spPr>
          <a:xfrm>
            <a:off x="6072198" y="1142984"/>
            <a:ext cx="2827959" cy="2928958"/>
          </a:xfrm>
          <a:prstGeom prst="rect">
            <a:avLst/>
          </a:prstGeom>
        </p:spPr>
      </p:pic>
      <p:pic>
        <p:nvPicPr>
          <p:cNvPr id="5" name="Рисунок 4" descr="26a957ac2ff852c03d0a089d5aff507d (1).jpg"/>
          <p:cNvPicPr>
            <a:picLocks noChangeAspect="1"/>
          </p:cNvPicPr>
          <p:nvPr/>
        </p:nvPicPr>
        <p:blipFill>
          <a:blip r:embed="rId3"/>
          <a:srcRect l="63855" t="63542" r="5239" b="4166"/>
          <a:stretch>
            <a:fillRect/>
          </a:stretch>
        </p:blipFill>
        <p:spPr>
          <a:xfrm>
            <a:off x="3071802" y="2143116"/>
            <a:ext cx="2940480" cy="314327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b7adb9122409d1aab2da7b1edb1301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29d0053cbb738282281f7ee7f2a1099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142984"/>
            <a:ext cx="3048000" cy="3048000"/>
          </a:xfrm>
          <a:prstGeom prst="rect">
            <a:avLst/>
          </a:prstGeom>
        </p:spPr>
      </p:pic>
      <p:pic>
        <p:nvPicPr>
          <p:cNvPr id="5" name="Рисунок 4" descr="093d62d811d2d1ef19baa425590da7e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1071546"/>
            <a:ext cx="2998054" cy="3429024"/>
          </a:xfrm>
          <a:prstGeom prst="rect">
            <a:avLst/>
          </a:prstGeom>
        </p:spPr>
      </p:pic>
      <p:pic>
        <p:nvPicPr>
          <p:cNvPr id="7" name="Рисунок 6" descr="0616cbf4-ad89-427e-9975-6acc5ccbffdf.jpeg"/>
          <p:cNvPicPr>
            <a:picLocks noChangeAspect="1"/>
          </p:cNvPicPr>
          <p:nvPr/>
        </p:nvPicPr>
        <p:blipFill>
          <a:blip r:embed="rId5"/>
          <a:srcRect l="27083" t="9375" r="27083" b="15625"/>
          <a:stretch>
            <a:fillRect/>
          </a:stretch>
        </p:blipFill>
        <p:spPr>
          <a:xfrm>
            <a:off x="3214678" y="1571612"/>
            <a:ext cx="2857520" cy="467594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b7adb9122409d1aab2da7b1edb1301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2_1-BANER-blue-1460X10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1587177" cy="9386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-12861" y="938642"/>
            <a:ext cx="907300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itchFamily="18" charset="0"/>
              </a:rPr>
              <a:t>Актуальность.</a:t>
            </a:r>
          </a:p>
          <a:p>
            <a:pPr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детей дошкольного возраста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ценностям обусловлена в настоящее время социальными и экономическими переменами в обществе. Сейчас, в период нестабильности в обществе, возникает необходимость вернуться к лучшим традициям нашего народа, к его вековым корням, к таким вечным понятиям, как род, родство, Родина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Федеральном государственном образовательном стандарте дошкольного образования подчеркивается значимость воспитания детей на основе духовно-нравственных и социокультурных ценностей родного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края.</a:t>
            </a:r>
          </a:p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Именно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культура способна возродить преемственность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поколений, передать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подрастающему поколению нравственные устои, духовные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художественные ценности.</a:t>
            </a:r>
          </a:p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Дошкольное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детство – уникальный период  активного, стремительного развития внутреннего мира ребенка, возникновения отношений с миром внешним, открытия и познания его во всем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многообразии.</a:t>
            </a:r>
          </a:p>
        </p:txBody>
      </p:sp>
      <p:pic>
        <p:nvPicPr>
          <p:cNvPr id="7" name="Рисунок 6" descr="2fd8983428144aa7ef6d9ed98e6df0d3.jpg"/>
          <p:cNvPicPr>
            <a:picLocks noChangeAspect="1"/>
          </p:cNvPicPr>
          <p:nvPr/>
        </p:nvPicPr>
        <p:blipFill rotWithShape="1">
          <a:blip r:embed="rId4" cstate="print"/>
          <a:srcRect l="10472" t="9059" r="12447" b="10895"/>
          <a:stretch/>
        </p:blipFill>
        <p:spPr>
          <a:xfrm>
            <a:off x="719442" y="5874203"/>
            <a:ext cx="900230" cy="9348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5cff140576bdc2bd426f7b14.jpg"/>
          <p:cNvPicPr>
            <a:picLocks noChangeAspect="1"/>
          </p:cNvPicPr>
          <p:nvPr/>
        </p:nvPicPr>
        <p:blipFill rotWithShape="1">
          <a:blip r:embed="rId5" cstate="print"/>
          <a:srcRect t="6203" r="2562" b="3854"/>
          <a:stretch/>
        </p:blipFill>
        <p:spPr>
          <a:xfrm>
            <a:off x="7453928" y="5949280"/>
            <a:ext cx="894976" cy="894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5e49804204da3356f638b2c29e463e8a.jpg"/>
          <p:cNvPicPr>
            <a:picLocks noChangeAspect="1"/>
          </p:cNvPicPr>
          <p:nvPr/>
        </p:nvPicPr>
        <p:blipFill rotWithShape="1">
          <a:blip r:embed="rId6" cstate="print"/>
          <a:srcRect t="3306" r="1380" b="4117"/>
          <a:stretch/>
        </p:blipFill>
        <p:spPr>
          <a:xfrm>
            <a:off x="4163603" y="5876775"/>
            <a:ext cx="720080" cy="946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b7adb9122409d1aab2da7b1edb1301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-48943"/>
            <a:ext cx="9144000" cy="6858000"/>
          </a:xfrm>
          <a:prstGeom prst="rect">
            <a:avLst/>
          </a:prstGeom>
        </p:spPr>
      </p:pic>
      <p:pic>
        <p:nvPicPr>
          <p:cNvPr id="3" name="Рисунок 2" descr="02_1-BANER-blue-1460X10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14290"/>
            <a:ext cx="1587177" cy="9386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-12861" y="1214422"/>
            <a:ext cx="90730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Без памяти нет традиций,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традиции нет воспитания,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ез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воспитания нет культуры,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культуры нет духовности,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ез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духовности нет личности,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личности нет народа!»</a:t>
            </a:r>
          </a:p>
          <a:p>
            <a:pPr algn="r">
              <a:buNone/>
            </a:pP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Новизна: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результат работы мастер-класса можно использовать и в виде украшения интерьера, и подарка родным и друзьям в качестве оберега.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материал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мастер – класса можно применять как украшение интерьера, подарка родным и друзьям.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fd8983428144aa7ef6d9ed98e6df0d3.jpg"/>
          <p:cNvPicPr>
            <a:picLocks noChangeAspect="1"/>
          </p:cNvPicPr>
          <p:nvPr/>
        </p:nvPicPr>
        <p:blipFill rotWithShape="1">
          <a:blip r:embed="rId4" cstate="print"/>
          <a:srcRect l="10472" t="9059" r="12447" b="10895"/>
          <a:stretch/>
        </p:blipFill>
        <p:spPr>
          <a:xfrm>
            <a:off x="719442" y="5874203"/>
            <a:ext cx="900230" cy="9348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5cff140576bdc2bd426f7b14.jpg"/>
          <p:cNvPicPr>
            <a:picLocks noChangeAspect="1"/>
          </p:cNvPicPr>
          <p:nvPr/>
        </p:nvPicPr>
        <p:blipFill rotWithShape="1">
          <a:blip r:embed="rId5" cstate="print"/>
          <a:srcRect t="6203" r="2562" b="3854"/>
          <a:stretch/>
        </p:blipFill>
        <p:spPr>
          <a:xfrm>
            <a:off x="7453928" y="5949280"/>
            <a:ext cx="894976" cy="894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5e49804204da3356f638b2c29e463e8a.jpg"/>
          <p:cNvPicPr>
            <a:picLocks noChangeAspect="1"/>
          </p:cNvPicPr>
          <p:nvPr/>
        </p:nvPicPr>
        <p:blipFill rotWithShape="1">
          <a:blip r:embed="rId6" cstate="print"/>
          <a:srcRect t="3306" r="1380" b="4117"/>
          <a:stretch/>
        </p:blipFill>
        <p:spPr>
          <a:xfrm>
            <a:off x="4214810" y="5911686"/>
            <a:ext cx="720080" cy="946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08178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b7adb9122409d1aab2da7b1edb1301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7504" y="1687100"/>
            <a:ext cx="9036496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47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приобщить детей дошкольного возраста к духовно-нравственным ценностям народа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саха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через орнаментальное искусство и изготовление оберега.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479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479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479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Познакомить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 значением орнамента для изготовления оберегов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479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Развивать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тактильное восприятие, творческие способности;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47925" algn="l"/>
              </a:tabLst>
            </a:pPr>
            <a:r>
              <a:rPr lang="ru-RU" sz="2000" baseline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Воспитывать уважение и интерес к жизни,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традициям и культуре народа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саха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4792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овлекать родителей в творческую деятельность, побуждая интерес к познаниям своих умений и сотрудничеству с ребенком во время изготовления оберегов.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479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b7adb9122409d1aab2da7b1edb1301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IMG-20200216-WA0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928670"/>
            <a:ext cx="2285998" cy="3047997"/>
          </a:xfrm>
          <a:prstGeom prst="rect">
            <a:avLst/>
          </a:prstGeom>
        </p:spPr>
      </p:pic>
      <p:pic>
        <p:nvPicPr>
          <p:cNvPr id="12" name="Рисунок 11" descr="IMG-20200216-WA000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928670"/>
            <a:ext cx="2357436" cy="2928958"/>
          </a:xfrm>
          <a:prstGeom prst="rect">
            <a:avLst/>
          </a:prstGeom>
        </p:spPr>
      </p:pic>
      <p:pic>
        <p:nvPicPr>
          <p:cNvPr id="17" name="Рисунок 16" descr="IMG-20200216-WA001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2976" y="3500438"/>
            <a:ext cx="3143272" cy="2357454"/>
          </a:xfrm>
          <a:prstGeom prst="rect">
            <a:avLst/>
          </a:prstGeom>
        </p:spPr>
      </p:pic>
      <p:pic>
        <p:nvPicPr>
          <p:cNvPr id="21" name="Рисунок 20" descr="IMG-20200216-WA002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4876" y="3500438"/>
            <a:ext cx="3238523" cy="2428892"/>
          </a:xfrm>
          <a:prstGeom prst="rect">
            <a:avLst/>
          </a:prstGeom>
        </p:spPr>
      </p:pic>
      <p:pic>
        <p:nvPicPr>
          <p:cNvPr id="22" name="Рисунок 21" descr="IMG-20200216-WA0022.jpg"/>
          <p:cNvPicPr>
            <a:picLocks noChangeAspect="1"/>
          </p:cNvPicPr>
          <p:nvPr/>
        </p:nvPicPr>
        <p:blipFill>
          <a:blip r:embed="rId7"/>
          <a:srcRect b="25000"/>
          <a:stretch>
            <a:fillRect/>
          </a:stretch>
        </p:blipFill>
        <p:spPr>
          <a:xfrm>
            <a:off x="5572132" y="1285860"/>
            <a:ext cx="3214710" cy="207170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b7adb9122409d1aab2da7b1edb1301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Рисунок 13" descr="IMG-20200216-WA0045.jpg"/>
          <p:cNvPicPr>
            <a:picLocks noChangeAspect="1"/>
          </p:cNvPicPr>
          <p:nvPr/>
        </p:nvPicPr>
        <p:blipFill>
          <a:blip r:embed="rId3"/>
          <a:srcRect t="11458" r="12500" b="19791"/>
          <a:stretch>
            <a:fillRect/>
          </a:stretch>
        </p:blipFill>
        <p:spPr>
          <a:xfrm>
            <a:off x="214282" y="928670"/>
            <a:ext cx="2932193" cy="3071834"/>
          </a:xfrm>
          <a:prstGeom prst="rect">
            <a:avLst/>
          </a:prstGeom>
        </p:spPr>
      </p:pic>
      <p:pic>
        <p:nvPicPr>
          <p:cNvPr id="18" name="Рисунок 17" descr="IMG-20200216-WA005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1142984"/>
            <a:ext cx="2250297" cy="3000396"/>
          </a:xfrm>
          <a:prstGeom prst="rect">
            <a:avLst/>
          </a:prstGeom>
        </p:spPr>
      </p:pic>
      <p:pic>
        <p:nvPicPr>
          <p:cNvPr id="25" name="Рисунок 24" descr="ти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8992" y="2500306"/>
            <a:ext cx="3071834" cy="385762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b7adb9122409d1aab2da7b1edb1301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-20200216-WA003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071546"/>
            <a:ext cx="2357436" cy="3143248"/>
          </a:xfrm>
          <a:prstGeom prst="rect">
            <a:avLst/>
          </a:prstGeom>
        </p:spPr>
      </p:pic>
      <p:pic>
        <p:nvPicPr>
          <p:cNvPr id="10" name="Рисунок 9" descr="кирилл.jpg"/>
          <p:cNvPicPr>
            <a:picLocks noChangeAspect="1"/>
          </p:cNvPicPr>
          <p:nvPr/>
        </p:nvPicPr>
        <p:blipFill>
          <a:blip r:embed="rId4"/>
          <a:srcRect b="17708"/>
          <a:stretch>
            <a:fillRect/>
          </a:stretch>
        </p:blipFill>
        <p:spPr>
          <a:xfrm>
            <a:off x="3214678" y="1071546"/>
            <a:ext cx="2571750" cy="3143272"/>
          </a:xfrm>
          <a:prstGeom prst="rect">
            <a:avLst/>
          </a:prstGeom>
        </p:spPr>
      </p:pic>
      <p:pic>
        <p:nvPicPr>
          <p:cNvPr id="12" name="Рисунок 11" descr="IMG-20200216-WA003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7950" y="1071546"/>
            <a:ext cx="2500312" cy="3224108"/>
          </a:xfrm>
          <a:prstGeom prst="rect">
            <a:avLst/>
          </a:prstGeom>
        </p:spPr>
      </p:pic>
      <p:pic>
        <p:nvPicPr>
          <p:cNvPr id="13" name="Рисунок 12" descr="IMG-20200216-WA004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48" y="4071942"/>
            <a:ext cx="3452838" cy="2589629"/>
          </a:xfrm>
          <a:prstGeom prst="rect">
            <a:avLst/>
          </a:prstGeom>
        </p:spPr>
      </p:pic>
      <p:pic>
        <p:nvPicPr>
          <p:cNvPr id="16" name="Рисунок 15" descr="IMG-20200216-WA004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6314" y="3500438"/>
            <a:ext cx="2357436" cy="314324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b7adb9122409d1aab2da7b1edb1301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IMG-20200216-WA0049.jpg"/>
          <p:cNvPicPr>
            <a:picLocks noChangeAspect="1"/>
          </p:cNvPicPr>
          <p:nvPr/>
        </p:nvPicPr>
        <p:blipFill>
          <a:blip r:embed="rId3"/>
          <a:srcRect t="17708" b="17708"/>
          <a:stretch>
            <a:fillRect/>
          </a:stretch>
        </p:blipFill>
        <p:spPr>
          <a:xfrm>
            <a:off x="500034" y="1285860"/>
            <a:ext cx="8143900" cy="394470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b7adb9122409d1aab2da7b1edb1301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282" y="1000108"/>
            <a:ext cx="864399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имеют представление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сакральном значении орнаментов, как часть уникальной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материальной и духовной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традиций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обычаев,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нравственно-эстетических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ценностей;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используют полученные способности в творческой деятельности;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у детей сформирован интерес к истории культуры, желание изучать культуру народа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развито тактильное восприятие, творческие способности;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у детей воспитано чувство уважения и понимания труда и таланта народа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патриотизма;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вовлечены в творческую деятельность с ребенком.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52888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216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 Приобщение детей дошкольного возраста к духовно-нравственным ценностям народа саха  через орнаментальное искусство и изготовление оберега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user</cp:lastModifiedBy>
  <cp:revision>40</cp:revision>
  <dcterms:created xsi:type="dcterms:W3CDTF">2020-02-10T13:15:39Z</dcterms:created>
  <dcterms:modified xsi:type="dcterms:W3CDTF">2020-02-21T01:16:43Z</dcterms:modified>
</cp:coreProperties>
</file>