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6" r:id="rId10"/>
    <p:sldId id="268"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995" autoAdjust="0"/>
    <p:restoredTop sz="94660"/>
  </p:normalViewPr>
  <p:slideViewPr>
    <p:cSldViewPr snapToGrid="0">
      <p:cViewPr varScale="1">
        <p:scale>
          <a:sx n="78" d="100"/>
          <a:sy n="78" d="100"/>
        </p:scale>
        <p:origin x="-114" y="-67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DA064C5-AD85-4325-B300-E667B354EE34}" type="datetimeFigureOut">
              <a:rPr lang="ru-RU" smtClean="0"/>
              <a:pPr/>
              <a:t>05.12.2019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0A0A23-211C-43AA-A0B6-B602A3A8E0B1}" type="slidenum">
              <a:rPr lang="ru-RU" smtClean="0"/>
              <a:pPr/>
              <a:t>‹#›</a:t>
            </a:fld>
            <a:endParaRPr lang="ru-RU"/>
          </a:p>
        </p:txBody>
      </p:sp>
    </p:spTree>
    <p:extLst>
      <p:ext uri="{BB962C8B-B14F-4D97-AF65-F5344CB8AC3E}">
        <p14:creationId xmlns:p14="http://schemas.microsoft.com/office/powerpoint/2010/main" xmlns="" val="4019348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DA064C5-AD85-4325-B300-E667B354EE34}" type="datetimeFigureOut">
              <a:rPr lang="ru-RU" smtClean="0"/>
              <a:pPr/>
              <a:t>05.12.2019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0A0A23-211C-43AA-A0B6-B602A3A8E0B1}" type="slidenum">
              <a:rPr lang="ru-RU" smtClean="0"/>
              <a:pPr/>
              <a:t>‹#›</a:t>
            </a:fld>
            <a:endParaRPr lang="ru-RU"/>
          </a:p>
        </p:txBody>
      </p:sp>
    </p:spTree>
    <p:extLst>
      <p:ext uri="{BB962C8B-B14F-4D97-AF65-F5344CB8AC3E}">
        <p14:creationId xmlns:p14="http://schemas.microsoft.com/office/powerpoint/2010/main" xmlns="" val="708393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DA064C5-AD85-4325-B300-E667B354EE34}" type="datetimeFigureOut">
              <a:rPr lang="ru-RU" smtClean="0"/>
              <a:pPr/>
              <a:t>05.12.2019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0A0A23-211C-43AA-A0B6-B602A3A8E0B1}" type="slidenum">
              <a:rPr lang="ru-RU" smtClean="0"/>
              <a:pPr/>
              <a:t>‹#›</a:t>
            </a:fld>
            <a:endParaRPr lang="ru-RU"/>
          </a:p>
        </p:txBody>
      </p:sp>
    </p:spTree>
    <p:extLst>
      <p:ext uri="{BB962C8B-B14F-4D97-AF65-F5344CB8AC3E}">
        <p14:creationId xmlns:p14="http://schemas.microsoft.com/office/powerpoint/2010/main" xmlns="" val="509682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DA064C5-AD85-4325-B300-E667B354EE34}" type="datetimeFigureOut">
              <a:rPr lang="ru-RU" smtClean="0"/>
              <a:pPr/>
              <a:t>05.12.2019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0A0A23-211C-43AA-A0B6-B602A3A8E0B1}" type="slidenum">
              <a:rPr lang="ru-RU" smtClean="0"/>
              <a:pPr/>
              <a:t>‹#›</a:t>
            </a:fld>
            <a:endParaRPr lang="ru-RU"/>
          </a:p>
        </p:txBody>
      </p:sp>
    </p:spTree>
    <p:extLst>
      <p:ext uri="{BB962C8B-B14F-4D97-AF65-F5344CB8AC3E}">
        <p14:creationId xmlns:p14="http://schemas.microsoft.com/office/powerpoint/2010/main" xmlns="" val="3580917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064C5-AD85-4325-B300-E667B354EE34}" type="datetimeFigureOut">
              <a:rPr lang="ru-RU" smtClean="0"/>
              <a:pPr/>
              <a:t>05.12.2019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0A0A23-211C-43AA-A0B6-B602A3A8E0B1}" type="slidenum">
              <a:rPr lang="ru-RU" smtClean="0"/>
              <a:pPr/>
              <a:t>‹#›</a:t>
            </a:fld>
            <a:endParaRPr lang="ru-RU"/>
          </a:p>
        </p:txBody>
      </p:sp>
    </p:spTree>
    <p:extLst>
      <p:ext uri="{BB962C8B-B14F-4D97-AF65-F5344CB8AC3E}">
        <p14:creationId xmlns:p14="http://schemas.microsoft.com/office/powerpoint/2010/main" xmlns="" val="2935286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DA064C5-AD85-4325-B300-E667B354EE34}" type="datetimeFigureOut">
              <a:rPr lang="ru-RU" smtClean="0"/>
              <a:pPr/>
              <a:t>05.12.2019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0A0A23-211C-43AA-A0B6-B602A3A8E0B1}" type="slidenum">
              <a:rPr lang="ru-RU" smtClean="0"/>
              <a:pPr/>
              <a:t>‹#›</a:t>
            </a:fld>
            <a:endParaRPr lang="ru-RU"/>
          </a:p>
        </p:txBody>
      </p:sp>
    </p:spTree>
    <p:extLst>
      <p:ext uri="{BB962C8B-B14F-4D97-AF65-F5344CB8AC3E}">
        <p14:creationId xmlns:p14="http://schemas.microsoft.com/office/powerpoint/2010/main" xmlns="" val="3762651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DA064C5-AD85-4325-B300-E667B354EE34}" type="datetimeFigureOut">
              <a:rPr lang="ru-RU" smtClean="0"/>
              <a:pPr/>
              <a:t>05.12.2019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90A0A23-211C-43AA-A0B6-B602A3A8E0B1}" type="slidenum">
              <a:rPr lang="ru-RU" smtClean="0"/>
              <a:pPr/>
              <a:t>‹#›</a:t>
            </a:fld>
            <a:endParaRPr lang="ru-RU"/>
          </a:p>
        </p:txBody>
      </p:sp>
    </p:spTree>
    <p:extLst>
      <p:ext uri="{BB962C8B-B14F-4D97-AF65-F5344CB8AC3E}">
        <p14:creationId xmlns:p14="http://schemas.microsoft.com/office/powerpoint/2010/main" xmlns="" val="2231604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DA064C5-AD85-4325-B300-E667B354EE34}" type="datetimeFigureOut">
              <a:rPr lang="ru-RU" smtClean="0"/>
              <a:pPr/>
              <a:t>05.12.2019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90A0A23-211C-43AA-A0B6-B602A3A8E0B1}" type="slidenum">
              <a:rPr lang="ru-RU" smtClean="0"/>
              <a:pPr/>
              <a:t>‹#›</a:t>
            </a:fld>
            <a:endParaRPr lang="ru-RU"/>
          </a:p>
        </p:txBody>
      </p:sp>
    </p:spTree>
    <p:extLst>
      <p:ext uri="{BB962C8B-B14F-4D97-AF65-F5344CB8AC3E}">
        <p14:creationId xmlns:p14="http://schemas.microsoft.com/office/powerpoint/2010/main" xmlns="" val="2845357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064C5-AD85-4325-B300-E667B354EE34}" type="datetimeFigureOut">
              <a:rPr lang="ru-RU" smtClean="0"/>
              <a:pPr/>
              <a:t>05.12.2019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90A0A23-211C-43AA-A0B6-B602A3A8E0B1}" type="slidenum">
              <a:rPr lang="ru-RU" smtClean="0"/>
              <a:pPr/>
              <a:t>‹#›</a:t>
            </a:fld>
            <a:endParaRPr lang="ru-RU"/>
          </a:p>
        </p:txBody>
      </p:sp>
    </p:spTree>
    <p:extLst>
      <p:ext uri="{BB962C8B-B14F-4D97-AF65-F5344CB8AC3E}">
        <p14:creationId xmlns:p14="http://schemas.microsoft.com/office/powerpoint/2010/main" xmlns="" val="2784581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064C5-AD85-4325-B300-E667B354EE34}" type="datetimeFigureOut">
              <a:rPr lang="ru-RU" smtClean="0"/>
              <a:pPr/>
              <a:t>05.12.2019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0A0A23-211C-43AA-A0B6-B602A3A8E0B1}" type="slidenum">
              <a:rPr lang="ru-RU" smtClean="0"/>
              <a:pPr/>
              <a:t>‹#›</a:t>
            </a:fld>
            <a:endParaRPr lang="ru-RU"/>
          </a:p>
        </p:txBody>
      </p:sp>
    </p:spTree>
    <p:extLst>
      <p:ext uri="{BB962C8B-B14F-4D97-AF65-F5344CB8AC3E}">
        <p14:creationId xmlns:p14="http://schemas.microsoft.com/office/powerpoint/2010/main" xmlns="" val="3903290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064C5-AD85-4325-B300-E667B354EE34}" type="datetimeFigureOut">
              <a:rPr lang="ru-RU" smtClean="0"/>
              <a:pPr/>
              <a:t>05.12.2019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0A0A23-211C-43AA-A0B6-B602A3A8E0B1}" type="slidenum">
              <a:rPr lang="ru-RU" smtClean="0"/>
              <a:pPr/>
              <a:t>‹#›</a:t>
            </a:fld>
            <a:endParaRPr lang="ru-RU"/>
          </a:p>
        </p:txBody>
      </p:sp>
    </p:spTree>
    <p:extLst>
      <p:ext uri="{BB962C8B-B14F-4D97-AF65-F5344CB8AC3E}">
        <p14:creationId xmlns:p14="http://schemas.microsoft.com/office/powerpoint/2010/main" xmlns="" val="2424056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064C5-AD85-4325-B300-E667B354EE34}" type="datetimeFigureOut">
              <a:rPr lang="ru-RU" smtClean="0"/>
              <a:pPr/>
              <a:t>05.12.2019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0A0A23-211C-43AA-A0B6-B602A3A8E0B1}" type="slidenum">
              <a:rPr lang="ru-RU" smtClean="0"/>
              <a:pPr/>
              <a:t>‹#›</a:t>
            </a:fld>
            <a:endParaRPr lang="ru-RU"/>
          </a:p>
        </p:txBody>
      </p:sp>
    </p:spTree>
    <p:extLst>
      <p:ext uri="{BB962C8B-B14F-4D97-AF65-F5344CB8AC3E}">
        <p14:creationId xmlns:p14="http://schemas.microsoft.com/office/powerpoint/2010/main" xmlns="" val="371142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avatars.mds.yandex.net/get-pdb/1873964/e10dabde-c2d7-4a2f-98ac-e29aa6752084/s1200?webp=false"/>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1036320" y="1271452"/>
            <a:ext cx="9997440" cy="1754326"/>
          </a:xfrm>
          <a:prstGeom prst="rect">
            <a:avLst/>
          </a:prstGeom>
          <a:noFill/>
        </p:spPr>
        <p:txBody>
          <a:bodyPr wrap="square" rtlCol="0">
            <a:spAutoFit/>
          </a:bodyPr>
          <a:lstStyle/>
          <a:p>
            <a:pPr algn="ctr"/>
            <a:r>
              <a:rPr lang="ru-RU" sz="3600" dirty="0" smtClean="0">
                <a:latin typeface="Times New Roman" panose="02020603050405020304" pitchFamily="18" charset="0"/>
                <a:cs typeface="Times New Roman" panose="02020603050405020304" pitchFamily="18" charset="0"/>
              </a:rPr>
              <a:t>Игровые технологии </a:t>
            </a:r>
          </a:p>
          <a:p>
            <a:pPr algn="ctr"/>
            <a:r>
              <a:rPr lang="ru-RU" sz="3600" dirty="0" smtClean="0">
                <a:latin typeface="Times New Roman" panose="02020603050405020304" pitchFamily="18" charset="0"/>
                <a:cs typeface="Times New Roman" panose="02020603050405020304" pitchFamily="18" charset="0"/>
              </a:rPr>
              <a:t>в коррекционно-развивающей работе с детьми, имеющими речевые нарушения</a:t>
            </a:r>
            <a:endParaRPr lang="ru-RU"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2865565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slide-share.ru/image/6126322.jpe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rot="10800000">
            <a:off x="-47898" y="0"/>
            <a:ext cx="12192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a:off x="1463040" y="1280160"/>
            <a:ext cx="9144000" cy="923330"/>
          </a:xfrm>
          <a:prstGeom prst="rect">
            <a:avLst/>
          </a:prstGeom>
          <a:noFill/>
        </p:spPr>
        <p:txBody>
          <a:bodyPr wrap="square" rtlCol="0">
            <a:spAutoFit/>
          </a:bodyPr>
          <a:lstStyle/>
          <a:p>
            <a:r>
              <a:rPr lang="ru-RU" sz="5400" dirty="0" smtClean="0">
                <a:latin typeface="Times New Roman" pitchFamily="18" charset="0"/>
                <a:cs typeface="Times New Roman" pitchFamily="18" charset="0"/>
              </a:rPr>
              <a:t>Спасибо за внимание!</a:t>
            </a:r>
            <a:endParaRPr lang="ru-RU" sz="5400" dirty="0">
              <a:latin typeface="Times New Roman" pitchFamily="18" charset="0"/>
              <a:cs typeface="Times New Roman" pitchFamily="18" charset="0"/>
            </a:endParaRPr>
          </a:p>
        </p:txBody>
      </p:sp>
    </p:spTree>
    <p:extLst>
      <p:ext uri="{BB962C8B-B14F-4D97-AF65-F5344CB8AC3E}">
        <p14:creationId xmlns:p14="http://schemas.microsoft.com/office/powerpoint/2010/main" xmlns="" val="3763428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s://slide-share.ru/image/6126322.jpe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rot="10800000">
            <a:off x="-47898" y="0"/>
            <a:ext cx="12192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339634" y="1454333"/>
            <a:ext cx="11782697" cy="707886"/>
          </a:xfrm>
          <a:prstGeom prst="rect">
            <a:avLst/>
          </a:prstGeom>
          <a:noFill/>
        </p:spPr>
        <p:txBody>
          <a:bodyPr wrap="square" rtlCol="0">
            <a:spAutoFit/>
          </a:bodyPr>
          <a:lstStyle/>
          <a:p>
            <a:r>
              <a:rPr lang="ru-RU" sz="2000" i="1" dirty="0">
                <a:latin typeface="Times New Roman" panose="02020603050405020304" pitchFamily="18" charset="0"/>
                <a:cs typeface="Times New Roman" panose="02020603050405020304" pitchFamily="18" charset="0"/>
              </a:rPr>
              <a:t>Игровая педагогическая технология предусматривает отбор, разработку и подготовку игр, включение в них воспитанников ДОУ, контроль хода игры, подведение итогов</a:t>
            </a:r>
            <a:endParaRPr lang="ru-RU" sz="20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339634" y="2490652"/>
            <a:ext cx="11538857" cy="1631216"/>
          </a:xfrm>
          <a:prstGeom prst="rect">
            <a:avLst/>
          </a:prstGeom>
          <a:noFill/>
        </p:spPr>
        <p:txBody>
          <a:bodyPr wrap="square" rtlCol="0">
            <a:spAutoFit/>
          </a:bodyPr>
          <a:lstStyle/>
          <a:p>
            <a:r>
              <a:rPr lang="ru-RU" sz="2000" i="1" dirty="0">
                <a:latin typeface="Times New Roman" panose="02020603050405020304" pitchFamily="18" charset="0"/>
                <a:cs typeface="Times New Roman" panose="02020603050405020304" pitchFamily="18" charset="0"/>
              </a:rPr>
              <a:t>Применение игровых технологий на занятиях в ДОУ:</a:t>
            </a:r>
          </a:p>
          <a:p>
            <a:r>
              <a:rPr lang="ru-RU" sz="1100"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делает </a:t>
            </a:r>
            <a:r>
              <a:rPr lang="ru-RU" sz="2000" dirty="0">
                <a:latin typeface="Times New Roman" panose="02020603050405020304" pitchFamily="18" charset="0"/>
                <a:cs typeface="Times New Roman" panose="02020603050405020304" pitchFamily="18" charset="0"/>
              </a:rPr>
              <a:t>ребёнка более активным;</a:t>
            </a:r>
          </a:p>
          <a:p>
            <a:r>
              <a:rPr lang="ru-RU" sz="1100" dirty="0" smtClean="0">
                <a:latin typeface="Times New Roman" panose="02020603050405020304" pitchFamily="18" charset="0"/>
                <a:cs typeface="Times New Roman" panose="02020603050405020304" pitchFamily="18" charset="0"/>
              </a:rPr>
              <a:t>●</a:t>
            </a:r>
            <a:r>
              <a:rPr lang="ru-RU" sz="2000" dirty="0" smtClean="0">
                <a:latin typeface="Times New Roman" panose="02020603050405020304" pitchFamily="18" charset="0"/>
                <a:cs typeface="Times New Roman" panose="02020603050405020304" pitchFamily="18" charset="0"/>
              </a:rPr>
              <a:t>  повышает </a:t>
            </a:r>
            <a:r>
              <a:rPr lang="ru-RU" sz="2000" dirty="0">
                <a:latin typeface="Times New Roman" panose="02020603050405020304" pitchFamily="18" charset="0"/>
                <a:cs typeface="Times New Roman" panose="02020603050405020304" pitchFamily="18" charset="0"/>
              </a:rPr>
              <a:t>познавательный интерес;</a:t>
            </a:r>
          </a:p>
          <a:p>
            <a:r>
              <a:rPr lang="ru-RU" sz="1100" dirty="0" smtClean="0">
                <a:latin typeface="Times New Roman" panose="02020603050405020304" pitchFamily="18" charset="0"/>
                <a:cs typeface="Times New Roman" panose="02020603050405020304" pitchFamily="18" charset="0"/>
              </a:rPr>
              <a:t>●</a:t>
            </a:r>
            <a:r>
              <a:rPr lang="ru-RU" sz="2000" dirty="0" smtClean="0">
                <a:latin typeface="Times New Roman" panose="02020603050405020304" pitchFamily="18" charset="0"/>
                <a:cs typeface="Times New Roman" panose="02020603050405020304" pitchFamily="18" charset="0"/>
              </a:rPr>
              <a:t>  развивает </a:t>
            </a:r>
            <a:r>
              <a:rPr lang="ru-RU" sz="2000" dirty="0">
                <a:latin typeface="Times New Roman" panose="02020603050405020304" pitchFamily="18" charset="0"/>
                <a:cs typeface="Times New Roman" panose="02020603050405020304" pitchFamily="18" charset="0"/>
              </a:rPr>
              <a:t>память, мышление и внимание;</a:t>
            </a:r>
          </a:p>
          <a:p>
            <a:r>
              <a:rPr lang="ru-RU" sz="1100" dirty="0" smtClean="0">
                <a:latin typeface="Times New Roman" panose="02020603050405020304" pitchFamily="18" charset="0"/>
                <a:cs typeface="Times New Roman" panose="02020603050405020304" pitchFamily="18" charset="0"/>
              </a:rPr>
              <a:t>●</a:t>
            </a:r>
            <a:r>
              <a:rPr lang="ru-RU" sz="2000" dirty="0" smtClean="0">
                <a:latin typeface="Times New Roman" panose="02020603050405020304" pitchFamily="18" charset="0"/>
                <a:cs typeface="Times New Roman" panose="02020603050405020304" pitchFamily="18" charset="0"/>
              </a:rPr>
              <a:t>  способствует </a:t>
            </a:r>
            <a:r>
              <a:rPr lang="ru-RU" sz="2000" dirty="0">
                <a:latin typeface="Times New Roman" panose="02020603050405020304" pitchFamily="18" charset="0"/>
                <a:cs typeface="Times New Roman" panose="02020603050405020304" pitchFamily="18" charset="0"/>
              </a:rPr>
              <a:t>развитию творческих способностей, выработке речевых умений и навыков.</a:t>
            </a:r>
          </a:p>
        </p:txBody>
      </p:sp>
      <p:sp>
        <p:nvSpPr>
          <p:cNvPr id="6" name="TextBox 5"/>
          <p:cNvSpPr txBox="1"/>
          <p:nvPr/>
        </p:nvSpPr>
        <p:spPr>
          <a:xfrm>
            <a:off x="339634" y="365760"/>
            <a:ext cx="11416937" cy="830997"/>
          </a:xfrm>
          <a:prstGeom prst="rect">
            <a:avLst/>
          </a:prstGeom>
          <a:noFill/>
        </p:spPr>
        <p:txBody>
          <a:bodyPr wrap="square" rtlCol="0">
            <a:spAutoFit/>
          </a:bodyPr>
          <a:lstStyle/>
          <a:p>
            <a:r>
              <a:rPr lang="ru-RU" sz="2400" dirty="0">
                <a:latin typeface="Times New Roman" panose="02020603050405020304" pitchFamily="18" charset="0"/>
                <a:cs typeface="Times New Roman" panose="02020603050405020304" pitchFamily="18" charset="0"/>
              </a:rPr>
              <a:t>Игра - ведущий наиболее доступный для детей вид деятельности, это способ переработки полученных из окружающего мира впечатлений, знаний. </a:t>
            </a:r>
          </a:p>
        </p:txBody>
      </p:sp>
    </p:spTree>
    <p:extLst>
      <p:ext uri="{BB962C8B-B14F-4D97-AF65-F5344CB8AC3E}">
        <p14:creationId xmlns:p14="http://schemas.microsoft.com/office/powerpoint/2010/main" xmlns="" val="737310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slide-share.ru/image/6126322.jpe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rot="10800000">
            <a:off x="-47898" y="0"/>
            <a:ext cx="12192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566057" y="1010194"/>
            <a:ext cx="10180320" cy="3046988"/>
          </a:xfrm>
          <a:prstGeom prst="rect">
            <a:avLst/>
          </a:prstGeom>
          <a:noFill/>
        </p:spPr>
        <p:txBody>
          <a:bodyPr wrap="square" rtlCol="0">
            <a:spAutoFit/>
          </a:bodyPr>
          <a:lstStyle/>
          <a:p>
            <a:pPr fontAlgn="base"/>
            <a:r>
              <a:rPr lang="ru-RU" sz="2400" dirty="0" smtClean="0">
                <a:latin typeface="Times New Roman" panose="02020603050405020304" pitchFamily="18" charset="0"/>
                <a:cs typeface="Times New Roman" panose="02020603050405020304" pitchFamily="18" charset="0"/>
              </a:rPr>
              <a:t>Фонематический </a:t>
            </a:r>
            <a:r>
              <a:rPr lang="ru-RU" sz="2400" dirty="0">
                <a:latin typeface="Times New Roman" panose="02020603050405020304" pitchFamily="18" charset="0"/>
                <a:cs typeface="Times New Roman" panose="02020603050405020304" pitchFamily="18" charset="0"/>
              </a:rPr>
              <a:t>слух — это способность человека к различению отдельных фонем, т. е. звуков. </a:t>
            </a:r>
            <a:endParaRPr lang="ru-RU" sz="2400" dirty="0" smtClean="0">
              <a:latin typeface="Times New Roman" panose="02020603050405020304" pitchFamily="18" charset="0"/>
              <a:cs typeface="Times New Roman" panose="02020603050405020304" pitchFamily="18" charset="0"/>
            </a:endParaRPr>
          </a:p>
          <a:p>
            <a:pPr fontAlgn="base"/>
            <a:r>
              <a:rPr lang="ru-RU" sz="2400" dirty="0" smtClean="0">
                <a:latin typeface="Times New Roman" panose="02020603050405020304" pitchFamily="18" charset="0"/>
                <a:cs typeface="Times New Roman" panose="02020603050405020304" pitchFamily="18" charset="0"/>
              </a:rPr>
              <a:t>Это </a:t>
            </a:r>
            <a:r>
              <a:rPr lang="ru-RU" sz="2400" dirty="0">
                <a:latin typeface="Times New Roman" panose="02020603050405020304" pitchFamily="18" charset="0"/>
                <a:cs typeface="Times New Roman" panose="02020603050405020304" pitchFamily="18" charset="0"/>
              </a:rPr>
              <a:t>умение представляет собой навыки:</a:t>
            </a:r>
          </a:p>
          <a:p>
            <a:pPr fontAlgn="base"/>
            <a:r>
              <a:rPr lang="ru-RU" sz="1100" dirty="0" smtClean="0">
                <a:latin typeface="Times New Roman" panose="02020603050405020304" pitchFamily="18" charset="0"/>
                <a:cs typeface="Times New Roman" panose="02020603050405020304" pitchFamily="18" charset="0"/>
              </a:rPr>
              <a:t>●</a:t>
            </a:r>
            <a:r>
              <a:rPr lang="ru-RU" sz="2400" dirty="0" smtClean="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узнавания;</a:t>
            </a:r>
            <a:endParaRPr lang="ru-RU" sz="2400" i="1" dirty="0">
              <a:latin typeface="Times New Roman" panose="02020603050405020304" pitchFamily="18" charset="0"/>
              <a:cs typeface="Times New Roman" panose="02020603050405020304" pitchFamily="18" charset="0"/>
            </a:endParaRPr>
          </a:p>
          <a:p>
            <a:pPr fontAlgn="base"/>
            <a:r>
              <a:rPr lang="ru-RU" sz="1100" i="1" dirty="0" smtClean="0">
                <a:latin typeface="Times New Roman" panose="02020603050405020304" pitchFamily="18" charset="0"/>
                <a:cs typeface="Times New Roman" panose="02020603050405020304" pitchFamily="18" charset="0"/>
              </a:rPr>
              <a:t>●</a:t>
            </a:r>
            <a:r>
              <a:rPr lang="ru-RU" sz="2400" i="1" dirty="0" smtClean="0">
                <a:latin typeface="Times New Roman" panose="02020603050405020304" pitchFamily="18" charset="0"/>
                <a:cs typeface="Times New Roman" panose="02020603050405020304" pitchFamily="18" charset="0"/>
              </a:rPr>
              <a:t> сравнения</a:t>
            </a:r>
            <a:r>
              <a:rPr lang="ru-RU" sz="2400" i="1" dirty="0">
                <a:latin typeface="Times New Roman" panose="02020603050405020304" pitchFamily="18" charset="0"/>
                <a:cs typeface="Times New Roman" panose="02020603050405020304" pitchFamily="18" charset="0"/>
              </a:rPr>
              <a:t>;</a:t>
            </a:r>
          </a:p>
          <a:p>
            <a:pPr fontAlgn="base"/>
            <a:r>
              <a:rPr lang="ru-RU" sz="1100" i="1" dirty="0" smtClean="0">
                <a:latin typeface="Times New Roman" panose="02020603050405020304" pitchFamily="18" charset="0"/>
                <a:cs typeface="Times New Roman" panose="02020603050405020304" pitchFamily="18" charset="0"/>
              </a:rPr>
              <a:t>●</a:t>
            </a:r>
            <a:r>
              <a:rPr lang="ru-RU" sz="2400" i="1" dirty="0" smtClean="0">
                <a:latin typeface="Times New Roman" panose="02020603050405020304" pitchFamily="18" charset="0"/>
                <a:cs typeface="Times New Roman" panose="02020603050405020304" pitchFamily="18" charset="0"/>
              </a:rPr>
              <a:t> повторения </a:t>
            </a:r>
            <a:r>
              <a:rPr lang="ru-RU" sz="2400" i="1" dirty="0">
                <a:latin typeface="Times New Roman" panose="02020603050405020304" pitchFamily="18" charset="0"/>
                <a:cs typeface="Times New Roman" panose="02020603050405020304" pitchFamily="18" charset="0"/>
              </a:rPr>
              <a:t>элементов, из которых состоят слова.</a:t>
            </a:r>
          </a:p>
          <a:p>
            <a:pPr fontAlgn="base"/>
            <a:r>
              <a:rPr lang="ru-RU" sz="2400" dirty="0">
                <a:latin typeface="Times New Roman" panose="02020603050405020304" pitchFamily="18" charset="0"/>
                <a:cs typeface="Times New Roman" panose="02020603050405020304" pitchFamily="18" charset="0"/>
              </a:rPr>
              <a:t>Оно является уникальной и необходимой особенностью, дополняющей обычную способность слышать.</a:t>
            </a:r>
          </a:p>
        </p:txBody>
      </p:sp>
    </p:spTree>
    <p:extLst>
      <p:ext uri="{BB962C8B-B14F-4D97-AF65-F5344CB8AC3E}">
        <p14:creationId xmlns:p14="http://schemas.microsoft.com/office/powerpoint/2010/main" xmlns="" val="3763428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4" descr="https://slide-share.ru/image/6126322.jpe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4107" t="23567" r="1"/>
          <a:stretch/>
        </p:blipFill>
        <p:spPr bwMode="auto">
          <a:xfrm rot="10800000">
            <a:off x="-8710" y="-1"/>
            <a:ext cx="12200709" cy="6858003"/>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531223" y="180560"/>
            <a:ext cx="10822577" cy="400110"/>
          </a:xfrm>
          <a:prstGeom prst="rect">
            <a:avLst/>
          </a:prstGeom>
          <a:noFill/>
        </p:spPr>
        <p:txBody>
          <a:bodyPr wrap="square" rtlCol="0">
            <a:spAutoFit/>
          </a:bodyPr>
          <a:lstStyle/>
          <a:p>
            <a:r>
              <a:rPr lang="en-US" sz="2000" i="1" dirty="0" smtClean="0">
                <a:latin typeface="Times New Roman" panose="02020603050405020304" pitchFamily="18" charset="0"/>
                <a:cs typeface="Times New Roman" panose="02020603050405020304" pitchFamily="18" charset="0"/>
              </a:rPr>
              <a:t>I </a:t>
            </a:r>
            <a:r>
              <a:rPr lang="ru-RU" sz="2000" i="1" dirty="0" smtClean="0">
                <a:latin typeface="Times New Roman" panose="02020603050405020304" pitchFamily="18" charset="0"/>
                <a:cs typeface="Times New Roman" panose="02020603050405020304" pitchFamily="18" charset="0"/>
              </a:rPr>
              <a:t>этап – узнавание неречевых </a:t>
            </a:r>
            <a:r>
              <a:rPr lang="ru-RU" sz="2000" i="1" dirty="0" smtClean="0">
                <a:latin typeface="Times New Roman" panose="02020603050405020304" pitchFamily="18" charset="0"/>
                <a:cs typeface="Times New Roman" panose="02020603050405020304" pitchFamily="18" charset="0"/>
              </a:rPr>
              <a:t>звуков:</a:t>
            </a:r>
            <a:endParaRPr lang="ru-RU" sz="2000" i="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531223" y="580670"/>
            <a:ext cx="10990217" cy="6124754"/>
          </a:xfrm>
          <a:prstGeom prst="rect">
            <a:avLst/>
          </a:prstGeom>
          <a:noFill/>
        </p:spPr>
        <p:txBody>
          <a:bodyPr wrap="square" rtlCol="0">
            <a:spAutoFit/>
          </a:bodyPr>
          <a:lstStyle/>
          <a:p>
            <a:r>
              <a:rPr lang="ru-RU" sz="1600" b="1" dirty="0" smtClean="0">
                <a:latin typeface="Times New Roman" panose="02020603050405020304" pitchFamily="18" charset="0"/>
                <a:cs typeface="Times New Roman" panose="02020603050405020304" pitchFamily="18" charset="0"/>
              </a:rPr>
              <a:t>Игра «Кто, что слышит?» </a:t>
            </a:r>
          </a:p>
          <a:p>
            <a:r>
              <a:rPr lang="ru-RU" sz="1400" i="1" dirty="0" smtClean="0">
                <a:latin typeface="Times New Roman" panose="02020603050405020304" pitchFamily="18" charset="0"/>
                <a:cs typeface="Times New Roman" panose="02020603050405020304" pitchFamily="18" charset="0"/>
              </a:rPr>
              <a:t>Цель</a:t>
            </a:r>
            <a:r>
              <a:rPr lang="ru-RU" sz="1400" i="1"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формировать фонематическое восприятие на </a:t>
            </a:r>
            <a:r>
              <a:rPr lang="ru-RU" sz="1400" dirty="0" smtClean="0">
                <a:latin typeface="Times New Roman" panose="02020603050405020304" pitchFamily="18" charset="0"/>
                <a:cs typeface="Times New Roman" panose="02020603050405020304" pitchFamily="18" charset="0"/>
              </a:rPr>
              <a:t>неречевых звуках.</a:t>
            </a:r>
            <a:endParaRPr lang="ru-RU" sz="1400" dirty="0">
              <a:latin typeface="Times New Roman" panose="02020603050405020304" pitchFamily="18" charset="0"/>
              <a:cs typeface="Times New Roman" panose="02020603050405020304" pitchFamily="18" charset="0"/>
            </a:endParaRPr>
          </a:p>
          <a:p>
            <a:r>
              <a:rPr lang="ru-RU" sz="1400" i="1" dirty="0">
                <a:latin typeface="Times New Roman" panose="02020603050405020304" pitchFamily="18" charset="0"/>
                <a:cs typeface="Times New Roman" panose="02020603050405020304" pitchFamily="18" charset="0"/>
              </a:rPr>
              <a:t>Ход игры</a:t>
            </a:r>
            <a:r>
              <a:rPr lang="ru-RU" sz="1400"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на </a:t>
            </a:r>
            <a:r>
              <a:rPr lang="ru-RU" sz="1400" dirty="0">
                <a:latin typeface="Times New Roman" panose="02020603050405020304" pitchFamily="18" charset="0"/>
                <a:cs typeface="Times New Roman" panose="02020603050405020304" pitchFamily="18" charset="0"/>
              </a:rPr>
              <a:t>столе у </a:t>
            </a:r>
            <a:r>
              <a:rPr lang="ru-RU" sz="1400" dirty="0" smtClean="0">
                <a:latin typeface="Times New Roman" panose="02020603050405020304" pitchFamily="18" charset="0"/>
                <a:cs typeface="Times New Roman" panose="02020603050405020304" pitchFamily="18" charset="0"/>
              </a:rPr>
              <a:t>педагога </a:t>
            </a:r>
            <a:r>
              <a:rPr lang="ru-RU" sz="1400" dirty="0">
                <a:latin typeface="Times New Roman" panose="02020603050405020304" pitchFamily="18" charset="0"/>
                <a:cs typeface="Times New Roman" panose="02020603050405020304" pitchFamily="18" charset="0"/>
              </a:rPr>
              <a:t>стоят различные предметы, при действии которыми издается звук: звенит колокольчик; шуршит книга, которую листают; играет дудочка, звучит пианино, гусли и др., т. е. Все, что есть звучащее в группе, можно использовать в игре.</a:t>
            </a:r>
          </a:p>
          <a:p>
            <a:r>
              <a:rPr lang="ru-RU" sz="1400" dirty="0">
                <a:latin typeface="Times New Roman" panose="02020603050405020304" pitchFamily="18" charset="0"/>
                <a:cs typeface="Times New Roman" panose="02020603050405020304" pitchFamily="18" charset="0"/>
              </a:rPr>
              <a:t>За ширму приглашается один ребенок, который там играет, например, на дудочке. Дети, услышав звук, отгадывают, а тот, кто играл, выходит из-за ширмы с дудочкой в руках. Ребята убеждаются, что они не ошиблись. </a:t>
            </a:r>
            <a:r>
              <a:rPr lang="ru-RU" sz="1400" dirty="0" smtClean="0">
                <a:latin typeface="Times New Roman" panose="02020603050405020304" pitchFamily="18" charset="0"/>
                <a:cs typeface="Times New Roman" panose="02020603050405020304" pitchFamily="18" charset="0"/>
              </a:rPr>
              <a:t> </a:t>
            </a:r>
            <a:endParaRPr lang="ru-RU" sz="1400" dirty="0" smtClean="0"/>
          </a:p>
          <a:p>
            <a:r>
              <a:rPr lang="ru-RU" sz="1600" b="1" dirty="0" smtClean="0">
                <a:latin typeface="Times New Roman" panose="02020603050405020304" pitchFamily="18" charset="0"/>
                <a:cs typeface="Times New Roman" panose="02020603050405020304" pitchFamily="18" charset="0"/>
              </a:rPr>
              <a:t>Игра «Поставь </a:t>
            </a:r>
            <a:r>
              <a:rPr lang="ru-RU" sz="1600" b="1" dirty="0">
                <a:latin typeface="Times New Roman" panose="02020603050405020304" pitchFamily="18" charset="0"/>
                <a:cs typeface="Times New Roman" panose="02020603050405020304" pitchFamily="18" charset="0"/>
              </a:rPr>
              <a:t>по порядку</a:t>
            </a:r>
            <a:r>
              <a:rPr lang="ru-RU" sz="1600" b="1" dirty="0" smtClean="0">
                <a:latin typeface="Times New Roman" panose="02020603050405020304" pitchFamily="18" charset="0"/>
                <a:cs typeface="Times New Roman" panose="02020603050405020304" pitchFamily="18" charset="0"/>
              </a:rPr>
              <a:t>»</a:t>
            </a:r>
          </a:p>
          <a:p>
            <a:r>
              <a:rPr lang="ru-RU" sz="1400" i="1" dirty="0" smtClean="0">
                <a:latin typeface="Times New Roman" panose="02020603050405020304" pitchFamily="18" charset="0"/>
                <a:cs typeface="Times New Roman" panose="02020603050405020304" pitchFamily="18" charset="0"/>
              </a:rPr>
              <a:t>Цель: </a:t>
            </a:r>
            <a:r>
              <a:rPr lang="ru-RU" sz="1400" dirty="0" smtClean="0">
                <a:latin typeface="Times New Roman" panose="02020603050405020304" pitchFamily="18" charset="0"/>
                <a:cs typeface="Times New Roman" panose="02020603050405020304" pitchFamily="18" charset="0"/>
              </a:rPr>
              <a:t>развитие слухового внимания, памяти, дифференциация неречевых звуков.</a:t>
            </a:r>
          </a:p>
          <a:p>
            <a:r>
              <a:rPr lang="ru-RU" sz="1400" i="1" dirty="0" smtClean="0">
                <a:latin typeface="Times New Roman" panose="02020603050405020304" pitchFamily="18" charset="0"/>
                <a:cs typeface="Times New Roman" panose="02020603050405020304" pitchFamily="18" charset="0"/>
              </a:rPr>
              <a:t>Ход игры</a:t>
            </a:r>
            <a:r>
              <a:rPr lang="ru-RU" sz="1400" dirty="0" smtClean="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показать </a:t>
            </a:r>
            <a:r>
              <a:rPr lang="ru-RU" sz="1400" dirty="0">
                <a:latin typeface="Times New Roman" panose="02020603050405020304" pitchFamily="18" charset="0"/>
                <a:cs typeface="Times New Roman" panose="02020603050405020304" pitchFamily="18" charset="0"/>
              </a:rPr>
              <a:t>ребенку музыкальные инструменты, которые в ходе игры </a:t>
            </a:r>
            <a:r>
              <a:rPr lang="ru-RU" sz="1400" dirty="0" smtClean="0">
                <a:latin typeface="Times New Roman" panose="02020603050405020304" pitchFamily="18" charset="0"/>
                <a:cs typeface="Times New Roman" panose="02020603050405020304" pitchFamily="18" charset="0"/>
              </a:rPr>
              <a:t>он должен </a:t>
            </a:r>
            <a:r>
              <a:rPr lang="ru-RU" sz="1400" dirty="0">
                <a:latin typeface="Times New Roman" panose="02020603050405020304" pitchFamily="18" charset="0"/>
                <a:cs typeface="Times New Roman" panose="02020603050405020304" pitchFamily="18" charset="0"/>
              </a:rPr>
              <a:t>будет узнать по звучанию. Поиграйте на каждом из них на глазах у ребенка. Скажите: "Дудочка гудит. Барабан гремит. Колокольчик звенит". Педагог за ширмой играет на музыкальных инструментах. Ребенок называет, что звучало.</a:t>
            </a:r>
          </a:p>
          <a:p>
            <a:r>
              <a:rPr lang="ru-RU" sz="1400" dirty="0">
                <a:latin typeface="Times New Roman" panose="02020603050405020304" pitchFamily="18" charset="0"/>
                <a:cs typeface="Times New Roman" panose="02020603050405020304" pitchFamily="18" charset="0"/>
              </a:rPr>
              <a:t>Затем педагог играет на нескольких инструментах по очереди, затем предлагает разложить эти инструменты по очередности их звучания</a:t>
            </a:r>
            <a:r>
              <a:rPr lang="ru-RU" sz="1400" dirty="0" smtClean="0">
                <a:latin typeface="Times New Roman" panose="02020603050405020304" pitchFamily="18" charset="0"/>
                <a:cs typeface="Times New Roman" panose="02020603050405020304" pitchFamily="18" charset="0"/>
              </a:rPr>
              <a:t>.</a:t>
            </a:r>
          </a:p>
          <a:p>
            <a:r>
              <a:rPr lang="ru-RU" sz="1600" b="1" dirty="0" smtClean="0">
                <a:latin typeface="Times New Roman" panose="02020603050405020304" pitchFamily="18" charset="0"/>
                <a:cs typeface="Times New Roman" panose="02020603050405020304" pitchFamily="18" charset="0"/>
              </a:rPr>
              <a:t>Игра «Угадай</a:t>
            </a:r>
            <a:r>
              <a:rPr lang="ru-RU" sz="1600" b="1" dirty="0">
                <a:latin typeface="Times New Roman" panose="02020603050405020304" pitchFamily="18" charset="0"/>
                <a:cs typeface="Times New Roman" panose="02020603050405020304" pitchFamily="18" charset="0"/>
              </a:rPr>
              <a:t>, что я делаю?»</a:t>
            </a:r>
          </a:p>
          <a:p>
            <a:r>
              <a:rPr lang="ru-RU" sz="1400" i="1" dirty="0" smtClean="0">
                <a:latin typeface="Times New Roman" panose="02020603050405020304" pitchFamily="18" charset="0"/>
                <a:cs typeface="Times New Roman" panose="02020603050405020304" pitchFamily="18" charset="0"/>
              </a:rPr>
              <a:t>Цель: </a:t>
            </a:r>
            <a:r>
              <a:rPr lang="ru-RU" sz="1400" dirty="0" smtClean="0">
                <a:latin typeface="Times New Roman" panose="02020603050405020304" pitchFamily="18" charset="0"/>
                <a:cs typeface="Times New Roman" panose="02020603050405020304" pitchFamily="18" charset="0"/>
              </a:rPr>
              <a:t>учить </a:t>
            </a:r>
            <a:r>
              <a:rPr lang="ru-RU" sz="1400" dirty="0">
                <a:latin typeface="Times New Roman" panose="02020603050405020304" pitchFamily="18" charset="0"/>
                <a:cs typeface="Times New Roman" panose="02020603050405020304" pitchFamily="18" charset="0"/>
              </a:rPr>
              <a:t>дифференцировать звуки выполняемых действий.</a:t>
            </a:r>
          </a:p>
          <a:p>
            <a:r>
              <a:rPr lang="ru-RU" sz="1400" i="1" dirty="0">
                <a:latin typeface="Times New Roman" panose="02020603050405020304" pitchFamily="18" charset="0"/>
                <a:cs typeface="Times New Roman" panose="02020603050405020304" pitchFamily="18" charset="0"/>
              </a:rPr>
              <a:t>Ход игры</a:t>
            </a:r>
            <a:r>
              <a:rPr lang="ru-RU" sz="1400"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перед </a:t>
            </a:r>
            <a:r>
              <a:rPr lang="ru-RU" sz="1400" dirty="0">
                <a:latin typeface="Times New Roman" panose="02020603050405020304" pitchFamily="18" charset="0"/>
                <a:cs typeface="Times New Roman" panose="02020603050405020304" pitchFamily="18" charset="0"/>
              </a:rPr>
              <a:t>ребенком лежат хорошо знакомые ему предметы, например, карандаш, ножницы, бумага, стакан с водой и т.д. Далее предметы убираются за ширму, взрослый выполняет с ними определённые действия: режет бумагу, сминает бумагу рукой, переливает воду из одного стакана в другой и т.д. После каждого произведённого взрослым действия ребёнок рассказывает о нём, в силу своих речевых возможностей. В этой игре можно меняться ролями: сначала взрослый производит действие, потом — ребёнок и т.д.</a:t>
            </a:r>
          </a:p>
          <a:p>
            <a:r>
              <a:rPr lang="ru-RU" sz="1600" b="1" dirty="0" smtClean="0">
                <a:latin typeface="Times New Roman" panose="02020603050405020304" pitchFamily="18" charset="0"/>
                <a:cs typeface="Times New Roman" panose="02020603050405020304" pitchFamily="18" charset="0"/>
              </a:rPr>
              <a:t>Игра </a:t>
            </a:r>
            <a:r>
              <a:rPr lang="ru-RU" sz="1600" b="1" dirty="0">
                <a:latin typeface="Times New Roman" panose="02020603050405020304" pitchFamily="18" charset="0"/>
                <a:cs typeface="Times New Roman" panose="02020603050405020304" pitchFamily="18" charset="0"/>
              </a:rPr>
              <a:t>«Шумящие коробочки</a:t>
            </a:r>
            <a:r>
              <a:rPr lang="ru-RU" sz="1600" b="1" dirty="0" smtClean="0">
                <a:latin typeface="Times New Roman" panose="02020603050405020304" pitchFamily="18" charset="0"/>
                <a:cs typeface="Times New Roman" panose="02020603050405020304" pitchFamily="18" charset="0"/>
              </a:rPr>
              <a:t>»</a:t>
            </a:r>
            <a:r>
              <a:rPr lang="ru-RU" sz="1600" i="1" dirty="0" smtClean="0">
                <a:latin typeface="Times New Roman" panose="02020603050405020304" pitchFamily="18" charset="0"/>
                <a:cs typeface="Times New Roman" panose="02020603050405020304" pitchFamily="18" charset="0"/>
              </a:rPr>
              <a:t> </a:t>
            </a:r>
          </a:p>
          <a:p>
            <a:r>
              <a:rPr lang="ru-RU" sz="1400" i="1" dirty="0" smtClean="0">
                <a:latin typeface="Times New Roman" panose="02020603050405020304" pitchFamily="18" charset="0"/>
                <a:cs typeface="Times New Roman" panose="02020603050405020304" pitchFamily="18" charset="0"/>
              </a:rPr>
              <a:t>Цель: </a:t>
            </a:r>
            <a:r>
              <a:rPr lang="ru-RU" sz="1400" dirty="0" smtClean="0">
                <a:latin typeface="Times New Roman" panose="02020603050405020304" pitchFamily="18" charset="0"/>
                <a:cs typeface="Times New Roman" panose="02020603050405020304" pitchFamily="18" charset="0"/>
              </a:rPr>
              <a:t>упражнять в определении на слух вид мелких предметов.</a:t>
            </a:r>
          </a:p>
          <a:p>
            <a:r>
              <a:rPr lang="ru-RU" sz="1400" i="1" dirty="0" smtClean="0">
                <a:latin typeface="Times New Roman" panose="02020603050405020304" pitchFamily="18" charset="0"/>
                <a:cs typeface="Times New Roman" panose="02020603050405020304" pitchFamily="18" charset="0"/>
              </a:rPr>
              <a:t>Ход игры</a:t>
            </a:r>
            <a:r>
              <a:rPr lang="ru-RU" sz="1400" dirty="0" smtClean="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предложите </a:t>
            </a:r>
            <a:r>
              <a:rPr lang="ru-RU" sz="1400" dirty="0">
                <a:latin typeface="Times New Roman" panose="02020603050405020304" pitchFamily="18" charset="0"/>
                <a:cs typeface="Times New Roman" panose="02020603050405020304" pitchFamily="18" charset="0"/>
              </a:rPr>
              <a:t>ребенку послушать звучание каждой баночки, показывая и называя, какая </a:t>
            </a:r>
            <a:r>
              <a:rPr lang="ru-RU" sz="1400" dirty="0" smtClean="0">
                <a:latin typeface="Times New Roman" panose="02020603050405020304" pitchFamily="18" charset="0"/>
                <a:cs typeface="Times New Roman" panose="02020603050405020304" pitchFamily="18" charset="0"/>
              </a:rPr>
              <a:t>крупа там </a:t>
            </a:r>
            <a:r>
              <a:rPr lang="ru-RU" sz="1400" dirty="0">
                <a:latin typeface="Times New Roman" panose="02020603050405020304" pitchFamily="18" charset="0"/>
                <a:cs typeface="Times New Roman" panose="02020603050405020304" pitchFamily="18" charset="0"/>
              </a:rPr>
              <a:t>лежит. Поставьте все коробочки на стол в один ряд.</a:t>
            </a:r>
          </a:p>
          <a:p>
            <a:r>
              <a:rPr lang="ru-RU" sz="1400" dirty="0">
                <a:latin typeface="Times New Roman" panose="02020603050405020304" pitchFamily="18" charset="0"/>
                <a:cs typeface="Times New Roman" panose="02020603050405020304" pitchFamily="18" charset="0"/>
              </a:rPr>
              <a:t>Предложите ребенку потрясти каждую из баночек и послушать, как они гремят, и определить, какая крупа там лежит.</a:t>
            </a:r>
          </a:p>
          <a:p>
            <a:r>
              <a:rPr lang="ru-RU" sz="1400" dirty="0">
                <a:latin typeface="Times New Roman" panose="02020603050405020304" pitchFamily="18" charset="0"/>
                <a:cs typeface="Times New Roman" panose="02020603050405020304" pitchFamily="18" charset="0"/>
              </a:rPr>
              <a:t>Попросите найти две одинаково звучащие баночки.</a:t>
            </a:r>
          </a:p>
          <a:p>
            <a:endParaRPr lang="ru-RU" sz="2800" dirty="0" smtClean="0">
              <a:latin typeface="Times New Roman" panose="02020603050405020304" pitchFamily="18" charset="0"/>
              <a:cs typeface="Times New Roman" panose="02020603050405020304" pitchFamily="18" charset="0"/>
            </a:endParaRPr>
          </a:p>
          <a:p>
            <a:endParaRPr lang="ru-RU"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085812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slide-share.ru/image/6126322.jpeg"/>
          <p:cNvPicPr>
            <a:picLocks noChangeAspect="1" noChangeArrowheads="1"/>
          </p:cNvPicPr>
          <p:nvPr/>
        </p:nvPicPr>
        <p:blipFill>
          <a:blip r:embed="rId2">
            <a:extLst>
              <a:ext uri="{28A0092B-C50C-407E-A947-70E740481C1C}">
                <a14:useLocalDpi xmlns:a14="http://schemas.microsoft.com/office/drawing/2010/main" xmlns="" val="0"/>
              </a:ext>
            </a:extLst>
          </a:blip>
          <a:srcRect l="-393" t="30133"/>
          <a:stretch>
            <a:fillRect/>
          </a:stretch>
        </p:blipFill>
        <p:spPr bwMode="auto">
          <a:xfrm rot="10800000">
            <a:off x="-47898" y="0"/>
            <a:ext cx="12239898"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89648" y="233474"/>
            <a:ext cx="10739717" cy="7201972"/>
          </a:xfrm>
          <a:prstGeom prst="rect">
            <a:avLst/>
          </a:prstGeom>
        </p:spPr>
        <p:txBody>
          <a:bodyPr wrap="square">
            <a:spAutoFit/>
          </a:bodyPr>
          <a:lstStyle/>
          <a:p>
            <a:r>
              <a:rPr lang="en-US" sz="2000" i="1" dirty="0" smtClean="0">
                <a:latin typeface="Times New Roman" panose="02020603050405020304" pitchFamily="18" charset="0"/>
                <a:cs typeface="Times New Roman" panose="02020603050405020304" pitchFamily="18" charset="0"/>
              </a:rPr>
              <a:t>II</a:t>
            </a:r>
            <a:r>
              <a:rPr lang="ru-RU" sz="2000" i="1" dirty="0" smtClean="0">
                <a:latin typeface="Times New Roman" panose="02020603050405020304" pitchFamily="18" charset="0"/>
                <a:cs typeface="Times New Roman" panose="02020603050405020304" pitchFamily="18" charset="0"/>
              </a:rPr>
              <a:t>этап –различение высоты, силы, темпа голоса на материале одинаковых звуков, слов, </a:t>
            </a:r>
            <a:r>
              <a:rPr lang="ru-RU" sz="2000" i="1" dirty="0" smtClean="0">
                <a:latin typeface="Times New Roman" panose="02020603050405020304" pitchFamily="18" charset="0"/>
                <a:cs typeface="Times New Roman" panose="02020603050405020304" pitchFamily="18" charset="0"/>
              </a:rPr>
              <a:t>фраз: </a:t>
            </a:r>
            <a:endParaRPr lang="ru-RU" sz="2000" i="1" dirty="0" smtClean="0">
              <a:latin typeface="Times New Roman" panose="02020603050405020304" pitchFamily="18" charset="0"/>
              <a:cs typeface="Times New Roman" panose="02020603050405020304" pitchFamily="18" charset="0"/>
            </a:endParaRPr>
          </a:p>
          <a:p>
            <a:r>
              <a:rPr lang="ru-RU" sz="1400" b="1" dirty="0" smtClean="0">
                <a:latin typeface="Times New Roman" pitchFamily="18" charset="0"/>
                <a:cs typeface="Times New Roman" pitchFamily="18" charset="0"/>
              </a:rPr>
              <a:t>Игра «Громко-тихо»</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 </a:t>
            </a:r>
            <a:r>
              <a:rPr lang="ru-RU" sz="1400" dirty="0" smtClean="0">
                <a:latin typeface="Times New Roman" pitchFamily="18" charset="0"/>
                <a:cs typeface="Times New Roman" pitchFamily="18" charset="0"/>
              </a:rPr>
              <a:t>развитие высоты и тембра голоса.</a:t>
            </a:r>
          </a:p>
          <a:p>
            <a:r>
              <a:rPr lang="ru-RU" sz="1400" i="1" dirty="0" smtClean="0">
                <a:latin typeface="Times New Roman" pitchFamily="18" charset="0"/>
                <a:cs typeface="Times New Roman" pitchFamily="18" charset="0"/>
              </a:rPr>
              <a:t>Ход:</a:t>
            </a:r>
            <a:r>
              <a:rPr lang="ru-RU" sz="1400" dirty="0" smtClean="0">
                <a:latin typeface="Times New Roman" pitchFamily="18" charset="0"/>
                <a:cs typeface="Times New Roman" pitchFamily="18" charset="0"/>
              </a:rPr>
              <a:t> попросите ребенка произнести гласный звук, слог или слово громко, потом – тихо, протяжно, потом отрывисто, высоким голосом – низким.</a:t>
            </a:r>
          </a:p>
          <a:p>
            <a:r>
              <a:rPr lang="ru-RU" sz="1400" b="1" dirty="0" smtClean="0">
                <a:latin typeface="Times New Roman" pitchFamily="18" charset="0"/>
                <a:cs typeface="Times New Roman" pitchFamily="18" charset="0"/>
              </a:rPr>
              <a:t>Игра «Угадай </a:t>
            </a:r>
            <a:r>
              <a:rPr lang="ru-RU" sz="1400" b="1" dirty="0" smtClean="0">
                <a:latin typeface="Times New Roman" pitchFamily="18" charset="0"/>
                <a:cs typeface="Times New Roman" pitchFamily="18" charset="0"/>
              </a:rPr>
              <a:t>по голосу!»</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 </a:t>
            </a:r>
            <a:r>
              <a:rPr lang="ru-RU" sz="1400" dirty="0" smtClean="0">
                <a:latin typeface="Times New Roman" pitchFamily="18" charset="0"/>
                <a:cs typeface="Times New Roman" pitchFamily="18" charset="0"/>
              </a:rPr>
              <a:t>учить различать голоса.</a:t>
            </a:r>
          </a:p>
          <a:p>
            <a:r>
              <a:rPr lang="ru-RU" sz="1400" dirty="0" smtClean="0">
                <a:latin typeface="Times New Roman" pitchFamily="18" charset="0"/>
                <a:cs typeface="Times New Roman" pitchFamily="18" charset="0"/>
              </a:rPr>
              <a:t>Ход</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дети </a:t>
            </a:r>
            <a:r>
              <a:rPr lang="ru-RU" sz="1400" dirty="0" smtClean="0">
                <a:latin typeface="Times New Roman" pitchFamily="18" charset="0"/>
                <a:cs typeface="Times New Roman" pitchFamily="18" charset="0"/>
              </a:rPr>
              <a:t>встают в круг, держась за руки; водящий - в центре круга, ему завязывают глаза. Дети идут по кругу, а потом останавливаются. Водящий идет в любом направлении. Пока не натолкнется на одного из детей. Тот должен назвать водящего по имени. Если водящий не угадал, кто говорил с ним, он продолжает угадывать следующего. Тот, чей голос он угадал, становится водящим</a:t>
            </a:r>
            <a:r>
              <a:rPr lang="ru-RU" sz="1400" dirty="0" smtClean="0">
                <a:latin typeface="Times New Roman" pitchFamily="18" charset="0"/>
                <a:cs typeface="Times New Roman" pitchFamily="18" charset="0"/>
              </a:rPr>
              <a:t>.</a:t>
            </a:r>
            <a:endParaRPr lang="ru-RU" sz="1400" dirty="0" smtClean="0">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Игра «Далеко </a:t>
            </a:r>
            <a:r>
              <a:rPr lang="ru-RU" sz="1400" b="1" dirty="0" smtClean="0">
                <a:latin typeface="Times New Roman" pitchFamily="18" charset="0"/>
                <a:cs typeface="Times New Roman" pitchFamily="18" charset="0"/>
              </a:rPr>
              <a:t>– близко»</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развитие основных качеств голоса: силы, высоты.</a:t>
            </a:r>
          </a:p>
          <a:p>
            <a:r>
              <a:rPr lang="ru-RU" sz="1400" i="1" dirty="0" smtClean="0">
                <a:latin typeface="Times New Roman" pitchFamily="18" charset="0"/>
                <a:cs typeface="Times New Roman" pitchFamily="18" charset="0"/>
              </a:rPr>
              <a:t>Ход: </a:t>
            </a:r>
            <a:r>
              <a:rPr lang="ru-RU" sz="1400" dirty="0" smtClean="0">
                <a:latin typeface="Times New Roman" pitchFamily="18" charset="0"/>
                <a:cs typeface="Times New Roman" pitchFamily="18" charset="0"/>
              </a:rPr>
              <a:t>взрослый </a:t>
            </a:r>
            <a:r>
              <a:rPr lang="ru-RU" sz="1400" dirty="0" smtClean="0">
                <a:latin typeface="Times New Roman" pitchFamily="18" charset="0"/>
                <a:cs typeface="Times New Roman" pitchFamily="18" charset="0"/>
              </a:rPr>
              <a:t>показывает детям игрушечного котенка и просит внимательно послушать и запомнить, как он мяукает, когда находится близко (громко), и как - когда далеко (тихо). Затем произносит "Мяу", меняя силу голоса, а дети отгадывают, близко или далеко мяукает котенок.</a:t>
            </a:r>
          </a:p>
          <a:p>
            <a:r>
              <a:rPr lang="ru-RU" sz="1400" b="1" dirty="0" smtClean="0">
                <a:latin typeface="Times New Roman" pitchFamily="18" charset="0"/>
                <a:cs typeface="Times New Roman" pitchFamily="18" charset="0"/>
              </a:rPr>
              <a:t>Игра  </a:t>
            </a:r>
            <a:r>
              <a:rPr lang="ru-RU" sz="1400" b="1" dirty="0" smtClean="0">
                <a:latin typeface="Times New Roman" pitchFamily="18" charset="0"/>
                <a:cs typeface="Times New Roman" pitchFamily="18" charset="0"/>
              </a:rPr>
              <a:t>«Угадай, кто кричит»</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развитие основных качеств голоса: силы, высоты.</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ребенку </a:t>
            </a:r>
            <a:r>
              <a:rPr lang="ru-RU" sz="1400" dirty="0" smtClean="0">
                <a:latin typeface="Times New Roman" pitchFamily="18" charset="0"/>
                <a:cs typeface="Times New Roman" pitchFamily="18" charset="0"/>
              </a:rPr>
              <a:t>дают картинки с изображениями домашних животных - взрослых и детенышей: коровы и теленка, козы и козленка, свиньи и поросенка. Взрослый произносит каждое </a:t>
            </a:r>
            <a:r>
              <a:rPr lang="ru-RU" sz="1400" dirty="0" smtClean="0">
                <a:latin typeface="Times New Roman" pitchFamily="18" charset="0"/>
                <a:cs typeface="Times New Roman" pitchFamily="18" charset="0"/>
              </a:rPr>
              <a:t>звукоподражание </a:t>
            </a:r>
            <a:r>
              <a:rPr lang="ru-RU" sz="1400" dirty="0" smtClean="0">
                <a:latin typeface="Times New Roman" pitchFamily="18" charset="0"/>
                <a:cs typeface="Times New Roman" pitchFamily="18" charset="0"/>
              </a:rPr>
              <a:t>то низким, то высоким голосом ("</a:t>
            </a:r>
            <a:r>
              <a:rPr lang="ru-RU" sz="1400" dirty="0" err="1" smtClean="0">
                <a:latin typeface="Times New Roman" pitchFamily="18" charset="0"/>
                <a:cs typeface="Times New Roman" pitchFamily="18" charset="0"/>
              </a:rPr>
              <a:t>Му-му</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Бе-бе</a:t>
            </a:r>
            <a:r>
              <a:rPr lang="ru-RU" sz="1400" dirty="0" smtClean="0">
                <a:latin typeface="Times New Roman" pitchFamily="18" charset="0"/>
                <a:cs typeface="Times New Roman" pitchFamily="18" charset="0"/>
              </a:rPr>
              <a:t>", "Хрю-хрю"). Ребенок, ориентируясь на характер звукоподражания и одновременно на высоту голоса, должен поднимать соответствующую картинку</a:t>
            </a:r>
            <a:r>
              <a:rPr lang="ru-RU" sz="1400" dirty="0" smtClean="0">
                <a:latin typeface="Times New Roman" pitchFamily="18" charset="0"/>
                <a:cs typeface="Times New Roman" pitchFamily="18" charset="0"/>
              </a:rPr>
              <a:t>.</a:t>
            </a:r>
            <a:endParaRPr lang="ru-RU" sz="1400" dirty="0" smtClean="0">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Игра «К </a:t>
            </a:r>
            <a:r>
              <a:rPr lang="ru-RU" sz="1400" b="1" dirty="0" smtClean="0">
                <a:latin typeface="Times New Roman" pitchFamily="18" charset="0"/>
                <a:cs typeface="Times New Roman" pitchFamily="18" charset="0"/>
              </a:rPr>
              <a:t>кому пришел?»</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развитие голоса: силы, высоты.</a:t>
            </a:r>
          </a:p>
          <a:p>
            <a:r>
              <a:rPr lang="ru-RU" sz="1400" i="1" dirty="0" smtClean="0">
                <a:latin typeface="Times New Roman" pitchFamily="18" charset="0"/>
                <a:cs typeface="Times New Roman" pitchFamily="18" charset="0"/>
              </a:rPr>
              <a:t>Ход:</a:t>
            </a:r>
            <a:r>
              <a:rPr lang="ru-RU" sz="1400" dirty="0" smtClean="0">
                <a:latin typeface="Times New Roman" pitchFamily="18" charset="0"/>
                <a:cs typeface="Times New Roman" pitchFamily="18" charset="0"/>
              </a:rPr>
              <a:t> взрослый </a:t>
            </a:r>
            <a:r>
              <a:rPr lang="ru-RU" sz="1400" dirty="0" smtClean="0">
                <a:latin typeface="Times New Roman" pitchFamily="18" charset="0"/>
                <a:cs typeface="Times New Roman" pitchFamily="18" charset="0"/>
              </a:rPr>
              <a:t>выставляет перед ребенком 4 картинки, на которых изображен волк, козлята, волчата, охотник. Произносит фразу: «Волк пришел», с разной интонацией: с испугом, и радостью, с удивлением. Дети должны определить: кто это сказал - козлята, волчата, или охотник.</a:t>
            </a:r>
          </a:p>
          <a:p>
            <a:r>
              <a:rPr lang="ru-RU" sz="1400" b="1" dirty="0" smtClean="0">
                <a:latin typeface="Times New Roman" pitchFamily="18" charset="0"/>
                <a:cs typeface="Times New Roman" pitchFamily="18" charset="0"/>
              </a:rPr>
              <a:t>Игра </a:t>
            </a:r>
            <a:r>
              <a:rPr lang="ru-RU" sz="1400" b="1" dirty="0" smtClean="0">
                <a:latin typeface="Times New Roman" pitchFamily="18" charset="0"/>
                <a:cs typeface="Times New Roman" pitchFamily="18" charset="0"/>
              </a:rPr>
              <a:t>«Сказочные голоса»</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развитие тембра, силы и высоты голоса.</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детям </a:t>
            </a:r>
            <a:r>
              <a:rPr lang="ru-RU" sz="1400" dirty="0" smtClean="0">
                <a:latin typeface="Times New Roman" pitchFamily="18" charset="0"/>
                <a:cs typeface="Times New Roman" pitchFamily="18" charset="0"/>
              </a:rPr>
              <a:t>предлагают сказать одну и ту же фразу, но от лица разных сказочных героев. Изменяя тембр, громкость и интонационную выразительность. Произнося реплики то очень низким, то средним по высоте, то высоким голосом спрашивает: «Кто это говорит?» Задача детей догадаться, кто эту фразу сказал</a:t>
            </a:r>
            <a:r>
              <a:rPr lang="ru-RU" sz="1400" dirty="0" smtClean="0">
                <a:latin typeface="Times New Roman" pitchFamily="18" charset="0"/>
                <a:cs typeface="Times New Roman" pitchFamily="18" charset="0"/>
              </a:rPr>
              <a:t>.</a:t>
            </a:r>
            <a:endParaRPr lang="ru-RU" sz="1400" dirty="0" smtClean="0">
              <a:latin typeface="Times New Roman" pitchFamily="18" charset="0"/>
              <a:cs typeface="Times New Roman" pitchFamily="18" charset="0"/>
            </a:endParaRPr>
          </a:p>
          <a:p>
            <a:r>
              <a:rPr lang="ru-RU" sz="1600" dirty="0" smtClean="0"/>
              <a:t/>
            </a:r>
            <a:br>
              <a:rPr lang="ru-RU" sz="1600" dirty="0" smtClean="0"/>
            </a:br>
            <a:endParaRPr lang="ru-RU" sz="2000" dirty="0"/>
          </a:p>
        </p:txBody>
      </p:sp>
    </p:spTree>
    <p:extLst>
      <p:ext uri="{BB962C8B-B14F-4D97-AF65-F5344CB8AC3E}">
        <p14:creationId xmlns:p14="http://schemas.microsoft.com/office/powerpoint/2010/main" xmlns="" val="3721340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slide-share.ru/image/6126322.jpeg"/>
          <p:cNvPicPr>
            <a:picLocks noChangeAspect="1" noChangeArrowheads="1"/>
          </p:cNvPicPr>
          <p:nvPr/>
        </p:nvPicPr>
        <p:blipFill>
          <a:blip r:embed="rId2">
            <a:extLst>
              <a:ext uri="{28A0092B-C50C-407E-A947-70E740481C1C}">
                <a14:useLocalDpi xmlns:a14="http://schemas.microsoft.com/office/drawing/2010/main" xmlns="" val="0"/>
              </a:ext>
            </a:extLst>
          </a:blip>
          <a:srcRect l="-393" t="31200"/>
          <a:stretch>
            <a:fillRect/>
          </a:stretch>
        </p:blipFill>
        <p:spPr bwMode="auto">
          <a:xfrm rot="10800000">
            <a:off x="-47898" y="0"/>
            <a:ext cx="12239898"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1025" name="Rectangle 1"/>
          <p:cNvSpPr>
            <a:spLocks noChangeArrowheads="1"/>
          </p:cNvSpPr>
          <p:nvPr/>
        </p:nvSpPr>
        <p:spPr bwMode="auto">
          <a:xfrm>
            <a:off x="0" y="182881"/>
            <a:ext cx="11655552" cy="58477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III этап</a:t>
            </a:r>
            <a:r>
              <a:rPr kumimoji="0" lang="ru-RU" sz="2000" b="0" i="1"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игры на различение слов, близких по звуковому составу: </a:t>
            </a:r>
            <a:endParaRPr kumimoji="0" lang="ru-RU" sz="20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endParaRPr lang="ru-RU" sz="1400" b="1"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Игра</a:t>
            </a:r>
            <a:r>
              <a:rPr lang="ru-RU" sz="1400" b="1" dirty="0" smtClean="0">
                <a:latin typeface="Times New Roman" pitchFamily="18" charset="0"/>
                <a:cs typeface="Times New Roman" pitchFamily="18" charset="0"/>
              </a:rPr>
              <a:t>«Будь внимателен»</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развитие внимания и умения различение слов близких по звучанию.</a:t>
            </a:r>
          </a:p>
          <a:p>
            <a:r>
              <a:rPr lang="ru-RU" sz="1400" i="1" dirty="0" smtClean="0">
                <a:latin typeface="Times New Roman" pitchFamily="18" charset="0"/>
                <a:cs typeface="Times New Roman" pitchFamily="18" charset="0"/>
              </a:rPr>
              <a:t>Ход:</a:t>
            </a:r>
            <a:r>
              <a:rPr lang="ru-RU" sz="1400" dirty="0" smtClean="0">
                <a:latin typeface="Times New Roman" pitchFamily="18" charset="0"/>
                <a:cs typeface="Times New Roman" pitchFamily="18" charset="0"/>
              </a:rPr>
              <a:t> Взрослый раскладывает перед ребенком картинки, названия которых звучат очень похоже, например: рак, лак, мак, бак, сок, сук, дом, ком, лом, сом, коза, коса, лужа, лыжа. Затем он называет </a:t>
            </a:r>
            <a:r>
              <a:rPr lang="ru-RU" sz="1400" dirty="0" smtClean="0">
                <a:latin typeface="Times New Roman" pitchFamily="18" charset="0"/>
                <a:cs typeface="Times New Roman" pitchFamily="18" charset="0"/>
              </a:rPr>
              <a:t>слова</a:t>
            </a:r>
            <a:r>
              <a:rPr lang="ru-RU" sz="1400" dirty="0" smtClean="0">
                <a:latin typeface="Times New Roman" pitchFamily="18" charset="0"/>
                <a:cs typeface="Times New Roman" pitchFamily="18" charset="0"/>
              </a:rPr>
              <a:t>, а ребенок отбирает соответствующие картинки и раскладывает их в названном порядке (в одну линию или в столбик - по вашей инструкции).</a:t>
            </a:r>
          </a:p>
          <a:p>
            <a:r>
              <a:rPr lang="ru-RU" sz="1400" b="1" dirty="0" smtClean="0">
                <a:latin typeface="Times New Roman" pitchFamily="18" charset="0"/>
                <a:cs typeface="Times New Roman" pitchFamily="18" charset="0"/>
              </a:rPr>
              <a:t>Игра </a:t>
            </a:r>
            <a:r>
              <a:rPr lang="ru-RU" sz="1400" b="1" dirty="0" smtClean="0">
                <a:latin typeface="Times New Roman" pitchFamily="18" charset="0"/>
                <a:cs typeface="Times New Roman" pitchFamily="18" charset="0"/>
              </a:rPr>
              <a:t>«Незнайка запутался»</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 </a:t>
            </a:r>
            <a:r>
              <a:rPr lang="ru-RU" sz="1400" dirty="0" smtClean="0">
                <a:latin typeface="Times New Roman" pitchFamily="18" charset="0"/>
                <a:cs typeface="Times New Roman" pitchFamily="18" charset="0"/>
              </a:rPr>
              <a:t>учить находить слова, сходные по звучанию.</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Ребенку предлагается разложить картинки с изображенными предметами, которые произносятся похоже: суп – зуб, зайка – сайка, лисонька – Лизонька, коса – коза, замок – сапог, злой – слой, Захар – сахар, сурок – зубок.</a:t>
            </a:r>
          </a:p>
          <a:p>
            <a:r>
              <a:rPr lang="ru-RU" sz="1400" b="1" dirty="0" smtClean="0">
                <a:latin typeface="Times New Roman" pitchFamily="18" charset="0"/>
                <a:cs typeface="Times New Roman" pitchFamily="18" charset="0"/>
              </a:rPr>
              <a:t>Игра «Подбери </a:t>
            </a:r>
            <a:r>
              <a:rPr lang="ru-RU" sz="1400" b="1" dirty="0" smtClean="0">
                <a:latin typeface="Times New Roman" pitchFamily="18" charset="0"/>
                <a:cs typeface="Times New Roman" pitchFamily="18" charset="0"/>
              </a:rPr>
              <a:t>похожие слова»</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 </a:t>
            </a:r>
            <a:r>
              <a:rPr lang="ru-RU" sz="1400" dirty="0" smtClean="0">
                <a:latin typeface="Times New Roman" pitchFamily="18" charset="0"/>
                <a:cs typeface="Times New Roman" pitchFamily="18" charset="0"/>
              </a:rPr>
              <a:t>учить подбирать слова близкие по звучанию.</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Педагог произносит слова, близкие по звучанию: кошка- ложка, ушки- пушки. Затем он произносит слово и предлагает детям самим подобрать к нему другие слова, близкие по звучанию. </a:t>
            </a:r>
            <a:r>
              <a:rPr lang="ru-RU" sz="1400" dirty="0" smtClean="0">
                <a:latin typeface="Times New Roman" pitchFamily="18" charset="0"/>
                <a:cs typeface="Times New Roman" pitchFamily="18" charset="0"/>
              </a:rPr>
              <a:t>Педагог </a:t>
            </a:r>
            <a:r>
              <a:rPr lang="ru-RU" sz="1400" dirty="0" smtClean="0">
                <a:latin typeface="Times New Roman" pitchFamily="18" charset="0"/>
                <a:cs typeface="Times New Roman" pitchFamily="18" charset="0"/>
              </a:rPr>
              <a:t>следит за тем, чтобы дети правильно подбирали слова, произносили их внятно, чисто, громко.</a:t>
            </a:r>
          </a:p>
          <a:p>
            <a:r>
              <a:rPr lang="ru-RU" sz="1400" dirty="0" smtClean="0">
                <a:latin typeface="Times New Roman" pitchFamily="18" charset="0"/>
                <a:cs typeface="Times New Roman" pitchFamily="18" charset="0"/>
              </a:rPr>
              <a:t>Игра </a:t>
            </a:r>
            <a:r>
              <a:rPr lang="ru-RU" sz="1400" b="1"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«Не ошибись»</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 </a:t>
            </a:r>
            <a:r>
              <a:rPr lang="ru-RU" sz="1400" dirty="0" smtClean="0">
                <a:latin typeface="Times New Roman" pitchFamily="18" charset="0"/>
                <a:cs typeface="Times New Roman" pitchFamily="18" charset="0"/>
              </a:rPr>
              <a:t>научить находить лишнее слово.</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Взрослый показывает ребенку картинку и громко, четко называет изображение: «Вагон». Затем объясняет: «Я буду называть эту картинку то правильно, то неправильно, а ты внимательно слушай. Когда я ошибусь, хлопни в ладоши». Затем произносит: «Вагон - </a:t>
            </a:r>
            <a:r>
              <a:rPr lang="ru-RU" sz="1400" dirty="0" err="1" smtClean="0">
                <a:latin typeface="Times New Roman" pitchFamily="18" charset="0"/>
                <a:cs typeface="Times New Roman" pitchFamily="18" charset="0"/>
              </a:rPr>
              <a:t>вакон</a:t>
            </a:r>
            <a:r>
              <a:rPr lang="ru-RU" sz="1400" dirty="0" smtClean="0">
                <a:latin typeface="Times New Roman" pitchFamily="18" charset="0"/>
                <a:cs typeface="Times New Roman" pitchFamily="18" charset="0"/>
              </a:rPr>
              <a:t> - </a:t>
            </a:r>
            <a:r>
              <a:rPr lang="ru-RU" sz="1400" dirty="0" err="1" smtClean="0">
                <a:latin typeface="Times New Roman" pitchFamily="18" charset="0"/>
                <a:cs typeface="Times New Roman" pitchFamily="18" charset="0"/>
              </a:rPr>
              <a:t>фагон</a:t>
            </a:r>
            <a:r>
              <a:rPr lang="ru-RU" sz="1400" dirty="0" smtClean="0">
                <a:latin typeface="Times New Roman" pitchFamily="18" charset="0"/>
                <a:cs typeface="Times New Roman" pitchFamily="18" charset="0"/>
              </a:rPr>
              <a:t> – </a:t>
            </a:r>
            <a:r>
              <a:rPr lang="ru-RU" sz="1400" dirty="0" err="1" smtClean="0">
                <a:latin typeface="Times New Roman" pitchFamily="18" charset="0"/>
                <a:cs typeface="Times New Roman" pitchFamily="18" charset="0"/>
              </a:rPr>
              <a:t>вагом</a:t>
            </a:r>
            <a:r>
              <a:rPr lang="ru-RU" sz="1400" dirty="0" smtClean="0">
                <a:latin typeface="Times New Roman" pitchFamily="18" charset="0"/>
                <a:cs typeface="Times New Roman" pitchFamily="18" charset="0"/>
              </a:rPr>
              <a:t>». Затем взрослый показывает следующую картинку или чистый лист бумаги и называет: «Бумага - </a:t>
            </a:r>
            <a:r>
              <a:rPr lang="ru-RU" sz="1400" dirty="0" err="1" smtClean="0">
                <a:latin typeface="Times New Roman" pitchFamily="18" charset="0"/>
                <a:cs typeface="Times New Roman" pitchFamily="18" charset="0"/>
              </a:rPr>
              <a:t>пумага</a:t>
            </a:r>
            <a:r>
              <a:rPr lang="ru-RU" sz="1400" dirty="0" smtClean="0">
                <a:latin typeface="Times New Roman" pitchFamily="18" charset="0"/>
                <a:cs typeface="Times New Roman" pitchFamily="18" charset="0"/>
              </a:rPr>
              <a:t> - </a:t>
            </a:r>
            <a:r>
              <a:rPr lang="ru-RU" sz="1400" dirty="0" err="1" smtClean="0">
                <a:latin typeface="Times New Roman" pitchFamily="18" charset="0"/>
                <a:cs typeface="Times New Roman" pitchFamily="18" charset="0"/>
              </a:rPr>
              <a:t>тумага</a:t>
            </a:r>
            <a:r>
              <a:rPr lang="ru-RU" sz="1400" dirty="0" smtClean="0">
                <a:latin typeface="Times New Roman" pitchFamily="18" charset="0"/>
                <a:cs typeface="Times New Roman" pitchFamily="18" charset="0"/>
              </a:rPr>
              <a:t> - </a:t>
            </a:r>
            <a:r>
              <a:rPr lang="ru-RU" sz="1400" dirty="0" err="1" smtClean="0">
                <a:latin typeface="Times New Roman" pitchFamily="18" charset="0"/>
                <a:cs typeface="Times New Roman" pitchFamily="18" charset="0"/>
              </a:rPr>
              <a:t>пумака</a:t>
            </a:r>
            <a:r>
              <a:rPr lang="ru-RU" sz="1400" dirty="0" smtClean="0">
                <a:latin typeface="Times New Roman" pitchFamily="18" charset="0"/>
                <a:cs typeface="Times New Roman" pitchFamily="18" charset="0"/>
              </a:rPr>
              <a:t> – </a:t>
            </a:r>
            <a:r>
              <a:rPr lang="ru-RU" sz="1400" dirty="0" err="1" smtClean="0">
                <a:latin typeface="Times New Roman" pitchFamily="18" charset="0"/>
                <a:cs typeface="Times New Roman" pitchFamily="18" charset="0"/>
              </a:rPr>
              <a:t>бумака</a:t>
            </a:r>
            <a:r>
              <a:rPr lang="ru-RU" sz="1400" dirty="0" smtClean="0">
                <a:latin typeface="Times New Roman" pitchFamily="18" charset="0"/>
                <a:cs typeface="Times New Roman" pitchFamily="18" charset="0"/>
              </a:rPr>
              <a:t>».</a:t>
            </a:r>
          </a:p>
          <a:p>
            <a:r>
              <a:rPr lang="ru-RU" sz="1400" b="1" dirty="0" smtClean="0">
                <a:latin typeface="Times New Roman" pitchFamily="18" charset="0"/>
                <a:cs typeface="Times New Roman" pitchFamily="18" charset="0"/>
              </a:rPr>
              <a:t>Игра «Найди </a:t>
            </a:r>
            <a:r>
              <a:rPr lang="ru-RU" sz="1400" b="1" dirty="0" smtClean="0">
                <a:latin typeface="Times New Roman" pitchFamily="18" charset="0"/>
                <a:cs typeface="Times New Roman" pitchFamily="18" charset="0"/>
              </a:rPr>
              <a:t>себе пару»</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 </a:t>
            </a:r>
            <a:r>
              <a:rPr lang="ru-RU" sz="1400" dirty="0" smtClean="0">
                <a:latin typeface="Times New Roman" pitchFamily="18" charset="0"/>
                <a:cs typeface="Times New Roman" pitchFamily="18" charset="0"/>
              </a:rPr>
              <a:t>учить находить слова близкие по звучанию.</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Каждый ребенок должен найти себе пару. Для этого кто-нибудь один произносит любое слово, а другой должен отозваться похожим словом. Если скажут шутка, то парой будет тот, кто отзовется словом мишутка или утка. Те дети, кто составил пару, берутся за руки. Упражнение продолжается до тех пор, пока все ребята не подберут себе пару.</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slide-share.ru/image/6126322.jpeg"/>
          <p:cNvPicPr>
            <a:picLocks noChangeAspect="1" noChangeArrowheads="1"/>
          </p:cNvPicPr>
          <p:nvPr/>
        </p:nvPicPr>
        <p:blipFill>
          <a:blip r:embed="rId2">
            <a:extLst>
              <a:ext uri="{28A0092B-C50C-407E-A947-70E740481C1C}">
                <a14:useLocalDpi xmlns:a14="http://schemas.microsoft.com/office/drawing/2010/main" xmlns="" val="0"/>
              </a:ext>
            </a:extLst>
          </a:blip>
          <a:srcRect l="-393" t="31733"/>
          <a:stretch>
            <a:fillRect/>
          </a:stretch>
        </p:blipFill>
        <p:spPr bwMode="auto">
          <a:xfrm rot="10800000">
            <a:off x="-47898" y="0"/>
            <a:ext cx="12239898"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Прямоугольник 5"/>
          <p:cNvSpPr/>
          <p:nvPr/>
        </p:nvSpPr>
        <p:spPr>
          <a:xfrm>
            <a:off x="256032" y="0"/>
            <a:ext cx="8022336" cy="1323439"/>
          </a:xfrm>
          <a:prstGeom prst="rect">
            <a:avLst/>
          </a:prstGeom>
        </p:spPr>
        <p:txBody>
          <a:bodyPr wrap="square">
            <a:spAutoFit/>
          </a:bodyPr>
          <a:lstStyle/>
          <a:p>
            <a:r>
              <a:rPr lang="ru-RU" sz="2000" i="1" dirty="0" smtClean="0">
                <a:latin typeface="Times New Roman" pitchFamily="18" charset="0"/>
                <a:cs typeface="Times New Roman" pitchFamily="18" charset="0"/>
              </a:rPr>
              <a:t>IV </a:t>
            </a:r>
            <a:r>
              <a:rPr lang="ru-RU" sz="2000" i="1" dirty="0" smtClean="0">
                <a:latin typeface="Times New Roman" pitchFamily="18" charset="0"/>
                <a:cs typeface="Times New Roman" pitchFamily="18" charset="0"/>
              </a:rPr>
              <a:t>этап – игры для развития </a:t>
            </a:r>
            <a:r>
              <a:rPr lang="ru-RU" sz="2000" i="1" dirty="0" smtClean="0">
                <a:latin typeface="Times New Roman" pitchFamily="18" charset="0"/>
                <a:cs typeface="Times New Roman" pitchFamily="18" charset="0"/>
              </a:rPr>
              <a:t>умения дифференцировать </a:t>
            </a:r>
            <a:r>
              <a:rPr lang="ru-RU" sz="2000" i="1" dirty="0" smtClean="0">
                <a:latin typeface="Times New Roman" pitchFamily="18" charset="0"/>
                <a:cs typeface="Times New Roman" pitchFamily="18" charset="0"/>
              </a:rPr>
              <a:t>слоги:</a:t>
            </a:r>
          </a:p>
          <a:p>
            <a:endParaRPr lang="ru-RU" sz="2000" i="1" dirty="0" smtClean="0">
              <a:latin typeface="Times New Roman" pitchFamily="18" charset="0"/>
              <a:cs typeface="Times New Roman" pitchFamily="18" charset="0"/>
            </a:endParaRPr>
          </a:p>
          <a:p>
            <a:endParaRPr lang="ru-RU" sz="2000" i="1" dirty="0" smtClean="0">
              <a:latin typeface="Times New Roman" pitchFamily="18" charset="0"/>
              <a:cs typeface="Times New Roman" pitchFamily="18" charset="0"/>
            </a:endParaRPr>
          </a:p>
          <a:p>
            <a:r>
              <a:rPr lang="ru-RU" sz="2000" i="1" dirty="0" smtClean="0">
                <a:latin typeface="Times New Roman" pitchFamily="18" charset="0"/>
                <a:cs typeface="Times New Roman" pitchFamily="18" charset="0"/>
              </a:rPr>
              <a:t> </a:t>
            </a:r>
            <a:r>
              <a:rPr lang="ru-RU" sz="2000" i="1"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
        <p:nvSpPr>
          <p:cNvPr id="7" name="Прямоугольник 6"/>
          <p:cNvSpPr/>
          <p:nvPr/>
        </p:nvSpPr>
        <p:spPr>
          <a:xfrm>
            <a:off x="0" y="302359"/>
            <a:ext cx="11704320" cy="5047536"/>
          </a:xfrm>
          <a:prstGeom prst="rect">
            <a:avLst/>
          </a:prstGeom>
        </p:spPr>
        <p:txBody>
          <a:bodyPr wrap="square">
            <a:spAutoFit/>
          </a:bodyPr>
          <a:lstStyle/>
          <a:p>
            <a:r>
              <a:rPr lang="ru-RU" sz="1400" b="1" dirty="0" smtClean="0">
                <a:latin typeface="Times New Roman" pitchFamily="18" charset="0"/>
                <a:cs typeface="Times New Roman" pitchFamily="18" charset="0"/>
              </a:rPr>
              <a:t>Игра </a:t>
            </a:r>
            <a:r>
              <a:rPr lang="ru-RU" sz="1400" b="1" dirty="0" smtClean="0">
                <a:latin typeface="Times New Roman" pitchFamily="18" charset="0"/>
                <a:cs typeface="Times New Roman" pitchFamily="18" charset="0"/>
              </a:rPr>
              <a:t>«Телефон»</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развитии у детей умения дифференцировать слоги.</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Дети сидят в ряд друг за другом. </a:t>
            </a:r>
            <a:r>
              <a:rPr lang="ru-RU" sz="1400" dirty="0" smtClean="0">
                <a:latin typeface="Times New Roman" pitchFamily="18" charset="0"/>
                <a:cs typeface="Times New Roman" pitchFamily="18" charset="0"/>
              </a:rPr>
              <a:t>Педагог </a:t>
            </a:r>
            <a:r>
              <a:rPr lang="ru-RU" sz="1400" dirty="0" smtClean="0">
                <a:latin typeface="Times New Roman" pitchFamily="18" charset="0"/>
                <a:cs typeface="Times New Roman" pitchFamily="18" charset="0"/>
              </a:rPr>
              <a:t>называет слог или серию слогов (например: ее, </a:t>
            </a:r>
            <a:r>
              <a:rPr lang="ru-RU" sz="1400" dirty="0" err="1" smtClean="0">
                <a:latin typeface="Times New Roman" pitchFamily="18" charset="0"/>
                <a:cs typeface="Times New Roman" pitchFamily="18" charset="0"/>
              </a:rPr>
              <a:t>су-су-со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па-па-са</a:t>
            </a:r>
            <a:r>
              <a:rPr lang="ru-RU" sz="1400" dirty="0" smtClean="0">
                <a:latin typeface="Times New Roman" pitchFamily="18" charset="0"/>
                <a:cs typeface="Times New Roman" pitchFamily="18" charset="0"/>
              </a:rPr>
              <a:t> и т.д., состоящие из звуков, не нарушенных в произношении детей) на ушко первому ребенку. Серия слогов передается по цепочке и последний ребенок произносит ее вслух. Последовательность цепочки меняется.</a:t>
            </a:r>
          </a:p>
          <a:p>
            <a:r>
              <a:rPr lang="ru-RU" sz="1400" dirty="0" smtClean="0">
                <a:latin typeface="Times New Roman" pitchFamily="18" charset="0"/>
                <a:cs typeface="Times New Roman" pitchFamily="18" charset="0"/>
              </a:rPr>
              <a:t>Игра </a:t>
            </a:r>
            <a:r>
              <a:rPr lang="ru-RU" sz="1400" b="1" dirty="0" smtClean="0">
                <a:latin typeface="Times New Roman" pitchFamily="18" charset="0"/>
                <a:cs typeface="Times New Roman" pitchFamily="18" charset="0"/>
              </a:rPr>
              <a:t>«Какой </a:t>
            </a:r>
            <a:r>
              <a:rPr lang="ru-RU" sz="1400" b="1" dirty="0" smtClean="0">
                <a:latin typeface="Times New Roman" pitchFamily="18" charset="0"/>
                <a:cs typeface="Times New Roman" pitchFamily="18" charset="0"/>
              </a:rPr>
              <a:t>отличается?»</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развитии у детей умения дифференцировать слоги.</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педагог </a:t>
            </a:r>
            <a:r>
              <a:rPr lang="ru-RU" sz="1400" dirty="0" smtClean="0">
                <a:latin typeface="Times New Roman" pitchFamily="18" charset="0"/>
                <a:cs typeface="Times New Roman" pitchFamily="18" charset="0"/>
              </a:rPr>
              <a:t>произносит серию слогов (например: </a:t>
            </a:r>
            <a:r>
              <a:rPr lang="ru-RU" sz="1400" dirty="0" err="1" smtClean="0">
                <a:latin typeface="Times New Roman" pitchFamily="18" charset="0"/>
                <a:cs typeface="Times New Roman" pitchFamily="18" charset="0"/>
              </a:rPr>
              <a:t>ну-ну-но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сва-ска-сва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са-ша-са</a:t>
            </a:r>
            <a:r>
              <a:rPr lang="ru-RU" sz="1400" dirty="0" smtClean="0">
                <a:latin typeface="Times New Roman" pitchFamily="18" charset="0"/>
                <a:cs typeface="Times New Roman" pitchFamily="18" charset="0"/>
              </a:rPr>
              <a:t> и т.д.) и предлагает детям определить, какой слог отличается от других и чем.</a:t>
            </a:r>
          </a:p>
          <a:p>
            <a:r>
              <a:rPr lang="ru-RU" sz="1400" dirty="0" smtClean="0">
                <a:latin typeface="Times New Roman" pitchFamily="18" charset="0"/>
                <a:cs typeface="Times New Roman" pitchFamily="18" charset="0"/>
              </a:rPr>
              <a:t>Игра</a:t>
            </a:r>
            <a:r>
              <a:rPr lang="ru-RU" sz="1400" b="1"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«Бабочка»</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развитие фонематического восприятия, дифференциация слогов, близких по звуковому составу.</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педагог </a:t>
            </a:r>
            <a:r>
              <a:rPr lang="ru-RU" sz="1400" dirty="0" smtClean="0">
                <a:latin typeface="Times New Roman" pitchFamily="18" charset="0"/>
                <a:cs typeface="Times New Roman" pitchFamily="18" charset="0"/>
              </a:rPr>
              <a:t>предлагает детям «превратить руки в бабочек» (скрестить кисти рук в запястьях, прижать ладони тыльными сторонами друг к другу, выпрямив пальцы - бабочка сложила крылья, взмах крыльев осуществляется только легким, но резким движением в запястьях). Бабочка летит, пока </a:t>
            </a:r>
            <a:r>
              <a:rPr lang="ru-RU" sz="1400" dirty="0" smtClean="0">
                <a:latin typeface="Times New Roman" pitchFamily="18" charset="0"/>
                <a:cs typeface="Times New Roman" pitchFamily="18" charset="0"/>
              </a:rPr>
              <a:t>педагог произносит </a:t>
            </a:r>
            <a:r>
              <a:rPr lang="ru-RU" sz="1400" dirty="0" smtClean="0">
                <a:latin typeface="Times New Roman" pitchFamily="18" charset="0"/>
                <a:cs typeface="Times New Roman" pitchFamily="18" charset="0"/>
              </a:rPr>
              <a:t>слоги («песенки»), но замирает, когда логопед произносит слог «ай»: </a:t>
            </a:r>
            <a:r>
              <a:rPr lang="ru-RU" sz="1400" dirty="0" err="1" smtClean="0">
                <a:latin typeface="Times New Roman" pitchFamily="18" charset="0"/>
                <a:cs typeface="Times New Roman" pitchFamily="18" charset="0"/>
              </a:rPr>
              <a:t>ам</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ом</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ай</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ап</a:t>
            </a:r>
            <a:r>
              <a:rPr lang="ru-RU" sz="1400" dirty="0" smtClean="0">
                <a:latin typeface="Times New Roman" pitchFamily="18" charset="0"/>
                <a:cs typeface="Times New Roman" pitchFamily="18" charset="0"/>
              </a:rPr>
              <a:t>, оп, ох, ах, ай, </a:t>
            </a:r>
            <a:r>
              <a:rPr lang="ru-RU" sz="1400" dirty="0" err="1" smtClean="0">
                <a:latin typeface="Times New Roman" pitchFamily="18" charset="0"/>
                <a:cs typeface="Times New Roman" pitchFamily="18" charset="0"/>
              </a:rPr>
              <a:t>ам</a:t>
            </a:r>
            <a:r>
              <a:rPr lang="ru-RU" sz="1400" dirty="0" smtClean="0">
                <a:latin typeface="Times New Roman" pitchFamily="18" charset="0"/>
                <a:cs typeface="Times New Roman" pitchFamily="18" charset="0"/>
              </a:rPr>
              <a:t>, ах, ух, ай</a:t>
            </a:r>
            <a:r>
              <a:rPr lang="ru-RU" sz="1400" dirty="0" smtClean="0">
                <a:latin typeface="Times New Roman" pitchFamily="18" charset="0"/>
                <a:cs typeface="Times New Roman" pitchFamily="18" charset="0"/>
              </a:rPr>
              <a:t>...</a:t>
            </a:r>
            <a:endParaRPr lang="ru-RU" sz="1400" dirty="0" smtClean="0">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Игра </a:t>
            </a:r>
            <a:r>
              <a:rPr lang="ru-RU" sz="1400" b="1" dirty="0" smtClean="0">
                <a:latin typeface="Times New Roman" pitchFamily="18" charset="0"/>
                <a:cs typeface="Times New Roman" pitchFamily="18" charset="0"/>
              </a:rPr>
              <a:t>«Медвежонок»</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развитие фонематического восприятия, дифференциация слогов, близких по звуковому составу.</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педагог </a:t>
            </a:r>
            <a:r>
              <a:rPr lang="ru-RU" sz="1400" dirty="0" smtClean="0">
                <a:latin typeface="Times New Roman" pitchFamily="18" charset="0"/>
                <a:cs typeface="Times New Roman" pitchFamily="18" charset="0"/>
              </a:rPr>
              <a:t>показывает медвежонка и говорит, что он потерялся. Медвежонок еще маленький и не может громко позвать свою маму. Логопед просит детей помочь медвежонку и громко повторить его слова: </a:t>
            </a:r>
            <a:r>
              <a:rPr lang="ru-RU" sz="1400" dirty="0" err="1" smtClean="0">
                <a:latin typeface="Times New Roman" pitchFamily="18" charset="0"/>
                <a:cs typeface="Times New Roman" pitchFamily="18" charset="0"/>
              </a:rPr>
              <a:t>Ам-ма</a:t>
            </a:r>
            <a:r>
              <a:rPr lang="ru-RU" sz="1400" dirty="0" smtClean="0">
                <a:latin typeface="Times New Roman" pitchFamily="18" charset="0"/>
                <a:cs typeface="Times New Roman" pitchFamily="18" charset="0"/>
              </a:rPr>
              <a:t>! Ом-мо! </a:t>
            </a:r>
            <a:r>
              <a:rPr lang="ru-RU" sz="1400" dirty="0" err="1" smtClean="0">
                <a:latin typeface="Times New Roman" pitchFamily="18" charset="0"/>
                <a:cs typeface="Times New Roman" pitchFamily="18" charset="0"/>
              </a:rPr>
              <a:t>Ум-му</a:t>
            </a:r>
            <a:r>
              <a:rPr lang="ru-RU" sz="1400" dirty="0" smtClean="0">
                <a:latin typeface="Times New Roman" pitchFamily="18" charset="0"/>
                <a:cs typeface="Times New Roman" pitchFamily="18" charset="0"/>
              </a:rPr>
              <a:t>! Затем появляется медведица и благодарит детей за помощь.</a:t>
            </a:r>
          </a:p>
          <a:p>
            <a:r>
              <a:rPr lang="ru-RU" sz="1400" b="1" dirty="0" smtClean="0">
                <a:latin typeface="Times New Roman" pitchFamily="18" charset="0"/>
                <a:cs typeface="Times New Roman" pitchFamily="18" charset="0"/>
              </a:rPr>
              <a:t>Игра </a:t>
            </a:r>
            <a:r>
              <a:rPr lang="ru-RU" sz="1400" b="1" dirty="0" smtClean="0">
                <a:latin typeface="Times New Roman" pitchFamily="18" charset="0"/>
                <a:cs typeface="Times New Roman" pitchFamily="18" charset="0"/>
              </a:rPr>
              <a:t>«Малыш»</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развитие фонематического восприятия, дифференциация слогов, близких по звуковому составу.</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педагог показывает </a:t>
            </a:r>
            <a:r>
              <a:rPr lang="ru-RU" sz="1400" dirty="0" smtClean="0">
                <a:latin typeface="Times New Roman" pitchFamily="18" charset="0"/>
                <a:cs typeface="Times New Roman" pitchFamily="18" charset="0"/>
              </a:rPr>
              <a:t>игрушку и говорит, что малышу скучно, поэтому он плачет. Предлагает спеть вместе с малышом его песенку: сначала внимательно послушать, потом повторить. </a:t>
            </a:r>
            <a:r>
              <a:rPr lang="ru-RU" sz="1400" dirty="0" err="1" smtClean="0">
                <a:latin typeface="Times New Roman" pitchFamily="18" charset="0"/>
                <a:cs typeface="Times New Roman" pitchFamily="18" charset="0"/>
              </a:rPr>
              <a:t>педагогтонким</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голоском произносит слоги, а дети повторяют: «</a:t>
            </a:r>
            <a:r>
              <a:rPr lang="ru-RU" sz="1400" dirty="0" err="1" smtClean="0">
                <a:latin typeface="Times New Roman" pitchFamily="18" charset="0"/>
                <a:cs typeface="Times New Roman" pitchFamily="18" charset="0"/>
              </a:rPr>
              <a:t>Ма-му</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ма-мо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ма-мы</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му-мы</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му-мо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мы-ма-мо</a:t>
            </a:r>
            <a:r>
              <a:rPr lang="ru-RU" sz="1400" dirty="0" smtClean="0">
                <a:latin typeface="Times New Roman" pitchFamily="18" charset="0"/>
                <a:cs typeface="Times New Roman" pitchFamily="18" charset="0"/>
              </a:rPr>
              <a:t>...».</a:t>
            </a:r>
            <a:endParaRPr lang="ru-RU" sz="1400" dirty="0" smtClean="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slide-share.ru/image/6126322.jpeg"/>
          <p:cNvPicPr>
            <a:picLocks noChangeAspect="1" noChangeArrowheads="1"/>
          </p:cNvPicPr>
          <p:nvPr/>
        </p:nvPicPr>
        <p:blipFill>
          <a:blip r:embed="rId2">
            <a:extLst>
              <a:ext uri="{28A0092B-C50C-407E-A947-70E740481C1C}">
                <a14:useLocalDpi xmlns:a14="http://schemas.microsoft.com/office/drawing/2010/main" xmlns="" val="0"/>
              </a:ext>
            </a:extLst>
          </a:blip>
          <a:srcRect l="-393" t="18222"/>
          <a:stretch>
            <a:fillRect/>
          </a:stretch>
        </p:blipFill>
        <p:spPr bwMode="auto">
          <a:xfrm rot="10800000">
            <a:off x="-47898" y="0"/>
            <a:ext cx="12239898"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Прямоугольник 5"/>
          <p:cNvSpPr/>
          <p:nvPr/>
        </p:nvSpPr>
        <p:spPr>
          <a:xfrm>
            <a:off x="512064" y="155371"/>
            <a:ext cx="8595360" cy="707886"/>
          </a:xfrm>
          <a:prstGeom prst="rect">
            <a:avLst/>
          </a:prstGeom>
        </p:spPr>
        <p:txBody>
          <a:bodyPr wrap="square">
            <a:spAutoFit/>
          </a:bodyPr>
          <a:lstStyle/>
          <a:p>
            <a:r>
              <a:rPr lang="ru-RU" sz="2000" i="1" dirty="0" smtClean="0">
                <a:latin typeface="Times New Roman" pitchFamily="18" charset="0"/>
                <a:cs typeface="Times New Roman" pitchFamily="18" charset="0"/>
              </a:rPr>
              <a:t>V </a:t>
            </a:r>
            <a:r>
              <a:rPr lang="ru-RU" sz="2000" i="1" dirty="0" smtClean="0">
                <a:latin typeface="Times New Roman" pitchFamily="18" charset="0"/>
                <a:cs typeface="Times New Roman" pitchFamily="18" charset="0"/>
              </a:rPr>
              <a:t>этап -</a:t>
            </a:r>
            <a:r>
              <a:rPr lang="ru-RU" sz="2000" i="1" dirty="0" smtClean="0">
                <a:latin typeface="Times New Roman" pitchFamily="18" charset="0"/>
                <a:cs typeface="Times New Roman" pitchFamily="18" charset="0"/>
              </a:rPr>
              <a:t> </a:t>
            </a:r>
            <a:r>
              <a:rPr lang="ru-RU" sz="2000" i="1" dirty="0" smtClean="0">
                <a:latin typeface="Times New Roman" pitchFamily="18" charset="0"/>
                <a:cs typeface="Times New Roman" pitchFamily="18" charset="0"/>
              </a:rPr>
              <a:t> </a:t>
            </a:r>
            <a:r>
              <a:rPr lang="ru-RU" sz="2000" i="1" dirty="0" smtClean="0">
                <a:latin typeface="Times New Roman" pitchFamily="18" charset="0"/>
                <a:cs typeface="Times New Roman" pitchFamily="18" charset="0"/>
              </a:rPr>
              <a:t>игры, направленные на дифференциацию звуков</a:t>
            </a:r>
            <a:r>
              <a:rPr lang="ru-RU" sz="2000" dirty="0" smtClean="0">
                <a:latin typeface="Times New Roman" pitchFamily="18" charset="0"/>
                <a:cs typeface="Times New Roman" pitchFamily="18" charset="0"/>
              </a:rPr>
              <a:t>:</a:t>
            </a:r>
          </a:p>
          <a:p>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
        <p:nvSpPr>
          <p:cNvPr id="7" name="Прямоугольник 6"/>
          <p:cNvSpPr/>
          <p:nvPr/>
        </p:nvSpPr>
        <p:spPr>
          <a:xfrm>
            <a:off x="231648" y="563969"/>
            <a:ext cx="10936224" cy="5047536"/>
          </a:xfrm>
          <a:prstGeom prst="rect">
            <a:avLst/>
          </a:prstGeom>
        </p:spPr>
        <p:txBody>
          <a:bodyPr wrap="square">
            <a:spAutoFit/>
          </a:bodyPr>
          <a:lstStyle/>
          <a:p>
            <a:r>
              <a:rPr lang="ru-RU" sz="1400" b="1" dirty="0" smtClean="0">
                <a:latin typeface="Times New Roman" pitchFamily="18" charset="0"/>
                <a:cs typeface="Times New Roman" pitchFamily="18" charset="0"/>
              </a:rPr>
              <a:t>Игра </a:t>
            </a:r>
            <a:r>
              <a:rPr lang="ru-RU" sz="1400" b="1" dirty="0" smtClean="0">
                <a:latin typeface="Times New Roman" pitchFamily="18" charset="0"/>
                <a:cs typeface="Times New Roman" pitchFamily="18" charset="0"/>
              </a:rPr>
              <a:t>«Какой звук есть во всех словах?»</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развитие фонематического слуха.</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Взрослый произносит три - четыре слова, в каждом из которых есть один и тот же звук: шуба, кошка, мышь - и спрашивает у ребенка, какой звук есть во всех этих словах.</a:t>
            </a:r>
          </a:p>
          <a:p>
            <a:r>
              <a:rPr lang="ru-RU" sz="1400" b="1" dirty="0" smtClean="0">
                <a:latin typeface="Times New Roman" pitchFamily="18" charset="0"/>
                <a:cs typeface="Times New Roman" pitchFamily="18" charset="0"/>
              </a:rPr>
              <a:t>Игра «Общий </a:t>
            </a:r>
            <a:r>
              <a:rPr lang="ru-RU" sz="1400" b="1" dirty="0" smtClean="0">
                <a:latin typeface="Times New Roman" pitchFamily="18" charset="0"/>
                <a:cs typeface="Times New Roman" pitchFamily="18" charset="0"/>
              </a:rPr>
              <a:t>звук»</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учить выделять звук из потока других звуков.</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Предложите детям найти часто повторяющийся звук в стихотворении, предложении или скороговорке: «Маша нашла большую шишку».</a:t>
            </a:r>
          </a:p>
          <a:p>
            <a:r>
              <a:rPr lang="ru-RU" sz="1400" b="1" dirty="0" smtClean="0">
                <a:latin typeface="Times New Roman" pitchFamily="18" charset="0"/>
                <a:cs typeface="Times New Roman" pitchFamily="18" charset="0"/>
              </a:rPr>
              <a:t>Игра</a:t>
            </a:r>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«Поймайте </a:t>
            </a:r>
            <a:r>
              <a:rPr lang="ru-RU" sz="1400" b="1" dirty="0" smtClean="0">
                <a:latin typeface="Times New Roman" pitchFamily="18" charset="0"/>
                <a:cs typeface="Times New Roman" pitchFamily="18" charset="0"/>
              </a:rPr>
              <a:t>звук»</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учить выделять звук из потока других звуков.</a:t>
            </a:r>
          </a:p>
          <a:p>
            <a:r>
              <a:rPr lang="ru-RU" sz="1400" dirty="0" smtClean="0">
                <a:latin typeface="Times New Roman" pitchFamily="18" charset="0"/>
                <a:cs typeface="Times New Roman" pitchFamily="18" charset="0"/>
              </a:rPr>
              <a:t>Ход</a:t>
            </a:r>
            <a:r>
              <a:rPr lang="ru-RU" sz="1400" dirty="0" smtClean="0">
                <a:latin typeface="Times New Roman" pitchFamily="18" charset="0"/>
                <a:cs typeface="Times New Roman" pitchFamily="18" charset="0"/>
              </a:rPr>
              <a:t>: хлопайте в ладоши каждый раз, как услышите звук [</a:t>
            </a:r>
            <a:r>
              <a:rPr lang="ru-RU" sz="1400" dirty="0" err="1" smtClean="0">
                <a:latin typeface="Times New Roman" pitchFamily="18" charset="0"/>
                <a:cs typeface="Times New Roman" pitchFamily="18" charset="0"/>
              </a:rPr>
              <a:t>ш</a:t>
            </a:r>
            <a:r>
              <a:rPr lang="ru-RU" sz="1400" dirty="0" smtClean="0">
                <a:latin typeface="Times New Roman" pitchFamily="18" charset="0"/>
                <a:cs typeface="Times New Roman" pitchFamily="18" charset="0"/>
              </a:rPr>
              <a:t>]; сосчитайте, сколько раз я сказала звук [</a:t>
            </a:r>
            <a:r>
              <a:rPr lang="ru-RU" sz="1400" dirty="0" err="1" smtClean="0">
                <a:latin typeface="Times New Roman" pitchFamily="18" charset="0"/>
                <a:cs typeface="Times New Roman" pitchFamily="18" charset="0"/>
              </a:rPr>
              <a:t>ш</a:t>
            </a:r>
            <a:r>
              <a:rPr lang="ru-RU" sz="1400" dirty="0" smtClean="0">
                <a:latin typeface="Times New Roman" pitchFamily="18" charset="0"/>
                <a:cs typeface="Times New Roman" pitchFamily="18" charset="0"/>
              </a:rPr>
              <a:t>]; положите на стол столько фишек, сколько раз услышите [</a:t>
            </a:r>
            <a:r>
              <a:rPr lang="ru-RU" sz="1400" dirty="0" err="1" smtClean="0">
                <a:latin typeface="Times New Roman" pitchFamily="18" charset="0"/>
                <a:cs typeface="Times New Roman" pitchFamily="18" charset="0"/>
              </a:rPr>
              <a:t>ш</a:t>
            </a:r>
            <a:r>
              <a:rPr lang="ru-RU" sz="1400" dirty="0" smtClean="0">
                <a:latin typeface="Times New Roman" pitchFamily="18" charset="0"/>
                <a:cs typeface="Times New Roman" pitchFamily="18" charset="0"/>
              </a:rPr>
              <a:t>].</a:t>
            </a:r>
          </a:p>
          <a:p>
            <a:r>
              <a:rPr lang="ru-RU" sz="1400" b="1" dirty="0" smtClean="0">
                <a:latin typeface="Times New Roman" pitchFamily="18" charset="0"/>
                <a:cs typeface="Times New Roman" pitchFamily="18" charset="0"/>
              </a:rPr>
              <a:t>Игра </a:t>
            </a:r>
            <a:r>
              <a:rPr lang="ru-RU" sz="1400" b="1" dirty="0" smtClean="0">
                <a:latin typeface="Times New Roman" pitchFamily="18" charset="0"/>
                <a:cs typeface="Times New Roman" pitchFamily="18" charset="0"/>
              </a:rPr>
              <a:t>«Узнавай-ка», «Звуки-буквы»</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учить определять наличие звука в слове</a:t>
            </a:r>
            <a:r>
              <a:rPr lang="ru-RU" sz="1400" dirty="0" smtClean="0">
                <a:latin typeface="Times New Roman" pitchFamily="18" charset="0"/>
                <a:cs typeface="Times New Roman" pitchFamily="18" charset="0"/>
              </a:rPr>
              <a:t>.</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Ход:</a:t>
            </a:r>
            <a:r>
              <a:rPr lang="ru-RU" sz="1400" dirty="0" smtClean="0">
                <a:latin typeface="Times New Roman" pitchFamily="18" charset="0"/>
                <a:cs typeface="Times New Roman" pitchFamily="18" charset="0"/>
              </a:rPr>
              <a:t> У твердого звука [с] есть братец-близнец – мягкий звук [с’]. Я буду показывать и называть картинки, а вы если услышите [с] – поднимите синюю фишку, если [с’] – зеленую</a:t>
            </a:r>
            <a:r>
              <a:rPr lang="ru-RU" sz="1400" dirty="0" smtClean="0">
                <a:latin typeface="Times New Roman" pitchFamily="18" charset="0"/>
                <a:cs typeface="Times New Roman" pitchFamily="18" charset="0"/>
              </a:rPr>
              <a:t>.</a:t>
            </a:r>
            <a:endParaRPr lang="ru-RU" sz="1400" dirty="0" smtClean="0">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Игра </a:t>
            </a:r>
            <a:r>
              <a:rPr lang="ru-RU" sz="1400" b="1" dirty="0" smtClean="0">
                <a:latin typeface="Times New Roman" pitchFamily="18" charset="0"/>
                <a:cs typeface="Times New Roman" pitchFamily="18" charset="0"/>
              </a:rPr>
              <a:t>«Придумай слово»</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развитие фонематического восприятия.</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Детям дается задание придумать слова на заданный звук.</a:t>
            </a:r>
          </a:p>
          <a:p>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endParaRPr lang="ru-RU" sz="1400"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endParaRPr lang="ru-RU" sz="1400" dirty="0">
              <a:latin typeface="Times New Roman" pitchFamily="18" charset="0"/>
              <a:cs typeface="Times New Roman" pitchFamily="18" charset="0"/>
            </a:endParaRPr>
          </a:p>
        </p:txBody>
      </p:sp>
    </p:spTree>
    <p:extLst>
      <p:ext uri="{BB962C8B-B14F-4D97-AF65-F5344CB8AC3E}">
        <p14:creationId xmlns:p14="http://schemas.microsoft.com/office/powerpoint/2010/main" xmlns="" val="3763428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slide-share.ru/image/6126322.jpeg"/>
          <p:cNvPicPr>
            <a:picLocks noChangeAspect="1" noChangeArrowheads="1"/>
          </p:cNvPicPr>
          <p:nvPr/>
        </p:nvPicPr>
        <p:blipFill>
          <a:blip r:embed="rId2">
            <a:extLst>
              <a:ext uri="{28A0092B-C50C-407E-A947-70E740481C1C}">
                <a14:useLocalDpi xmlns:a14="http://schemas.microsoft.com/office/drawing/2010/main" xmlns="" val="0"/>
              </a:ext>
            </a:extLst>
          </a:blip>
          <a:srcRect l="2307" t="23022"/>
          <a:stretch>
            <a:fillRect/>
          </a:stretch>
        </p:blipFill>
        <p:spPr bwMode="auto">
          <a:xfrm rot="10800000">
            <a:off x="-47898" y="0"/>
            <a:ext cx="11910714"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Прямоугольник 5"/>
          <p:cNvSpPr/>
          <p:nvPr/>
        </p:nvSpPr>
        <p:spPr>
          <a:xfrm>
            <a:off x="182880" y="175367"/>
            <a:ext cx="11728704" cy="707886"/>
          </a:xfrm>
          <a:prstGeom prst="rect">
            <a:avLst/>
          </a:prstGeom>
        </p:spPr>
        <p:txBody>
          <a:bodyPr wrap="square">
            <a:spAutoFit/>
          </a:bodyPr>
          <a:lstStyle/>
          <a:p>
            <a:r>
              <a:rPr lang="ru-RU" sz="2000" i="1" dirty="0" smtClean="0">
                <a:latin typeface="Times New Roman" pitchFamily="18" charset="0"/>
                <a:cs typeface="Times New Roman" pitchFamily="18" charset="0"/>
              </a:rPr>
              <a:t>VI </a:t>
            </a:r>
            <a:r>
              <a:rPr lang="ru-RU" sz="2000" i="1" dirty="0" smtClean="0">
                <a:latin typeface="Times New Roman" pitchFamily="18" charset="0"/>
                <a:cs typeface="Times New Roman" pitchFamily="18" charset="0"/>
              </a:rPr>
              <a:t>этап - игры</a:t>
            </a:r>
            <a:r>
              <a:rPr lang="ru-RU" sz="2000" i="1" dirty="0" smtClean="0">
                <a:latin typeface="Times New Roman" pitchFamily="18" charset="0"/>
                <a:cs typeface="Times New Roman" pitchFamily="18" charset="0"/>
              </a:rPr>
              <a:t>, направленные на формирование звукового анализа и синтеза слова, определение характеристики звуков</a:t>
            </a:r>
            <a:endParaRPr lang="ru-RU" sz="2000" dirty="0">
              <a:latin typeface="Times New Roman" pitchFamily="18" charset="0"/>
              <a:cs typeface="Times New Roman" pitchFamily="18" charset="0"/>
            </a:endParaRPr>
          </a:p>
        </p:txBody>
      </p:sp>
      <p:sp>
        <p:nvSpPr>
          <p:cNvPr id="7" name="Прямоугольник 6"/>
          <p:cNvSpPr/>
          <p:nvPr/>
        </p:nvSpPr>
        <p:spPr>
          <a:xfrm>
            <a:off x="243840" y="917222"/>
            <a:ext cx="11655552" cy="5386090"/>
          </a:xfrm>
          <a:prstGeom prst="rect">
            <a:avLst/>
          </a:prstGeom>
        </p:spPr>
        <p:txBody>
          <a:bodyPr wrap="square">
            <a:spAutoFit/>
          </a:bodyPr>
          <a:lstStyle/>
          <a:p>
            <a:r>
              <a:rPr lang="ru-RU" sz="1400" b="1" dirty="0" smtClean="0">
                <a:latin typeface="Times New Roman" pitchFamily="18" charset="0"/>
                <a:cs typeface="Times New Roman" pitchFamily="18" charset="0"/>
              </a:rPr>
              <a:t>Игра «Наоборот</a:t>
            </a:r>
            <a:r>
              <a:rPr lang="ru-RU" sz="1400" b="1" dirty="0" smtClean="0">
                <a:latin typeface="Times New Roman" pitchFamily="18" charset="0"/>
                <a:cs typeface="Times New Roman" pitchFamily="18" charset="0"/>
              </a:rPr>
              <a:t>»</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развитие умения различать звуки.</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со словами - рифмами (надо заменить один звук на другой): сайка – шайка, шкала – скала, сутки – шутки, палас – палаш</a:t>
            </a:r>
            <a:r>
              <a:rPr lang="ru-RU" sz="1400" dirty="0" smtClean="0">
                <a:latin typeface="Times New Roman" pitchFamily="18" charset="0"/>
                <a:cs typeface="Times New Roman" pitchFamily="18" charset="0"/>
              </a:rPr>
              <a:t>.</a:t>
            </a:r>
            <a:endParaRPr lang="ru-RU" sz="1400" dirty="0" smtClean="0">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Игра  </a:t>
            </a:r>
            <a:r>
              <a:rPr lang="ru-RU" sz="1400" b="1" dirty="0" smtClean="0">
                <a:latin typeface="Times New Roman" pitchFamily="18" charset="0"/>
                <a:cs typeface="Times New Roman" pitchFamily="18" charset="0"/>
              </a:rPr>
              <a:t>«Чудо-дерево»</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учить выделять (узнавать) звук на фоне слова.</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педагог </a:t>
            </a:r>
            <a:r>
              <a:rPr lang="ru-RU" sz="1400" dirty="0" smtClean="0">
                <a:latin typeface="Times New Roman" pitchFamily="18" charset="0"/>
                <a:cs typeface="Times New Roman" pitchFamily="18" charset="0"/>
              </a:rPr>
              <a:t>предлагает детям украсить дерево картинками, в названии которых имеется соответствующий звук.</a:t>
            </a:r>
          </a:p>
          <a:p>
            <a:r>
              <a:rPr lang="ru-RU" sz="1400" b="1" dirty="0" smtClean="0">
                <a:latin typeface="Times New Roman" pitchFamily="18" charset="0"/>
                <a:cs typeface="Times New Roman" pitchFamily="18" charset="0"/>
              </a:rPr>
              <a:t>Игра </a:t>
            </a:r>
            <a:r>
              <a:rPr lang="ru-RU" sz="1400" b="1" dirty="0" smtClean="0">
                <a:latin typeface="Times New Roman" pitchFamily="18" charset="0"/>
                <a:cs typeface="Times New Roman" pitchFamily="18" charset="0"/>
              </a:rPr>
              <a:t>«Помоги Незнайке»</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учить выделять (узнавать) звук на фоне слова.</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На наборном полотне перед детьми - изображение Незнайки и комплект картинок: дом, шар, сумка, машина,, утка, лошадка, тигр, шуба, лапа, шляпа, топор, мышка, дерево.</a:t>
            </a:r>
          </a:p>
          <a:p>
            <a:r>
              <a:rPr lang="ru-RU" sz="1400" dirty="0" smtClean="0">
                <a:latin typeface="Times New Roman" pitchFamily="18" charset="0"/>
                <a:cs typeface="Times New Roman" pitchFamily="18" charset="0"/>
              </a:rPr>
              <a:t>Педагог </a:t>
            </a:r>
            <a:r>
              <a:rPr lang="ru-RU" sz="1400" dirty="0" smtClean="0">
                <a:latin typeface="Times New Roman" pitchFamily="18" charset="0"/>
                <a:cs typeface="Times New Roman" pitchFamily="18" charset="0"/>
              </a:rPr>
              <a:t>предлагает детям рассмотреть картинки, подумать и помочь Незнайке выбрать только те, в названии которых имеется звук [</a:t>
            </a:r>
            <a:r>
              <a:rPr lang="ru-RU" sz="1400" dirty="0" err="1" smtClean="0">
                <a:latin typeface="Times New Roman" pitchFamily="18" charset="0"/>
                <a:cs typeface="Times New Roman" pitchFamily="18" charset="0"/>
              </a:rPr>
              <a:t>ш</a:t>
            </a:r>
            <a:r>
              <a:rPr lang="ru-RU" sz="1400" dirty="0" smtClean="0">
                <a:latin typeface="Times New Roman" pitchFamily="18" charset="0"/>
                <a:cs typeface="Times New Roman" pitchFamily="18" charset="0"/>
              </a:rPr>
              <a:t>]. После выполнения задания правильность проверяется путем называния отобранных картинок</a:t>
            </a:r>
            <a:r>
              <a:rPr lang="ru-RU" sz="1400" dirty="0" smtClean="0">
                <a:latin typeface="Times New Roman" pitchFamily="18" charset="0"/>
                <a:cs typeface="Times New Roman" pitchFamily="18" charset="0"/>
              </a:rPr>
              <a:t>.</a:t>
            </a:r>
            <a:endParaRPr lang="ru-RU" sz="1400" dirty="0" smtClean="0">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Игра «Живые </a:t>
            </a:r>
            <a:r>
              <a:rPr lang="ru-RU" sz="1400" b="1" dirty="0" smtClean="0">
                <a:latin typeface="Times New Roman" pitchFamily="18" charset="0"/>
                <a:cs typeface="Times New Roman" pitchFamily="18" charset="0"/>
              </a:rPr>
              <a:t>звуки»</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Цели:</a:t>
            </a:r>
            <a:r>
              <a:rPr lang="ru-RU" sz="1400" dirty="0" smtClean="0">
                <a:latin typeface="Times New Roman" pitchFamily="18" charset="0"/>
                <a:cs typeface="Times New Roman" pitchFamily="18" charset="0"/>
              </a:rPr>
              <a:t> Формирование навыка фонематического анализа, учить определять заданный звук на фоне слова.</a:t>
            </a:r>
          </a:p>
          <a:p>
            <a:r>
              <a:rPr lang="ru-RU" sz="1400" i="1" dirty="0" smtClean="0">
                <a:latin typeface="Times New Roman" pitchFamily="18" charset="0"/>
                <a:cs typeface="Times New Roman" pitchFamily="18" charset="0"/>
              </a:rPr>
              <a:t>Ход</a:t>
            </a:r>
            <a:r>
              <a:rPr lang="ru-RU" sz="1400" i="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Трое детей выходят к доске, у одного из них — буква А, у другого — буква У, у третьего — И. Педагог называет слово </a:t>
            </a:r>
            <a:r>
              <a:rPr lang="ru-RU" sz="1400" i="1" dirty="0" smtClean="0">
                <a:latin typeface="Times New Roman" pitchFamily="18" charset="0"/>
                <a:cs typeface="Times New Roman" pitchFamily="18" charset="0"/>
              </a:rPr>
              <a:t>мак </a:t>
            </a:r>
            <a:r>
              <a:rPr lang="ru-RU" sz="1400" dirty="0" smtClean="0">
                <a:latin typeface="Times New Roman" pitchFamily="18" charset="0"/>
                <a:cs typeface="Times New Roman" pitchFamily="18" charset="0"/>
              </a:rPr>
              <a:t>— ребенок делает шаг вперед, показы­вая букву А. Педагог называет слово </a:t>
            </a:r>
            <a:r>
              <a:rPr lang="ru-RU" sz="1400" i="1" dirty="0" smtClean="0">
                <a:latin typeface="Times New Roman" pitchFamily="18" charset="0"/>
                <a:cs typeface="Times New Roman" pitchFamily="18" charset="0"/>
              </a:rPr>
              <a:t>суп. </a:t>
            </a:r>
            <a:r>
              <a:rPr lang="ru-RU" sz="1400" dirty="0" smtClean="0">
                <a:latin typeface="Times New Roman" pitchFamily="18" charset="0"/>
                <a:cs typeface="Times New Roman" pitchFamily="18" charset="0"/>
              </a:rPr>
              <a:t>Второй ребенок встает слева от первого и показывает букву У. Педагог называет слово </a:t>
            </a:r>
            <a:r>
              <a:rPr lang="ru-RU" sz="1400" i="1" dirty="0" smtClean="0">
                <a:latin typeface="Times New Roman" pitchFamily="18" charset="0"/>
                <a:cs typeface="Times New Roman" pitchFamily="18" charset="0"/>
              </a:rPr>
              <a:t>кит. </a:t>
            </a:r>
            <a:r>
              <a:rPr lang="ru-RU" sz="1400" dirty="0" smtClean="0">
                <a:latin typeface="Times New Roman" pitchFamily="18" charset="0"/>
                <a:cs typeface="Times New Roman" pitchFamily="18" charset="0"/>
              </a:rPr>
              <a:t>Третий ребенок встает между детьми. Остальные дети читают, что получилось. </a:t>
            </a:r>
            <a:r>
              <a:rPr lang="ru-RU" sz="1400" i="1" dirty="0" smtClean="0">
                <a:latin typeface="Times New Roman" pitchFamily="18" charset="0"/>
                <a:cs typeface="Times New Roman" pitchFamily="18" charset="0"/>
              </a:rPr>
              <a:t>(</a:t>
            </a:r>
            <a:r>
              <a:rPr lang="ru-RU" sz="1400" i="1" dirty="0" err="1" smtClean="0">
                <a:latin typeface="Times New Roman" pitchFamily="18" charset="0"/>
                <a:cs typeface="Times New Roman" pitchFamily="18" charset="0"/>
              </a:rPr>
              <a:t>Аиу</a:t>
            </a:r>
            <a:r>
              <a:rPr lang="ru-RU" sz="1400" i="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Слова: </a:t>
            </a:r>
            <a:r>
              <a:rPr lang="ru-RU" sz="1400" i="1" dirty="0" smtClean="0">
                <a:latin typeface="Times New Roman" pitchFamily="18" charset="0"/>
                <a:cs typeface="Times New Roman" pitchFamily="18" charset="0"/>
              </a:rPr>
              <a:t>куст, парк, мир; лук, рис, бак; рак, сук, пир</a:t>
            </a:r>
            <a:r>
              <a:rPr lang="ru-RU" sz="1400" i="1" dirty="0" smtClean="0">
                <a:latin typeface="Times New Roman" pitchFamily="18" charset="0"/>
                <a:cs typeface="Times New Roman" pitchFamily="18" charset="0"/>
              </a:rPr>
              <a:t>.</a:t>
            </a:r>
            <a:endParaRPr lang="ru-RU" sz="1400" dirty="0" smtClean="0">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Игра </a:t>
            </a:r>
            <a:r>
              <a:rPr lang="ru-RU" sz="1400" b="1" dirty="0" smtClean="0">
                <a:latin typeface="Times New Roman" pitchFamily="18" charset="0"/>
                <a:cs typeface="Times New Roman" pitchFamily="18" charset="0"/>
              </a:rPr>
              <a:t>«Грузовик»</a:t>
            </a:r>
            <a:endParaRPr lang="ru-RU" sz="1400" dirty="0" smtClean="0">
              <a:latin typeface="Times New Roman" pitchFamily="18" charset="0"/>
              <a:cs typeface="Times New Roman" pitchFamily="18" charset="0"/>
            </a:endParaRPr>
          </a:p>
          <a:p>
            <a:r>
              <a:rPr lang="ru-RU" sz="1400" i="1" dirty="0" smtClean="0">
                <a:latin typeface="Times New Roman" pitchFamily="18" charset="0"/>
                <a:cs typeface="Times New Roman" pitchFamily="18" charset="0"/>
              </a:rPr>
              <a:t>Цели:</a:t>
            </a:r>
            <a:r>
              <a:rPr lang="ru-RU" sz="1400" dirty="0" smtClean="0">
                <a:latin typeface="Times New Roman" pitchFamily="18" charset="0"/>
                <a:cs typeface="Times New Roman" pitchFamily="18" charset="0"/>
              </a:rPr>
              <a:t> определение наличия звука в слове.</a:t>
            </a:r>
          </a:p>
          <a:p>
            <a:r>
              <a:rPr lang="ru-RU" sz="1400" dirty="0" smtClean="0">
                <a:latin typeface="Times New Roman" pitchFamily="18" charset="0"/>
                <a:cs typeface="Times New Roman" pitchFamily="18" charset="0"/>
              </a:rPr>
              <a:t>Например</a:t>
            </a:r>
            <a:r>
              <a:rPr lang="ru-RU" sz="1400" dirty="0" smtClean="0">
                <a:latin typeface="Times New Roman" pitchFamily="18" charset="0"/>
                <a:cs typeface="Times New Roman" pitchFamily="18" charset="0"/>
              </a:rPr>
              <a:t>:</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Педагог демонстрирует детям предметные картин­ки: : </a:t>
            </a:r>
            <a:r>
              <a:rPr lang="ru-RU" sz="1400" i="1" dirty="0" smtClean="0">
                <a:latin typeface="Times New Roman" pitchFamily="18" charset="0"/>
                <a:cs typeface="Times New Roman" pitchFamily="18" charset="0"/>
              </a:rPr>
              <a:t>слон, аист, авто­бус, осы, носорог, шмель, шарик, чашка, ёрш, мишка. </a:t>
            </a:r>
            <a:r>
              <a:rPr lang="ru-RU" sz="1400" dirty="0" smtClean="0">
                <a:latin typeface="Times New Roman" pitchFamily="18" charset="0"/>
                <a:cs typeface="Times New Roman" pitchFamily="18" charset="0"/>
              </a:rPr>
              <a:t>Дети рассматривают и называют их. Затем педагог поме­щает на наборное полотно изображение грузо­вика и объясняет, что в грузовике «поедут» те пассажи­ры, в названии которых начинается звук С. Дети «рассаживают» пассажиров, объясняют выбор каждого слова.</a:t>
            </a:r>
          </a:p>
          <a:p>
            <a:r>
              <a:rPr lang="ru-RU" dirty="0" smtClean="0"/>
              <a:t/>
            </a:r>
            <a:br>
              <a:rPr lang="ru-RU" dirty="0" smtClean="0"/>
            </a:br>
            <a:endParaRPr lang="ru-RU" dirty="0"/>
          </a:p>
        </p:txBody>
      </p:sp>
    </p:spTree>
    <p:extLst>
      <p:ext uri="{BB962C8B-B14F-4D97-AF65-F5344CB8AC3E}">
        <p14:creationId xmlns:p14="http://schemas.microsoft.com/office/powerpoint/2010/main" xmlns="" val="376342837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309</TotalTime>
  <Words>232</Words>
  <Application>Microsoft Office PowerPoint</Application>
  <PresentationFormat>Произвольный</PresentationFormat>
  <Paragraphs>126</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Элемент</dc:creator>
  <cp:lastModifiedBy>Евгений</cp:lastModifiedBy>
  <cp:revision>28</cp:revision>
  <dcterms:created xsi:type="dcterms:W3CDTF">2019-12-05T05:42:39Z</dcterms:created>
  <dcterms:modified xsi:type="dcterms:W3CDTF">2019-12-05T16:22:33Z</dcterms:modified>
</cp:coreProperties>
</file>