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</p:sldMasterIdLst>
  <p:notesMasterIdLst>
    <p:notesMasterId r:id="rId21"/>
  </p:notesMasterIdLst>
  <p:sldIdLst>
    <p:sldId id="256" r:id="rId3"/>
    <p:sldId id="259" r:id="rId4"/>
    <p:sldId id="261" r:id="rId5"/>
    <p:sldId id="263" r:id="rId6"/>
    <p:sldId id="264" r:id="rId7"/>
    <p:sldId id="266" r:id="rId8"/>
    <p:sldId id="267" r:id="rId9"/>
    <p:sldId id="269" r:id="rId10"/>
    <p:sldId id="271" r:id="rId11"/>
    <p:sldId id="273" r:id="rId12"/>
    <p:sldId id="274" r:id="rId13"/>
    <p:sldId id="275" r:id="rId14"/>
    <p:sldId id="276" r:id="rId15"/>
    <p:sldId id="277" r:id="rId16"/>
    <p:sldId id="279" r:id="rId17"/>
    <p:sldId id="280" r:id="rId18"/>
    <p:sldId id="281" r:id="rId19"/>
    <p:sldId id="28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 autoAdjust="0"/>
  </p:normalViewPr>
  <p:slideViewPr>
    <p:cSldViewPr snapToGrid="0">
      <p:cViewPr varScale="1">
        <p:scale>
          <a:sx n="103" d="100"/>
          <a:sy n="103" d="100"/>
        </p:scale>
        <p:origin x="150" y="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80B08-6DD9-4622-9EB5-F27E06A74BE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15865-42DB-41C9-A6E2-6AB695B8B2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79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15865-42DB-41C9-A6E2-6AB695B8B25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966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528F-7138-4E27-AA1F-71901804178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1502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66DB2-DD28-45A8-B3F3-434FE91DC95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EA0B6-D3CF-498E-8200-FD43296DF10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582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33EDA-D7F1-4832-A5B1-30AC58DCA9B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033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FFE20-E02B-40FA-B264-BB2638699A9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712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9FDDB-CE45-469E-9AE9-3E5A3737743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868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BE787-2C04-4A98-A7C2-3ECC50D338B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62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9763F-8EC3-457C-A1C0-9EEEB3A0A12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5607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7FAB-BC6C-44EF-BCC7-BC9CD2DB890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7935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1566E-EB1A-48B7-8300-8C045BFCEA8D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2565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4CBFA-BF8F-415B-BB4A-BF568719ECD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A33AB73-04C0-4E60-B599-E71E0A2470DE}" type="slidenum">
              <a:rPr lang="es-E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91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67" y="74646"/>
            <a:ext cx="11952515" cy="669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10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21433" y="149290"/>
            <a:ext cx="6943743" cy="1143000"/>
          </a:xfrm>
        </p:spPr>
        <p:txBody>
          <a:bodyPr/>
          <a:lstStyle/>
          <a:p>
            <a:pPr>
              <a:defRPr/>
            </a:pPr>
            <a:r>
              <a:rPr lang="ru-RU" sz="6000" dirty="0">
                <a:solidFill>
                  <a:srgbClr val="FF0000"/>
                </a:solidFill>
              </a:rPr>
              <a:t>Правило 2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2738414" y="1073019"/>
            <a:ext cx="7286676" cy="5337111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В выражениях </a:t>
            </a:r>
            <a:r>
              <a:rPr lang="ru-RU" sz="48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без скобок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сначала выполняются по порядку </a:t>
            </a:r>
            <a:r>
              <a:rPr lang="ru-RU" sz="48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слева направо</a:t>
            </a:r>
          </a:p>
          <a:p>
            <a:pPr>
              <a:defRPr/>
            </a:pPr>
            <a:endParaRPr lang="ru-RU" sz="4800" b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Comic Sans MS" pitchFamily="66" charset="0"/>
              <a:ea typeface="+mj-ea"/>
              <a:cs typeface="+mj-cs"/>
            </a:endParaRPr>
          </a:p>
          <a:p>
            <a:pPr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           </a:t>
            </a:r>
            <a:r>
              <a:rPr lang="ru-RU" sz="65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·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или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: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, </a:t>
            </a:r>
          </a:p>
          <a:p>
            <a:pPr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а потом  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+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или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-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91445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81291" y="71435"/>
            <a:ext cx="6215106" cy="1143000"/>
          </a:xfrm>
        </p:spPr>
        <p:txBody>
          <a:bodyPr/>
          <a:lstStyle/>
          <a:p>
            <a:pPr>
              <a:defRPr/>
            </a:pPr>
            <a:r>
              <a:rPr lang="ru-RU" sz="5400" dirty="0"/>
              <a:t>Проверим…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2809853" y="1714488"/>
            <a:ext cx="7372371" cy="135732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+mj-lt"/>
                <a:ea typeface="+mj-ea"/>
                <a:cs typeface="+mj-cs"/>
              </a:rPr>
              <a:t>180 : 9 + 2 =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2881291" y="3786190"/>
            <a:ext cx="7443809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+mj-lt"/>
                <a:ea typeface="+mj-ea"/>
                <a:cs typeface="+mj-cs"/>
              </a:rPr>
              <a:t>180 - 9 · 2  =</a:t>
            </a:r>
          </a:p>
        </p:txBody>
      </p:sp>
      <p:sp>
        <p:nvSpPr>
          <p:cNvPr id="8" name="Овал 7"/>
          <p:cNvSpPr/>
          <p:nvPr/>
        </p:nvSpPr>
        <p:spPr>
          <a:xfrm>
            <a:off x="3067925" y="1488516"/>
            <a:ext cx="1928812" cy="1857375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9" name="Овал 8"/>
          <p:cNvSpPr/>
          <p:nvPr/>
        </p:nvSpPr>
        <p:spPr>
          <a:xfrm>
            <a:off x="4577443" y="3449094"/>
            <a:ext cx="1785938" cy="185737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18</a:t>
            </a:r>
          </a:p>
        </p:txBody>
      </p:sp>
      <p:sp>
        <p:nvSpPr>
          <p:cNvPr id="10" name="Овал 9"/>
          <p:cNvSpPr/>
          <p:nvPr/>
        </p:nvSpPr>
        <p:spPr>
          <a:xfrm>
            <a:off x="6898142" y="1428751"/>
            <a:ext cx="1928812" cy="185737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22</a:t>
            </a:r>
          </a:p>
        </p:txBody>
      </p:sp>
      <p:sp>
        <p:nvSpPr>
          <p:cNvPr id="11" name="Овал 10"/>
          <p:cNvSpPr/>
          <p:nvPr/>
        </p:nvSpPr>
        <p:spPr>
          <a:xfrm>
            <a:off x="6988974" y="3500425"/>
            <a:ext cx="1912429" cy="178593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162</a:t>
            </a:r>
          </a:p>
        </p:txBody>
      </p:sp>
    </p:spTree>
    <p:extLst>
      <p:ext uri="{BB962C8B-B14F-4D97-AF65-F5344CB8AC3E}">
        <p14:creationId xmlns:p14="http://schemas.microsoft.com/office/powerpoint/2010/main" val="228286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45368" y="102636"/>
            <a:ext cx="6943743" cy="1143000"/>
          </a:xfrm>
        </p:spPr>
        <p:txBody>
          <a:bodyPr/>
          <a:lstStyle/>
          <a:p>
            <a:pPr>
              <a:defRPr/>
            </a:pPr>
            <a:r>
              <a:rPr lang="ru-RU" sz="6000" dirty="0">
                <a:solidFill>
                  <a:srgbClr val="FF0000"/>
                </a:solidFill>
              </a:rPr>
              <a:t>Правило   3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2738413" y="1436913"/>
            <a:ext cx="7945137" cy="494522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В выражениях </a:t>
            </a:r>
            <a:r>
              <a:rPr lang="ru-RU" sz="48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со скобками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сначала вычисляют </a:t>
            </a:r>
          </a:p>
          <a:p>
            <a:pPr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действия в скобках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, </a:t>
            </a:r>
          </a:p>
          <a:p>
            <a:pPr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затем по порядку </a:t>
            </a:r>
            <a:r>
              <a:rPr lang="ru-RU" sz="48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слева направо 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выполняется </a:t>
            </a:r>
          </a:p>
          <a:p>
            <a:pPr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           </a:t>
            </a:r>
            <a:r>
              <a:rPr lang="ru-RU" sz="71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·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или </a:t>
            </a:r>
            <a:r>
              <a:rPr lang="ru-RU" sz="71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: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, </a:t>
            </a:r>
          </a:p>
          <a:p>
            <a:pPr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а потом   </a:t>
            </a:r>
            <a:r>
              <a:rPr lang="ru-RU" sz="71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+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или </a:t>
            </a:r>
            <a:r>
              <a:rPr lang="ru-RU" sz="71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-</a:t>
            </a: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8085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66957" y="107157"/>
            <a:ext cx="6215106" cy="1143000"/>
          </a:xfrm>
        </p:spPr>
        <p:txBody>
          <a:bodyPr/>
          <a:lstStyle/>
          <a:p>
            <a:pPr>
              <a:defRPr/>
            </a:pPr>
            <a:r>
              <a:rPr lang="ru-RU" sz="5400" dirty="0"/>
              <a:t>Проверим…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2809853" y="1714488"/>
            <a:ext cx="7372371" cy="135732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+mj-lt"/>
                <a:ea typeface="+mj-ea"/>
                <a:cs typeface="+mj-cs"/>
              </a:rPr>
              <a:t>180 – (9 + 2)  =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2881291" y="3786190"/>
            <a:ext cx="7443809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+mj-lt"/>
                <a:ea typeface="+mj-ea"/>
                <a:cs typeface="+mj-cs"/>
              </a:rPr>
              <a:t>180 : (9 · 2)  =</a:t>
            </a:r>
          </a:p>
        </p:txBody>
      </p:sp>
      <p:sp>
        <p:nvSpPr>
          <p:cNvPr id="11" name="Овал 10"/>
          <p:cNvSpPr/>
          <p:nvPr/>
        </p:nvSpPr>
        <p:spPr>
          <a:xfrm>
            <a:off x="7671417" y="1464470"/>
            <a:ext cx="2013759" cy="178593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169</a:t>
            </a:r>
          </a:p>
        </p:txBody>
      </p:sp>
      <p:sp>
        <p:nvSpPr>
          <p:cNvPr id="12" name="Овал 11"/>
          <p:cNvSpPr/>
          <p:nvPr/>
        </p:nvSpPr>
        <p:spPr>
          <a:xfrm>
            <a:off x="4950378" y="1464470"/>
            <a:ext cx="1785937" cy="178593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3" name="Овал 12"/>
          <p:cNvSpPr/>
          <p:nvPr/>
        </p:nvSpPr>
        <p:spPr>
          <a:xfrm>
            <a:off x="7680068" y="3464720"/>
            <a:ext cx="1785938" cy="17859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4" name="Овал 13"/>
          <p:cNvSpPr/>
          <p:nvPr/>
        </p:nvSpPr>
        <p:spPr>
          <a:xfrm>
            <a:off x="4710100" y="3536271"/>
            <a:ext cx="1785938" cy="17859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52823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5" y="901699"/>
            <a:ext cx="7859616" cy="677070"/>
          </a:xfrm>
        </p:spPr>
        <p:txBody>
          <a:bodyPr/>
          <a:lstStyle/>
          <a:p>
            <a:pPr algn="l"/>
            <a:r>
              <a:rPr lang="ru-RU" dirty="0"/>
              <a:t>       </a:t>
            </a:r>
            <a:r>
              <a:rPr lang="ru-RU" dirty="0">
                <a:solidFill>
                  <a:srgbClr val="FF0000"/>
                </a:solidFill>
              </a:rPr>
              <a:t>4       2      5       3        1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/>
              <a:t>	</a:t>
            </a:r>
            <a:endParaRPr lang="ru-RU" b="1" dirty="0"/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2135188" y="1628775"/>
            <a:ext cx="914400" cy="914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503613" y="1628775"/>
            <a:ext cx="914400" cy="914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4800600" y="1628775"/>
            <a:ext cx="914400" cy="914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6167438" y="1628775"/>
            <a:ext cx="914400" cy="914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7751763" y="1628775"/>
            <a:ext cx="914400" cy="914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9048750" y="1628775"/>
            <a:ext cx="914400" cy="914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2" name="Text Box 9"/>
          <p:cNvSpPr txBox="1">
            <a:spLocks noChangeArrowheads="1"/>
          </p:cNvSpPr>
          <p:nvPr/>
        </p:nvSpPr>
        <p:spPr bwMode="auto">
          <a:xfrm>
            <a:off x="3071814" y="1700214"/>
            <a:ext cx="422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+</a:t>
            </a:r>
          </a:p>
        </p:txBody>
      </p:sp>
      <p:sp>
        <p:nvSpPr>
          <p:cNvPr id="21513" name="Text Box 10"/>
          <p:cNvSpPr txBox="1">
            <a:spLocks noChangeArrowheads="1"/>
          </p:cNvSpPr>
          <p:nvPr/>
        </p:nvSpPr>
        <p:spPr bwMode="auto">
          <a:xfrm>
            <a:off x="4440238" y="1628775"/>
            <a:ext cx="33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:</a:t>
            </a:r>
          </a:p>
        </p:txBody>
      </p:sp>
      <p:sp>
        <p:nvSpPr>
          <p:cNvPr id="21514" name="Text Box 11"/>
          <p:cNvSpPr txBox="1">
            <a:spLocks noChangeArrowheads="1"/>
          </p:cNvSpPr>
          <p:nvPr/>
        </p:nvSpPr>
        <p:spPr bwMode="auto">
          <a:xfrm>
            <a:off x="5735638" y="1484313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_</a:t>
            </a:r>
          </a:p>
        </p:txBody>
      </p:sp>
      <p:sp>
        <p:nvSpPr>
          <p:cNvPr id="21515" name="Text Box 12"/>
          <p:cNvSpPr txBox="1">
            <a:spLocks noChangeArrowheads="1"/>
          </p:cNvSpPr>
          <p:nvPr/>
        </p:nvSpPr>
        <p:spPr bwMode="auto">
          <a:xfrm>
            <a:off x="7175500" y="1557338"/>
            <a:ext cx="311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.</a:t>
            </a:r>
          </a:p>
        </p:txBody>
      </p:sp>
      <p:sp>
        <p:nvSpPr>
          <p:cNvPr id="21516" name="Text Box 13"/>
          <p:cNvSpPr txBox="1">
            <a:spLocks noChangeArrowheads="1"/>
          </p:cNvSpPr>
          <p:nvPr/>
        </p:nvSpPr>
        <p:spPr bwMode="auto">
          <a:xfrm>
            <a:off x="7391400" y="1557338"/>
            <a:ext cx="3365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/>
              <a:t>(</a:t>
            </a:r>
          </a:p>
        </p:txBody>
      </p:sp>
      <p:sp>
        <p:nvSpPr>
          <p:cNvPr id="21517" name="Text Box 14"/>
          <p:cNvSpPr txBox="1">
            <a:spLocks noChangeArrowheads="1"/>
          </p:cNvSpPr>
          <p:nvPr/>
        </p:nvSpPr>
        <p:spPr bwMode="auto">
          <a:xfrm>
            <a:off x="8616950" y="1700213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+</a:t>
            </a:r>
          </a:p>
        </p:txBody>
      </p:sp>
      <p:sp>
        <p:nvSpPr>
          <p:cNvPr id="21518" name="Text Box 15"/>
          <p:cNvSpPr txBox="1">
            <a:spLocks noChangeArrowheads="1"/>
          </p:cNvSpPr>
          <p:nvPr/>
        </p:nvSpPr>
        <p:spPr bwMode="auto">
          <a:xfrm>
            <a:off x="9912350" y="1484313"/>
            <a:ext cx="3365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/>
              <a:t>)</a:t>
            </a:r>
          </a:p>
        </p:txBody>
      </p:sp>
      <p:sp>
        <p:nvSpPr>
          <p:cNvPr id="21519" name="Text Box 18"/>
          <p:cNvSpPr txBox="1">
            <a:spLocks noChangeArrowheads="1"/>
          </p:cNvSpPr>
          <p:nvPr/>
        </p:nvSpPr>
        <p:spPr bwMode="auto">
          <a:xfrm>
            <a:off x="3863976" y="2852739"/>
            <a:ext cx="397192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dirty="0">
                <a:solidFill>
                  <a:schemeClr val="accent2"/>
                </a:solidFill>
              </a:rPr>
              <a:t>1.   (     )</a:t>
            </a:r>
          </a:p>
          <a:p>
            <a:r>
              <a:rPr lang="ru-RU" sz="6000" b="1" dirty="0">
                <a:solidFill>
                  <a:schemeClr val="accent2"/>
                </a:solidFill>
              </a:rPr>
              <a:t>2.  .   или :</a:t>
            </a:r>
          </a:p>
          <a:p>
            <a:r>
              <a:rPr lang="ru-RU" sz="6000" b="1" dirty="0">
                <a:solidFill>
                  <a:schemeClr val="accent2"/>
                </a:solidFill>
              </a:rPr>
              <a:t>3.  + или –</a:t>
            </a:r>
          </a:p>
        </p:txBody>
      </p:sp>
      <p:sp>
        <p:nvSpPr>
          <p:cNvPr id="21520" name="Text Box 19"/>
          <p:cNvSpPr txBox="1">
            <a:spLocks noChangeArrowheads="1"/>
          </p:cNvSpPr>
          <p:nvPr/>
        </p:nvSpPr>
        <p:spPr bwMode="auto">
          <a:xfrm>
            <a:off x="3143250" y="5661026"/>
            <a:ext cx="55435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u="sng" dirty="0"/>
              <a:t>слева направо по порядку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07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19" grpId="0"/>
      <p:bldP spid="215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1774826" y="3357564"/>
            <a:ext cx="8569325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Сколько лет нашей школе?</a:t>
            </a:r>
          </a:p>
        </p:txBody>
      </p:sp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1524000" y="5084763"/>
            <a:ext cx="6408738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4 · ( 40 : 5 ) + 4 =</a:t>
            </a: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8414237" y="4759327"/>
            <a:ext cx="2555875" cy="2060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36</a:t>
            </a:r>
          </a:p>
        </p:txBody>
      </p:sp>
      <p:pic>
        <p:nvPicPr>
          <p:cNvPr id="4098" name="Picture 2" descr="Картинки по запросу поселок верхнеднепровский 3 школа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355" y="63283"/>
            <a:ext cx="5934269" cy="293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87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  <p:bldP spid="1126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251927" y="2636839"/>
            <a:ext cx="11831216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Сколько лет п. Верхнеднепровский?</a:t>
            </a:r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1774826" y="4724400"/>
            <a:ext cx="5832475" cy="19446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8 · 5 + 8 · 3 =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7824788" y="4437064"/>
            <a:ext cx="2305050" cy="2420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6 4</a:t>
            </a:r>
          </a:p>
        </p:txBody>
      </p:sp>
      <p:pic>
        <p:nvPicPr>
          <p:cNvPr id="3074" name="Picture 2" descr="Картинки по запросу поселок верхнеднепровский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738" y="171273"/>
            <a:ext cx="3287421" cy="246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07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autoUpdateAnimBg="0"/>
      <p:bldP spid="1229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522514" y="1"/>
            <a:ext cx="11448661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Сколько лет городу Дорогобуж ?</a:t>
            </a:r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671804" y="1341439"/>
            <a:ext cx="10328988" cy="2232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806 + ( 80 - 70 ) · 6=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5951539" y="4149725"/>
            <a:ext cx="4103687" cy="25209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000082"/>
                    </a:gs>
                    <a:gs pos="14999">
                      <a:srgbClr val="66008F"/>
                    </a:gs>
                    <a:gs pos="32500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0">
                      <a:srgbClr val="FF0000"/>
                    </a:gs>
                    <a:gs pos="67500">
                      <a:srgbClr val="BA0066"/>
                    </a:gs>
                    <a:gs pos="85001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866</a:t>
            </a:r>
          </a:p>
        </p:txBody>
      </p:sp>
      <p:pic>
        <p:nvPicPr>
          <p:cNvPr id="2050" name="Picture 2" descr="Картинки по запросу герб дорогобуж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431" y="3797535"/>
            <a:ext cx="2466327" cy="299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75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  <p:bldP spid="1331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792538" y="333375"/>
            <a:ext cx="484346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9600" b="1">
                <a:solidFill>
                  <a:srgbClr val="FF0066"/>
                </a:solidFill>
                <a:latin typeface="Monotype Corsiva" panose="03010101010201010101" pitchFamily="66" charset="0"/>
              </a:rPr>
              <a:t>Молодцы!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95"/>
          <a:stretch/>
        </p:blipFill>
        <p:spPr>
          <a:xfrm>
            <a:off x="2583556" y="1771651"/>
            <a:ext cx="7261426" cy="508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89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b="1">
                <a:solidFill>
                  <a:schemeClr val="accent2"/>
                </a:solidFill>
              </a:rPr>
              <a:t>Устный счет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95776" y="1700213"/>
            <a:ext cx="4176713" cy="3384550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dirty="0"/>
              <a:t>85- 30+3-26</a:t>
            </a:r>
          </a:p>
          <a:p>
            <a:pPr>
              <a:buFontTx/>
              <a:buNone/>
            </a:pPr>
            <a:r>
              <a:rPr lang="ru-RU" sz="4400" b="1" dirty="0"/>
              <a:t>17+9-15+12</a:t>
            </a:r>
          </a:p>
          <a:p>
            <a:pPr>
              <a:buFontTx/>
              <a:buNone/>
            </a:pPr>
            <a:r>
              <a:rPr lang="ru-RU" sz="4400" b="1" dirty="0"/>
              <a:t>56+22-64+27</a:t>
            </a:r>
          </a:p>
          <a:p>
            <a:pPr>
              <a:buFontTx/>
              <a:buNone/>
            </a:pPr>
            <a:r>
              <a:rPr lang="ru-RU" sz="4400" b="1" dirty="0"/>
              <a:t>21:3  2 1</a:t>
            </a:r>
          </a:p>
        </p:txBody>
      </p:sp>
      <p:sp>
        <p:nvSpPr>
          <p:cNvPr id="14340" name="Oval 5"/>
          <p:cNvSpPr>
            <a:spLocks noChangeArrowheads="1"/>
          </p:cNvSpPr>
          <p:nvPr/>
        </p:nvSpPr>
        <p:spPr bwMode="auto">
          <a:xfrm>
            <a:off x="6167438" y="4437064"/>
            <a:ext cx="69850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3000375" y="5300664"/>
            <a:ext cx="7488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</a:rPr>
              <a:t>    Найдите значение выражений и запишите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</a:rPr>
              <a:t>в тетрадь только результаты вычислений.</a:t>
            </a:r>
            <a:r>
              <a:rPr lang="ru-RU" sz="2400" i="1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4342" name="Picture 7" descr="j0283687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64651" y="404813"/>
            <a:ext cx="1044575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узел 1"/>
          <p:cNvSpPr/>
          <p:nvPr/>
        </p:nvSpPr>
        <p:spPr>
          <a:xfrm>
            <a:off x="5620495" y="4437064"/>
            <a:ext cx="83976" cy="119483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12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chemeClr val="accent2"/>
                </a:solidFill>
              </a:rPr>
              <a:t>Проверка: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16276" y="1844676"/>
            <a:ext cx="6983413" cy="3744913"/>
          </a:xfrm>
        </p:spPr>
        <p:txBody>
          <a:bodyPr/>
          <a:lstStyle/>
          <a:p>
            <a:pPr>
              <a:buFontTx/>
              <a:buNone/>
            </a:pPr>
            <a:r>
              <a:rPr lang="ru-RU" sz="5000" b="1" dirty="0"/>
              <a:t> 32, 23, 41, 14 </a:t>
            </a:r>
          </a:p>
          <a:p>
            <a:pPr>
              <a:buFontTx/>
              <a:buNone/>
            </a:pPr>
            <a:r>
              <a:rPr lang="ru-RU" sz="5000" b="1" dirty="0"/>
              <a:t> 41, 32, 23, 14 </a:t>
            </a:r>
          </a:p>
          <a:p>
            <a:pPr>
              <a:buFontTx/>
              <a:buNone/>
            </a:pPr>
            <a:r>
              <a:rPr lang="ru-RU" sz="5000" b="1" dirty="0"/>
              <a:t> 41, 32, 23, 14, 5</a:t>
            </a:r>
          </a:p>
          <a:p>
            <a:pPr>
              <a:buFontTx/>
              <a:buNone/>
            </a:pPr>
            <a:r>
              <a:rPr lang="ru-RU" sz="5000" b="1" dirty="0"/>
              <a:t> 41, 23, 5 </a:t>
            </a:r>
          </a:p>
        </p:txBody>
      </p:sp>
    </p:spTree>
    <p:extLst>
      <p:ext uri="{BB962C8B-B14F-4D97-AF65-F5344CB8AC3E}">
        <p14:creationId xmlns:p14="http://schemas.microsoft.com/office/powerpoint/2010/main" val="1912564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4963654824bffc8ae7d8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432" y="658812"/>
            <a:ext cx="9249099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14963654824bffc8ae7d8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3" r="79570" b="-1706"/>
          <a:stretch>
            <a:fillRect/>
          </a:stretch>
        </p:blipFill>
        <p:spPr bwMode="auto">
          <a:xfrm>
            <a:off x="354335" y="647700"/>
            <a:ext cx="2293097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2647432" y="0"/>
            <a:ext cx="6121400" cy="647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FF0066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ЗНАНИЙ</a:t>
            </a:r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 flipH="1">
            <a:off x="10344149" y="5734050"/>
            <a:ext cx="45719" cy="5093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1703386" y="5270662"/>
            <a:ext cx="8640763" cy="1484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Дата отправления -</a:t>
            </a:r>
          </a:p>
          <a:p>
            <a:pPr algn="ctr"/>
            <a:r>
              <a:rPr lang="ru-RU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28  сентября</a:t>
            </a:r>
            <a:endParaRPr lang="ru-RU" sz="3600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3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  <p:bldP spid="3082" grpId="0" animBg="1"/>
      <p:bldP spid="30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rticle_image-image-arti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9" y="-9526"/>
            <a:ext cx="11103428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1847851" y="260350"/>
            <a:ext cx="8569325" cy="1296988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000082"/>
              </a:gs>
              <a:gs pos="14999">
                <a:srgbClr val="66008F"/>
              </a:gs>
              <a:gs pos="32500">
                <a:srgbClr val="BA0066"/>
              </a:gs>
              <a:gs pos="45000">
                <a:srgbClr val="FF0000"/>
              </a:gs>
              <a:gs pos="50000">
                <a:srgbClr val="FF8200"/>
              </a:gs>
              <a:gs pos="55000">
                <a:srgbClr val="FF0000"/>
              </a:gs>
              <a:gs pos="67500">
                <a:srgbClr val="BA0066"/>
              </a:gs>
              <a:gs pos="85001">
                <a:srgbClr val="66008F"/>
              </a:gs>
              <a:gs pos="100000">
                <a:srgbClr val="00008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2279650" y="476251"/>
            <a:ext cx="7848600" cy="936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 ПОРЯДКА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721644" y="4077494"/>
            <a:ext cx="8964612" cy="16557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1724754" y="4277521"/>
            <a:ext cx="8961502" cy="12223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15+24:6</a:t>
            </a:r>
            <a:r>
              <a:rPr lang="ru-RU" sz="3600" kern="10" dirty="0"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ru-RU" sz="3600" kern="10" dirty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-</a:t>
            </a:r>
            <a:r>
              <a:rPr lang="ru-RU" sz="3600" kern="10" dirty="0"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ru-RU" sz="3600" kern="10" dirty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2 · (3+4)</a:t>
            </a: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1774826" y="3573463"/>
            <a:ext cx="835342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1919288" y="4868864"/>
            <a:ext cx="8496300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1774825" y="3572670"/>
            <a:ext cx="835342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7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7" grpId="0" animBg="1"/>
      <p:bldP spid="512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2279650" y="476251"/>
            <a:ext cx="7848600" cy="936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endParaRPr lang="ru-RU" sz="3600" kern="10" dirty="0"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1532230" y="188914"/>
            <a:ext cx="8078301" cy="8187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Тема урока:</a:t>
            </a: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522513" y="1500513"/>
            <a:ext cx="11047445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Порядок действий в выражениях.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875670" y="609600"/>
            <a:ext cx="171741" cy="1555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710613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Цель: </a:t>
            </a:r>
          </a:p>
          <a:p>
            <a:r>
              <a:rPr lang="ru-RU" sz="3600" dirty="0">
                <a:solidFill>
                  <a:schemeClr val="bg1"/>
                </a:solidFill>
              </a:rPr>
              <a:t>научиться расставлять порядок действий и правильно находить значения выражений.</a:t>
            </a:r>
          </a:p>
        </p:txBody>
      </p:sp>
    </p:spTree>
    <p:extLst>
      <p:ext uri="{BB962C8B-B14F-4D97-AF65-F5344CB8AC3E}">
        <p14:creationId xmlns:p14="http://schemas.microsoft.com/office/powerpoint/2010/main" val="197452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6705" y="438539"/>
            <a:ext cx="4942103" cy="5066522"/>
          </a:xfrm>
        </p:spPr>
        <p:txBody>
          <a:bodyPr>
            <a:noAutofit/>
          </a:bodyPr>
          <a:lstStyle/>
          <a:p>
            <a:pPr lvl="0"/>
            <a:r>
              <a:rPr lang="ru-RU" sz="4800" dirty="0">
                <a:solidFill>
                  <a:schemeClr val="bg1"/>
                </a:solidFill>
              </a:rPr>
              <a:t>180 – 9 + 2 = </a:t>
            </a:r>
            <a:br>
              <a:rPr lang="ru-RU" sz="4800" dirty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180 – ( 9 + 2) = </a:t>
            </a:r>
            <a:br>
              <a:rPr lang="ru-RU" sz="4800" dirty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180 : 9 </a:t>
            </a:r>
            <a:r>
              <a:rPr lang="ru-RU" sz="4800" dirty="0">
                <a:solidFill>
                  <a:schemeClr val="bg1"/>
                </a:solidFill>
                <a:latin typeface="Times New Roman"/>
                <a:cs typeface="Times New Roman"/>
              </a:rPr>
              <a:t>∙</a:t>
            </a:r>
            <a:r>
              <a:rPr lang="ru-RU" sz="4800" dirty="0">
                <a:solidFill>
                  <a:schemeClr val="bg1"/>
                </a:solidFill>
              </a:rPr>
              <a:t> 2 =</a:t>
            </a:r>
            <a:br>
              <a:rPr lang="ru-RU" sz="4800" dirty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180 : ( 9 </a:t>
            </a:r>
            <a:r>
              <a:rPr lang="ru-RU" sz="4800" dirty="0">
                <a:solidFill>
                  <a:schemeClr val="bg1"/>
                </a:solidFill>
                <a:latin typeface="Times New Roman"/>
                <a:cs typeface="Times New Roman"/>
              </a:rPr>
              <a:t>∙</a:t>
            </a:r>
            <a:r>
              <a:rPr lang="ru-RU" sz="4800" dirty="0">
                <a:solidFill>
                  <a:schemeClr val="bg1"/>
                </a:solidFill>
              </a:rPr>
              <a:t> 2) =</a:t>
            </a:r>
            <a:br>
              <a:rPr lang="ru-RU" sz="4800" dirty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180 : 9 + 2 =</a:t>
            </a:r>
            <a:br>
              <a:rPr lang="ru-RU" sz="4800" dirty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180 – 9 </a:t>
            </a:r>
            <a:r>
              <a:rPr lang="ru-RU" sz="4800" dirty="0">
                <a:solidFill>
                  <a:schemeClr val="bg1"/>
                </a:solidFill>
                <a:latin typeface="Times New Roman"/>
                <a:cs typeface="Times New Roman"/>
              </a:rPr>
              <a:t>∙</a:t>
            </a:r>
            <a:r>
              <a:rPr lang="ru-RU" sz="4800" dirty="0">
                <a:solidFill>
                  <a:schemeClr val="bg1"/>
                </a:solidFill>
              </a:rPr>
              <a:t> 2 =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27380" y="5745479"/>
            <a:ext cx="891848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854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000" dirty="0">
                <a:solidFill>
                  <a:srgbClr val="FF0000"/>
                </a:solidFill>
              </a:rPr>
              <a:t>Правило 1</a:t>
            </a:r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2238348" y="1357298"/>
            <a:ext cx="8143932" cy="471490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В выражениях </a:t>
            </a:r>
            <a:r>
              <a:rPr lang="ru-RU" sz="40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без скобок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, содержащих </a:t>
            </a:r>
            <a:r>
              <a:rPr lang="ru-RU" sz="40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только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</a:t>
            </a: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    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+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и 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-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 или    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∙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и 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: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 , действия выполняются в том порядке, как они записаны: 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слева направо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Comic Sans MS" pitchFamily="66" charset="0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6290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9733" y="91266"/>
            <a:ext cx="6572297" cy="1143000"/>
          </a:xfrm>
        </p:spPr>
        <p:txBody>
          <a:bodyPr/>
          <a:lstStyle/>
          <a:p>
            <a:pPr>
              <a:defRPr/>
            </a:pPr>
            <a:r>
              <a:rPr lang="ru-RU" sz="5400" dirty="0">
                <a:latin typeface="+mn-lt"/>
              </a:rPr>
              <a:t>Проверим…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2952729" y="1928802"/>
            <a:ext cx="6572297" cy="107157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a typeface="+mj-ea"/>
                <a:cs typeface="+mj-cs"/>
              </a:rPr>
              <a:t>180 – 9 + 2 =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3020960" y="3922943"/>
            <a:ext cx="6653259" cy="100965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a typeface="+mj-ea"/>
                <a:cs typeface="+mj-cs"/>
              </a:rPr>
              <a:t>180 : 9 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/>
                <a:ea typeface="+mj-ea"/>
                <a:cs typeface="Times New Roman"/>
              </a:rPr>
              <a:t>∙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a typeface="+mj-ea"/>
                <a:cs typeface="+mj-cs"/>
              </a:rPr>
              <a:t> 2 =</a:t>
            </a:r>
          </a:p>
        </p:txBody>
      </p:sp>
      <p:sp>
        <p:nvSpPr>
          <p:cNvPr id="8" name="Овал 7"/>
          <p:cNvSpPr/>
          <p:nvPr/>
        </p:nvSpPr>
        <p:spPr>
          <a:xfrm>
            <a:off x="3238501" y="1448580"/>
            <a:ext cx="1928813" cy="1857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171</a:t>
            </a:r>
          </a:p>
        </p:txBody>
      </p:sp>
      <p:sp>
        <p:nvSpPr>
          <p:cNvPr id="11" name="Овал 10"/>
          <p:cNvSpPr/>
          <p:nvPr/>
        </p:nvSpPr>
        <p:spPr>
          <a:xfrm>
            <a:off x="3238501" y="3575656"/>
            <a:ext cx="1928813" cy="185737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2" name="Овал 11"/>
          <p:cNvSpPr/>
          <p:nvPr/>
        </p:nvSpPr>
        <p:spPr>
          <a:xfrm>
            <a:off x="7163218" y="1397982"/>
            <a:ext cx="1928812" cy="1857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173</a:t>
            </a:r>
          </a:p>
        </p:txBody>
      </p:sp>
      <p:sp>
        <p:nvSpPr>
          <p:cNvPr id="13" name="Овал 12"/>
          <p:cNvSpPr/>
          <p:nvPr/>
        </p:nvSpPr>
        <p:spPr>
          <a:xfrm>
            <a:off x="7087378" y="3419073"/>
            <a:ext cx="1928813" cy="185737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1"/>
                </a:solidFill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94523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469</TotalTime>
  <Words>356</Words>
  <Application>Microsoft Office PowerPoint</Application>
  <PresentationFormat>Широкоэкранный</PresentationFormat>
  <Paragraphs>81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Comic Sans MS</vt:lpstr>
      <vt:lpstr>Impact</vt:lpstr>
      <vt:lpstr>Monotype Corsiva</vt:lpstr>
      <vt:lpstr>Times New Roman</vt:lpstr>
      <vt:lpstr>Tw Cen MT</vt:lpstr>
      <vt:lpstr>Контур</vt:lpstr>
      <vt:lpstr>Diseño predeterminado</vt:lpstr>
      <vt:lpstr>Презентация PowerPoint</vt:lpstr>
      <vt:lpstr>Устный счет</vt:lpstr>
      <vt:lpstr>Проверка:</vt:lpstr>
      <vt:lpstr>Презентация PowerPoint</vt:lpstr>
      <vt:lpstr>Презентация PowerPoint</vt:lpstr>
      <vt:lpstr>Презентация PowerPoint</vt:lpstr>
      <vt:lpstr>180 – 9 + 2 =  180 – ( 9 + 2) =  180 : 9 ∙ 2 = 180 : ( 9 ∙ 2) = 180 : 9 + 2 = 180 – 9 ∙ 2 =</vt:lpstr>
      <vt:lpstr>Правило 1</vt:lpstr>
      <vt:lpstr>Проверим…</vt:lpstr>
      <vt:lpstr>Правило 2</vt:lpstr>
      <vt:lpstr>Проверим…</vt:lpstr>
      <vt:lpstr>Правило   3</vt:lpstr>
      <vt:lpstr>Проверим…</vt:lpstr>
      <vt:lpstr>       4       2      5       3        1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Пользователь</cp:lastModifiedBy>
  <cp:revision>23</cp:revision>
  <dcterms:created xsi:type="dcterms:W3CDTF">2016-11-19T07:22:03Z</dcterms:created>
  <dcterms:modified xsi:type="dcterms:W3CDTF">2021-11-02T06:08:10Z</dcterms:modified>
</cp:coreProperties>
</file>