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D30321"/>
    <a:srgbClr val="FC1233"/>
    <a:srgbClr val="D2A000"/>
    <a:srgbClr val="C092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011B-72D1-4B05-85BB-C00B2A76EC1C}" type="datetimeFigureOut">
              <a:rPr lang="ru-RU" smtClean="0"/>
              <a:pPr/>
              <a:t>29.06.2012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BEE82-36A1-4945-95D0-F429FCEFA6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011B-72D1-4B05-85BB-C00B2A76EC1C}" type="datetimeFigureOut">
              <a:rPr lang="ru-RU" smtClean="0"/>
              <a:pPr/>
              <a:t>29.06.2012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BEE82-36A1-4945-95D0-F429FCEFA6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011B-72D1-4B05-85BB-C00B2A76EC1C}" type="datetimeFigureOut">
              <a:rPr lang="ru-RU" smtClean="0"/>
              <a:pPr/>
              <a:t>29.06.2012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BEE82-36A1-4945-95D0-F429FCEFA6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011B-72D1-4B05-85BB-C00B2A76EC1C}" type="datetimeFigureOut">
              <a:rPr lang="ru-RU" smtClean="0"/>
              <a:pPr/>
              <a:t>29.06.2012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BEE82-36A1-4945-95D0-F429FCEFA6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011B-72D1-4B05-85BB-C00B2A76EC1C}" type="datetimeFigureOut">
              <a:rPr lang="ru-RU" smtClean="0"/>
              <a:pPr/>
              <a:t>29.06.2012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BEE82-36A1-4945-95D0-F429FCEFA6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011B-72D1-4B05-85BB-C00B2A76EC1C}" type="datetimeFigureOut">
              <a:rPr lang="ru-RU" smtClean="0"/>
              <a:pPr/>
              <a:t>29.06.2012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BEE82-36A1-4945-95D0-F429FCEFA6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011B-72D1-4B05-85BB-C00B2A76EC1C}" type="datetimeFigureOut">
              <a:rPr lang="ru-RU" smtClean="0"/>
              <a:pPr/>
              <a:t>29.06.2012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BEE82-36A1-4945-95D0-F429FCEFA6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011B-72D1-4B05-85BB-C00B2A76EC1C}" type="datetimeFigureOut">
              <a:rPr lang="ru-RU" smtClean="0"/>
              <a:pPr/>
              <a:t>29.06.2012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BEE82-36A1-4945-95D0-F429FCEFA6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011B-72D1-4B05-85BB-C00B2A76EC1C}" type="datetimeFigureOut">
              <a:rPr lang="ru-RU" smtClean="0"/>
              <a:pPr/>
              <a:t>29.06.2012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BEE82-36A1-4945-95D0-F429FCEFA6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011B-72D1-4B05-85BB-C00B2A76EC1C}" type="datetimeFigureOut">
              <a:rPr lang="ru-RU" smtClean="0"/>
              <a:pPr/>
              <a:t>29.06.2012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BEE82-36A1-4945-95D0-F429FCEFA6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011B-72D1-4B05-85BB-C00B2A76EC1C}" type="datetimeFigureOut">
              <a:rPr lang="ru-RU" smtClean="0"/>
              <a:pPr/>
              <a:t>29.06.2012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BEE82-36A1-4945-95D0-F429FCEFA6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8011B-72D1-4B05-85BB-C00B2A76EC1C}" type="datetimeFigureOut">
              <a:rPr lang="ru-RU" smtClean="0"/>
              <a:pPr/>
              <a:t>29.06.2012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BEE82-36A1-4945-95D0-F429FCEFA6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3116"/>
            <a:ext cx="8229600" cy="1143000"/>
          </a:xfrm>
        </p:spPr>
        <p:txBody>
          <a:bodyPr>
            <a:noAutofit/>
          </a:bodyPr>
          <a:lstStyle/>
          <a:p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571612"/>
            <a:ext cx="8358246" cy="314327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Arial Narrow" pitchFamily="34" charset="0"/>
              </a:rPr>
              <a:t> </a:t>
            </a:r>
            <a:r>
              <a:rPr lang="en-US" sz="4800" b="1" dirty="0" smtClean="0">
                <a:solidFill>
                  <a:schemeClr val="tx1"/>
                </a:solidFill>
                <a:latin typeface="Arial Narrow" pitchFamily="34" charset="0"/>
              </a:rPr>
              <a:t>Perfect Tense</a:t>
            </a:r>
          </a:p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Arial Narrow" pitchFamily="34" charset="0"/>
              </a:rPr>
              <a:t>( группа « Совершенное время»)</a:t>
            </a:r>
            <a:endParaRPr lang="ru-RU" sz="44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429264"/>
            <a:ext cx="8229600" cy="1143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atin typeface="Arial Narrow" pitchFamily="34" charset="0"/>
              </a:rPr>
              <a:t>They, to wash the dishes, just</a:t>
            </a:r>
            <a:endParaRPr lang="ru-RU" b="1" dirty="0">
              <a:latin typeface="Arial Narrow" pitchFamily="34" charset="0"/>
            </a:endParaRPr>
          </a:p>
        </p:txBody>
      </p:sp>
      <p:pic>
        <p:nvPicPr>
          <p:cNvPr id="3" name="Picture 2" descr="C:\Users\user\Desktop\сельдь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85728"/>
            <a:ext cx="5000660" cy="500066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429264"/>
            <a:ext cx="8229600" cy="1143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atin typeface="Arial Narrow" pitchFamily="34" charset="0"/>
              </a:rPr>
              <a:t>I, to sweep the floor, never</a:t>
            </a:r>
            <a:endParaRPr lang="ru-RU" b="1" dirty="0">
              <a:latin typeface="Arial Narrow" pitchFamily="34" charset="0"/>
            </a:endParaRPr>
          </a:p>
        </p:txBody>
      </p:sp>
      <p:pic>
        <p:nvPicPr>
          <p:cNvPr id="3" name="Picture 2" descr="C:\Users\user\Desktop\сельдь\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14290"/>
            <a:ext cx="4857784" cy="514353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500702"/>
            <a:ext cx="8715436" cy="1143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atin typeface="Arial Narrow" pitchFamily="34" charset="0"/>
              </a:rPr>
              <a:t>Children, to clean the room, not…yet</a:t>
            </a:r>
            <a:endParaRPr lang="ru-RU" b="1" dirty="0">
              <a:latin typeface="Arial Narrow" pitchFamily="34" charset="0"/>
            </a:endParaRPr>
          </a:p>
        </p:txBody>
      </p:sp>
      <p:pic>
        <p:nvPicPr>
          <p:cNvPr id="3" name="Picture 2" descr="C:\Users\user\Desktop\сельдь\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57166"/>
            <a:ext cx="4762520" cy="500540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429264"/>
            <a:ext cx="8643998" cy="1143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atin typeface="Arial Narrow" pitchFamily="34" charset="0"/>
              </a:rPr>
              <a:t>Sarah, to cook lunch, five minutes ago</a:t>
            </a:r>
            <a:endParaRPr lang="ru-RU" b="1" dirty="0">
              <a:latin typeface="Arial Narrow" pitchFamily="34" charset="0"/>
            </a:endParaRPr>
          </a:p>
        </p:txBody>
      </p:sp>
      <p:pic>
        <p:nvPicPr>
          <p:cNvPr id="3" name="Picture 2" descr="C:\Users\user\Desktop\сельдь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85728"/>
            <a:ext cx="5929354" cy="492922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857232"/>
            <a:ext cx="3686172" cy="357190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atin typeface="Arial Narrow" pitchFamily="34" charset="0"/>
              </a:rPr>
              <a:t>Jessie, </a:t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latin typeface="Arial Narrow" pitchFamily="34" charset="0"/>
              </a:rPr>
              <a:t>to do the</a:t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latin typeface="Arial Narrow" pitchFamily="34" charset="0"/>
              </a:rPr>
              <a:t>washing,</a:t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latin typeface="Arial Narrow" pitchFamily="34" charset="0"/>
              </a:rPr>
              <a:t>recently</a:t>
            </a:r>
            <a:endParaRPr lang="ru-RU" b="1" dirty="0">
              <a:latin typeface="Arial Narrow" pitchFamily="34" charset="0"/>
            </a:endParaRPr>
          </a:p>
        </p:txBody>
      </p:sp>
      <p:pic>
        <p:nvPicPr>
          <p:cNvPr id="3" name="Picture 2" descr="C:\Users\user\Desktop\сельдь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500594" cy="628654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429264"/>
            <a:ext cx="8429684" cy="1143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atin typeface="Arial Narrow" pitchFamily="34" charset="0"/>
              </a:rPr>
              <a:t>She, to water the flowers, ever</a:t>
            </a:r>
            <a:endParaRPr lang="ru-RU" b="1" dirty="0">
              <a:latin typeface="Arial Narrow" pitchFamily="34" charset="0"/>
            </a:endParaRPr>
          </a:p>
        </p:txBody>
      </p:sp>
      <p:pic>
        <p:nvPicPr>
          <p:cNvPr id="3" name="Picture 2" descr="C:\Users\user\Desktop\сельдь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85728"/>
            <a:ext cx="4143404" cy="492922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286388"/>
            <a:ext cx="8501122" cy="1285884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atin typeface="Arial Narrow" pitchFamily="34" charset="0"/>
              </a:rPr>
              <a:t>My sister, to do the shopping, today</a:t>
            </a:r>
            <a:endParaRPr lang="ru-RU" b="1" dirty="0">
              <a:latin typeface="Arial Narrow" pitchFamily="34" charset="0"/>
            </a:endParaRPr>
          </a:p>
        </p:txBody>
      </p:sp>
      <p:pic>
        <p:nvPicPr>
          <p:cNvPr id="3" name="Picture 2" descr="C:\Users\user\Desktop\сельдь\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57167"/>
            <a:ext cx="5500726" cy="459107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715436" cy="6357982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latin typeface="Arial Narrow" pitchFamily="34" charset="0"/>
              </a:rPr>
              <a:t>1) </a:t>
            </a:r>
            <a:r>
              <a:rPr lang="en-US" b="1" dirty="0" smtClean="0">
                <a:latin typeface="Arial Narrow" pitchFamily="34" charset="0"/>
              </a:rPr>
              <a:t>___ you ___ there?</a:t>
            </a:r>
            <a:r>
              <a:rPr lang="ru-RU" b="1" dirty="0" smtClean="0">
                <a:latin typeface="Arial Narrow" pitchFamily="34" charset="0"/>
              </a:rPr>
              <a:t> (</a:t>
            </a:r>
            <a:r>
              <a:rPr lang="en-US" b="1" dirty="0" smtClean="0">
                <a:latin typeface="Arial Narrow" pitchFamily="34" charset="0"/>
              </a:rPr>
              <a:t>be) </a:t>
            </a:r>
            <a:r>
              <a:rPr lang="en-US" b="1" dirty="0" smtClean="0">
                <a:latin typeface="Arial Narrow" pitchFamily="34" charset="0"/>
              </a:rPr>
              <a:t/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latin typeface="Arial Narrow" pitchFamily="34" charset="0"/>
              </a:rPr>
              <a:t>2) I___ </a:t>
            </a:r>
            <a:r>
              <a:rPr lang="en-US" b="1" dirty="0" smtClean="0">
                <a:latin typeface="Arial Narrow" pitchFamily="34" charset="0"/>
              </a:rPr>
              <a:t>my homework yet. (not finish)</a:t>
            </a:r>
            <a:r>
              <a:rPr lang="en-US" b="1" dirty="0" smtClean="0">
                <a:latin typeface="Arial Narrow" pitchFamily="34" charset="0"/>
              </a:rPr>
              <a:t/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latin typeface="Arial Narrow" pitchFamily="34" charset="0"/>
              </a:rPr>
              <a:t>3) We didn’t see him since </a:t>
            </a:r>
            <a:r>
              <a:rPr lang="en-US" b="1" dirty="0" smtClean="0">
                <a:latin typeface="Arial Narrow" pitchFamily="34" charset="0"/>
              </a:rPr>
              <a:t>he ___ school. (live)</a:t>
            </a:r>
            <a:r>
              <a:rPr lang="en-US" b="1" dirty="0" smtClean="0">
                <a:latin typeface="Arial Narrow" pitchFamily="34" charset="0"/>
              </a:rPr>
              <a:t/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latin typeface="Arial Narrow" pitchFamily="34" charset="0"/>
              </a:rPr>
              <a:t>4) Sam ___ </a:t>
            </a:r>
            <a:r>
              <a:rPr lang="en-US" b="1" dirty="0" smtClean="0">
                <a:latin typeface="Arial Narrow" pitchFamily="34" charset="0"/>
              </a:rPr>
              <a:t>John </a:t>
            </a:r>
            <a:r>
              <a:rPr lang="en-US" b="1" dirty="0" smtClean="0">
                <a:latin typeface="Arial Narrow" pitchFamily="34" charset="0"/>
              </a:rPr>
              <a:t>for years</a:t>
            </a:r>
            <a:r>
              <a:rPr lang="en-US" b="1" dirty="0" smtClean="0">
                <a:latin typeface="Arial Narrow" pitchFamily="34" charset="0"/>
              </a:rPr>
              <a:t>. (know) </a:t>
            </a:r>
            <a:r>
              <a:rPr lang="en-US" b="1" dirty="0" smtClean="0">
                <a:latin typeface="Arial Narrow" pitchFamily="34" charset="0"/>
              </a:rPr>
              <a:t/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latin typeface="Arial Narrow" pitchFamily="34" charset="0"/>
              </a:rPr>
              <a:t>5) Lisa ___ </a:t>
            </a:r>
            <a:r>
              <a:rPr lang="en-US" b="1" dirty="0" smtClean="0">
                <a:latin typeface="Arial Narrow" pitchFamily="34" charset="0"/>
              </a:rPr>
              <a:t>this </a:t>
            </a:r>
            <a:r>
              <a:rPr lang="en-US" b="1" dirty="0" smtClean="0">
                <a:latin typeface="Arial Narrow" pitchFamily="34" charset="0"/>
              </a:rPr>
              <a:t>skirt since this Christmas</a:t>
            </a:r>
            <a:r>
              <a:rPr lang="en-US" b="1" dirty="0" smtClean="0">
                <a:latin typeface="Arial Narrow" pitchFamily="34" charset="0"/>
              </a:rPr>
              <a:t>. (not dress) </a:t>
            </a:r>
            <a:r>
              <a:rPr lang="en-US" b="1" dirty="0" smtClean="0">
                <a:latin typeface="Arial Narrow" pitchFamily="34" charset="0"/>
              </a:rPr>
              <a:t/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latin typeface="Arial Narrow" pitchFamily="34" charset="0"/>
              </a:rPr>
              <a:t>6) Kevin ___ </a:t>
            </a:r>
            <a:r>
              <a:rPr lang="en-US" b="1" dirty="0" smtClean="0">
                <a:latin typeface="Arial Narrow" pitchFamily="34" charset="0"/>
              </a:rPr>
              <a:t>his </a:t>
            </a:r>
            <a:r>
              <a:rPr lang="en-US" b="1" dirty="0" smtClean="0">
                <a:latin typeface="Arial Narrow" pitchFamily="34" charset="0"/>
              </a:rPr>
              <a:t>key</a:t>
            </a:r>
            <a:r>
              <a:rPr lang="en-US" b="1" dirty="0" smtClean="0">
                <a:latin typeface="Arial Narrow" pitchFamily="34" charset="0"/>
              </a:rPr>
              <a:t>. (lose) </a:t>
            </a:r>
            <a:r>
              <a:rPr lang="en-US" b="1" dirty="0" smtClean="0">
                <a:latin typeface="Arial Narrow" pitchFamily="34" charset="0"/>
              </a:rPr>
              <a:t/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latin typeface="Arial Narrow" pitchFamily="34" charset="0"/>
              </a:rPr>
              <a:t>7) She thinks she ___ </a:t>
            </a:r>
            <a:r>
              <a:rPr lang="en-US" b="1" dirty="0" smtClean="0">
                <a:latin typeface="Arial Narrow" pitchFamily="34" charset="0"/>
              </a:rPr>
              <a:t>about </a:t>
            </a:r>
            <a:r>
              <a:rPr lang="en-US" b="1" dirty="0" smtClean="0">
                <a:latin typeface="Arial Narrow" pitchFamily="34" charset="0"/>
              </a:rPr>
              <a:t>the test</a:t>
            </a:r>
            <a:r>
              <a:rPr lang="en-US" b="1" dirty="0" smtClean="0">
                <a:latin typeface="Arial Narrow" pitchFamily="34" charset="0"/>
              </a:rPr>
              <a:t>. (forget) </a:t>
            </a:r>
            <a:endParaRPr lang="ru-RU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642942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 Narrow" pitchFamily="34" charset="0"/>
              </a:rPr>
              <a:t/>
            </a:r>
            <a:br>
              <a:rPr lang="en-US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en-US" b="1" dirty="0" smtClean="0">
                <a:latin typeface="Arial Narrow" pitchFamily="34" charset="0"/>
              </a:rPr>
              <a:t>8) Jason ___ </a:t>
            </a:r>
            <a:r>
              <a:rPr lang="en-US" b="1" dirty="0" smtClean="0">
                <a:latin typeface="Arial Narrow" pitchFamily="34" charset="0"/>
              </a:rPr>
              <a:t>his </a:t>
            </a:r>
            <a:r>
              <a:rPr lang="en-US" b="1" dirty="0" smtClean="0">
                <a:latin typeface="Arial Narrow" pitchFamily="34" charset="0"/>
              </a:rPr>
              <a:t>leg</a:t>
            </a:r>
            <a:r>
              <a:rPr lang="en-US" b="1" dirty="0" smtClean="0">
                <a:latin typeface="Arial Narrow" pitchFamily="34" charset="0"/>
              </a:rPr>
              <a:t>. (break) </a:t>
            </a:r>
            <a:r>
              <a:rPr lang="en-US" b="1" dirty="0" smtClean="0">
                <a:latin typeface="Arial Narrow" pitchFamily="34" charset="0"/>
              </a:rPr>
              <a:t/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latin typeface="Arial Narrow" pitchFamily="34" charset="0"/>
              </a:rPr>
              <a:t>9) They ___ </a:t>
            </a:r>
            <a:r>
              <a:rPr lang="en-US" b="1" dirty="0" smtClean="0">
                <a:latin typeface="Arial Narrow" pitchFamily="34" charset="0"/>
              </a:rPr>
              <a:t>already___ </a:t>
            </a:r>
            <a:r>
              <a:rPr lang="en-US" b="1" dirty="0" smtClean="0">
                <a:latin typeface="Arial Narrow" pitchFamily="34" charset="0"/>
              </a:rPr>
              <a:t>their house</a:t>
            </a:r>
            <a:r>
              <a:rPr lang="en-US" b="1" dirty="0" smtClean="0">
                <a:latin typeface="Arial Narrow" pitchFamily="34" charset="0"/>
              </a:rPr>
              <a:t>. (decorate)</a:t>
            </a:r>
            <a:r>
              <a:rPr lang="en-US" b="1" dirty="0" smtClean="0">
                <a:latin typeface="Arial Narrow" pitchFamily="34" charset="0"/>
              </a:rPr>
              <a:t/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latin typeface="Arial Narrow" pitchFamily="34" charset="0"/>
              </a:rPr>
              <a:t>10) Tom ___ </a:t>
            </a:r>
            <a:r>
              <a:rPr lang="en-US" b="1" dirty="0" smtClean="0">
                <a:latin typeface="Arial Narrow" pitchFamily="34" charset="0"/>
              </a:rPr>
              <a:t>this </a:t>
            </a:r>
            <a:r>
              <a:rPr lang="en-US" b="1" dirty="0" smtClean="0">
                <a:latin typeface="Arial Narrow" pitchFamily="34" charset="0"/>
              </a:rPr>
              <a:t>film</a:t>
            </a:r>
            <a:r>
              <a:rPr lang="en-US" b="1" dirty="0" smtClean="0">
                <a:latin typeface="Arial Narrow" pitchFamily="34" charset="0"/>
              </a:rPr>
              <a:t>. (see) </a:t>
            </a:r>
            <a:r>
              <a:rPr lang="en-US" b="1" dirty="0" smtClean="0">
                <a:latin typeface="Arial Narrow" pitchFamily="34" charset="0"/>
              </a:rPr>
              <a:t/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latin typeface="Arial Narrow" pitchFamily="34" charset="0"/>
              </a:rPr>
              <a:t>11) I ___ </a:t>
            </a:r>
            <a:r>
              <a:rPr lang="en-US" b="1" dirty="0" smtClean="0">
                <a:latin typeface="Arial Narrow" pitchFamily="34" charset="0"/>
              </a:rPr>
              <a:t>there </a:t>
            </a:r>
            <a:r>
              <a:rPr lang="en-US" b="1" dirty="0" smtClean="0">
                <a:latin typeface="Arial Narrow" pitchFamily="34" charset="0"/>
              </a:rPr>
              <a:t>since 5 o’clock</a:t>
            </a:r>
            <a:r>
              <a:rPr lang="en-US" b="1" dirty="0" smtClean="0">
                <a:latin typeface="Arial Narrow" pitchFamily="34" charset="0"/>
              </a:rPr>
              <a:t>. (be) </a:t>
            </a:r>
            <a:r>
              <a:rPr lang="en-US" b="1" dirty="0" smtClean="0">
                <a:latin typeface="Arial Narrow" pitchFamily="34" charset="0"/>
              </a:rPr>
              <a:t/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latin typeface="Arial Narrow" pitchFamily="34" charset="0"/>
              </a:rPr>
              <a:t>12) Mary ___ </a:t>
            </a:r>
            <a:r>
              <a:rPr lang="en-US" b="1" dirty="0" smtClean="0">
                <a:latin typeface="Arial Narrow" pitchFamily="34" charset="0"/>
              </a:rPr>
              <a:t>contact </a:t>
            </a:r>
            <a:r>
              <a:rPr lang="en-US" b="1" dirty="0" smtClean="0">
                <a:latin typeface="Arial Narrow" pitchFamily="34" charset="0"/>
              </a:rPr>
              <a:t>lenses for five years</a:t>
            </a:r>
            <a:r>
              <a:rPr lang="en-US" b="1" dirty="0" smtClean="0">
                <a:latin typeface="Arial Narrow" pitchFamily="34" charset="0"/>
              </a:rPr>
              <a:t>. (wear) </a:t>
            </a:r>
            <a:r>
              <a:rPr lang="en-US" b="1" dirty="0" smtClean="0">
                <a:latin typeface="Arial Narrow" pitchFamily="34" charset="0"/>
              </a:rPr>
              <a:t/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latin typeface="Arial Narrow" pitchFamily="34" charset="0"/>
              </a:rPr>
              <a:t>13) Lately Mr. and Mrs. Brown ___ </a:t>
            </a:r>
            <a:r>
              <a:rPr lang="en-US" b="1" dirty="0" smtClean="0">
                <a:latin typeface="Arial Narrow" pitchFamily="34" charset="0"/>
              </a:rPr>
              <a:t>an </a:t>
            </a:r>
            <a:r>
              <a:rPr lang="en-US" b="1" dirty="0" smtClean="0">
                <a:latin typeface="Arial Narrow" pitchFamily="34" charset="0"/>
              </a:rPr>
              <a:t>expensive car</a:t>
            </a:r>
            <a:r>
              <a:rPr lang="en-US" b="1" dirty="0" smtClean="0">
                <a:latin typeface="Arial Narrow" pitchFamily="34" charset="0"/>
              </a:rPr>
              <a:t>. (get) </a:t>
            </a:r>
            <a:r>
              <a:rPr lang="en-US" b="1" dirty="0" smtClean="0">
                <a:latin typeface="Arial Narrow" pitchFamily="34" charset="0"/>
              </a:rPr>
              <a:t/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latin typeface="Arial Narrow" pitchFamily="34" charset="0"/>
              </a:rPr>
              <a:t>14) He __ </a:t>
            </a:r>
            <a:r>
              <a:rPr lang="en-US" b="1" dirty="0" smtClean="0">
                <a:latin typeface="Arial Narrow" pitchFamily="34" charset="0"/>
              </a:rPr>
              <a:t>just</a:t>
            </a:r>
            <a:r>
              <a:rPr lang="en-US" b="1" dirty="0" smtClean="0">
                <a:latin typeface="Arial Narrow" pitchFamily="34" charset="0"/>
              </a:rPr>
              <a:t> ___</a:t>
            </a:r>
            <a:r>
              <a:rPr lang="en-US" b="1" dirty="0" smtClean="0">
                <a:latin typeface="Arial Narrow" pitchFamily="34" charset="0"/>
              </a:rPr>
              <a:t> .(arrive)</a:t>
            </a:r>
            <a:r>
              <a:rPr lang="en-US" b="1" dirty="0" smtClean="0">
                <a:solidFill>
                  <a:schemeClr val="bg1"/>
                </a:solidFill>
                <a:latin typeface="Arial Narrow" pitchFamily="34" charset="0"/>
              </a:rPr>
              <a:t/>
            </a:r>
            <a:br>
              <a:rPr lang="en-US" b="1" dirty="0" smtClean="0">
                <a:solidFill>
                  <a:schemeClr val="bg1"/>
                </a:solidFill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4429156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b="1" dirty="0" smtClean="0">
                <a:latin typeface="Arial Narrow" pitchFamily="34" charset="0"/>
              </a:rPr>
              <a:t>15) Mrs. Brown __ </a:t>
            </a:r>
            <a:r>
              <a:rPr lang="en-US" sz="4000" b="1" dirty="0" smtClean="0">
                <a:latin typeface="Arial Narrow" pitchFamily="34" charset="0"/>
              </a:rPr>
              <a:t>at </a:t>
            </a:r>
            <a:r>
              <a:rPr lang="en-US" sz="4000" b="1" dirty="0" smtClean="0">
                <a:latin typeface="Arial Narrow" pitchFamily="34" charset="0"/>
              </a:rPr>
              <a:t>school since 1993</a:t>
            </a:r>
            <a:r>
              <a:rPr lang="en-US" sz="4000" b="1" dirty="0" smtClean="0">
                <a:latin typeface="Arial Narrow" pitchFamily="34" charset="0"/>
              </a:rPr>
              <a:t>. (work) </a:t>
            </a:r>
            <a:r>
              <a:rPr lang="en-US" sz="4000" b="1" dirty="0" smtClean="0">
                <a:latin typeface="Arial Narrow" pitchFamily="34" charset="0"/>
              </a:rPr>
              <a:t/>
            </a:r>
            <a:br>
              <a:rPr lang="en-US" sz="4000" b="1" dirty="0" smtClean="0">
                <a:latin typeface="Arial Narrow" pitchFamily="34" charset="0"/>
              </a:rPr>
            </a:br>
            <a:r>
              <a:rPr lang="en-US" sz="4000" b="1" dirty="0" smtClean="0">
                <a:latin typeface="Arial Narrow" pitchFamily="34" charset="0"/>
              </a:rPr>
              <a:t>16) We ___ </a:t>
            </a:r>
            <a:r>
              <a:rPr lang="en-US" sz="4000" b="1" dirty="0" smtClean="0">
                <a:latin typeface="Arial Narrow" pitchFamily="34" charset="0"/>
              </a:rPr>
              <a:t>Tom </a:t>
            </a:r>
            <a:r>
              <a:rPr lang="en-US" sz="4000" b="1" dirty="0" smtClean="0">
                <a:latin typeface="Arial Narrow" pitchFamily="34" charset="0"/>
              </a:rPr>
              <a:t>for four years</a:t>
            </a:r>
            <a:r>
              <a:rPr lang="en-US" sz="4000" b="1" dirty="0" smtClean="0">
                <a:latin typeface="Arial Narrow" pitchFamily="34" charset="0"/>
              </a:rPr>
              <a:t>. (know) </a:t>
            </a:r>
            <a:r>
              <a:rPr lang="en-US" sz="4000" b="1" dirty="0" smtClean="0">
                <a:latin typeface="Arial Narrow" pitchFamily="34" charset="0"/>
              </a:rPr>
              <a:t/>
            </a:r>
            <a:br>
              <a:rPr lang="en-US" sz="4000" b="1" dirty="0" smtClean="0">
                <a:latin typeface="Arial Narrow" pitchFamily="34" charset="0"/>
              </a:rPr>
            </a:br>
            <a:r>
              <a:rPr lang="en-US" sz="4000" b="1" dirty="0" smtClean="0">
                <a:latin typeface="Arial Narrow" pitchFamily="34" charset="0"/>
              </a:rPr>
              <a:t>17) I ___ </a:t>
            </a:r>
            <a:r>
              <a:rPr lang="en-US" sz="4000" b="1" dirty="0" smtClean="0">
                <a:latin typeface="Arial Narrow" pitchFamily="34" charset="0"/>
              </a:rPr>
              <a:t>never</a:t>
            </a:r>
            <a:r>
              <a:rPr lang="en-US" sz="4000" b="1" dirty="0" smtClean="0">
                <a:latin typeface="Arial Narrow" pitchFamily="34" charset="0"/>
              </a:rPr>
              <a:t> ___</a:t>
            </a:r>
            <a:r>
              <a:rPr lang="en-US" sz="4000" b="1" dirty="0" smtClean="0">
                <a:latin typeface="Arial Narrow" pitchFamily="34" charset="0"/>
              </a:rPr>
              <a:t> early</a:t>
            </a:r>
            <a:r>
              <a:rPr lang="en-US" sz="4000" b="1" dirty="0" smtClean="0">
                <a:latin typeface="Arial Narrow" pitchFamily="34" charset="0"/>
              </a:rPr>
              <a:t>. </a:t>
            </a:r>
            <a:r>
              <a:rPr lang="en-US" sz="4000" b="1" dirty="0" smtClean="0">
                <a:latin typeface="Arial Narrow" pitchFamily="34" charset="0"/>
              </a:rPr>
              <a:t>(get </a:t>
            </a:r>
            <a:r>
              <a:rPr lang="en-US" sz="4000" b="1" dirty="0" smtClean="0">
                <a:latin typeface="Arial Narrow" pitchFamily="34" charset="0"/>
              </a:rPr>
              <a:t>up) </a:t>
            </a:r>
            <a:r>
              <a:rPr lang="ru-RU" sz="4000" b="1" dirty="0" smtClean="0">
                <a:latin typeface="Arial Narrow" pitchFamily="34" charset="0"/>
              </a:rPr>
              <a:t/>
            </a:r>
            <a:br>
              <a:rPr lang="ru-RU" sz="4000" b="1" dirty="0" smtClean="0">
                <a:latin typeface="Arial Narrow" pitchFamily="34" charset="0"/>
              </a:rPr>
            </a:br>
            <a:r>
              <a:rPr lang="ru-RU" sz="4000" b="1" dirty="0" smtClean="0">
                <a:latin typeface="Arial Narrow" pitchFamily="34" charset="0"/>
              </a:rPr>
              <a:t>18) </a:t>
            </a:r>
            <a:r>
              <a:rPr lang="en-US" sz="4000" b="1" dirty="0" smtClean="0">
                <a:latin typeface="Arial Narrow" pitchFamily="34" charset="0"/>
              </a:rPr>
              <a:t>He ___ </a:t>
            </a:r>
            <a:r>
              <a:rPr lang="en-US" sz="4000" b="1" dirty="0" smtClean="0">
                <a:latin typeface="Arial Narrow" pitchFamily="34" charset="0"/>
              </a:rPr>
              <a:t>the </a:t>
            </a:r>
            <a:r>
              <a:rPr lang="en-US" sz="4000" b="1" dirty="0" smtClean="0">
                <a:latin typeface="Arial Narrow" pitchFamily="34" charset="0"/>
              </a:rPr>
              <a:t>world champion for the past three years</a:t>
            </a:r>
            <a:r>
              <a:rPr lang="en-US" sz="4000" b="1" dirty="0" smtClean="0">
                <a:latin typeface="Arial Narrow" pitchFamily="34" charset="0"/>
              </a:rPr>
              <a:t>. (be) </a:t>
            </a:r>
            <a:endParaRPr lang="ru-RU" sz="4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428868"/>
            <a:ext cx="8229600" cy="1143000"/>
          </a:xfrm>
        </p:spPr>
        <p:txBody>
          <a:bodyPr>
            <a:noAutofit/>
          </a:bodyPr>
          <a:lstStyle/>
          <a:p>
            <a:endParaRPr lang="ru-RU" b="1" u="sng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285728"/>
            <a:ext cx="6357982" cy="16430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Present Perfect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(настоящее совершенное время)</a:t>
            </a:r>
            <a:endParaRPr lang="ru-RU" sz="28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143116"/>
            <a:ext cx="7500990" cy="43577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 Narrow" pitchFamily="34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действие </a:t>
            </a:r>
            <a:r>
              <a:rPr lang="ru-RU" sz="2800" b="1" u="sng" dirty="0" smtClean="0">
                <a:solidFill>
                  <a:schemeClr val="tx1"/>
                </a:solidFill>
                <a:latin typeface="Arial Narrow" pitchFamily="34" charset="0"/>
              </a:rPr>
              <a:t>было совершено в прошлом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, но </a:t>
            </a:r>
            <a:r>
              <a:rPr lang="ru-RU" sz="2800" b="1" u="sng" dirty="0" smtClean="0">
                <a:solidFill>
                  <a:schemeClr val="tx1"/>
                </a:solidFill>
                <a:latin typeface="Arial Narrow" pitchFamily="34" charset="0"/>
              </a:rPr>
              <a:t>осталась связь с настоящим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:</a:t>
            </a:r>
          </a:p>
          <a:p>
            <a:pPr algn="ctr"/>
            <a:endParaRPr lang="ru-RU" sz="28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Я </a:t>
            </a:r>
            <a:r>
              <a:rPr lang="ru-RU" sz="2800" b="1" dirty="0" smtClean="0">
                <a:solidFill>
                  <a:srgbClr val="FF0000"/>
                </a:solidFill>
                <a:latin typeface="Arial Narrow" pitchFamily="34" charset="0"/>
              </a:rPr>
              <a:t>сегодня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2800" b="1" u="sng" dirty="0" smtClean="0">
                <a:solidFill>
                  <a:schemeClr val="tx1"/>
                </a:solidFill>
                <a:latin typeface="Arial Narrow" pitchFamily="34" charset="0"/>
              </a:rPr>
              <a:t>получил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тройку.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Мама </a:t>
            </a:r>
            <a:r>
              <a:rPr lang="ru-RU" sz="2800" b="1" dirty="0" smtClean="0">
                <a:solidFill>
                  <a:srgbClr val="FF0000"/>
                </a:solidFill>
                <a:latin typeface="Arial Narrow" pitchFamily="34" charset="0"/>
              </a:rPr>
              <a:t>только что </a:t>
            </a:r>
            <a:r>
              <a:rPr lang="ru-RU" sz="2800" b="1" u="sng" dirty="0" smtClean="0">
                <a:solidFill>
                  <a:schemeClr val="tx1"/>
                </a:solidFill>
                <a:latin typeface="Arial Narrow" pitchFamily="34" charset="0"/>
              </a:rPr>
              <a:t>пришла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с работы.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 Narrow" pitchFamily="34" charset="0"/>
              </a:rPr>
              <a:t>Недавно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они </a:t>
            </a:r>
            <a:r>
              <a:rPr lang="ru-RU" sz="2800" b="1" u="sng" dirty="0" smtClean="0">
                <a:solidFill>
                  <a:schemeClr val="tx1"/>
                </a:solidFill>
                <a:latin typeface="Arial Narrow" pitchFamily="34" charset="0"/>
              </a:rPr>
              <a:t>купили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собаку.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Кто-то </a:t>
            </a:r>
            <a:r>
              <a:rPr lang="ru-RU" sz="2800" b="1" u="sng" dirty="0" smtClean="0">
                <a:solidFill>
                  <a:schemeClr val="tx1"/>
                </a:solidFill>
                <a:latin typeface="Arial Narrow" pitchFamily="34" charset="0"/>
              </a:rPr>
              <a:t>разбил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вазу.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Папа </a:t>
            </a:r>
            <a:r>
              <a:rPr lang="ru-RU" sz="2800" b="1" u="sng" dirty="0" smtClean="0">
                <a:solidFill>
                  <a:schemeClr val="tx1"/>
                </a:solidFill>
                <a:latin typeface="Arial Narrow" pitchFamily="34" charset="0"/>
              </a:rPr>
              <a:t>подмел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двор.</a:t>
            </a:r>
            <a:endParaRPr lang="ru-RU" sz="28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928934"/>
            <a:ext cx="8229600" cy="1143000"/>
          </a:xfrm>
        </p:spPr>
        <p:txBody>
          <a:bodyPr>
            <a:noAutofit/>
          </a:bodyPr>
          <a:lstStyle/>
          <a:p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214290"/>
            <a:ext cx="5857916" cy="10715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Arial Narrow" pitchFamily="34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слова – определители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(слова – подсказки)</a:t>
            </a:r>
            <a:endParaRPr lang="ru-RU" sz="28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428736"/>
            <a:ext cx="8429684" cy="52864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 Narrow" pitchFamily="34" charset="0"/>
              </a:rPr>
              <a:t> </a:t>
            </a:r>
          </a:p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ever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– когда-нибудь (когда-либо)</a:t>
            </a:r>
            <a:endParaRPr lang="en-US" sz="28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never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- никогда</a:t>
            </a:r>
            <a:endParaRPr lang="en-US" sz="28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just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– только что</a:t>
            </a:r>
            <a:endParaRPr lang="en-US" sz="28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already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 - уже</a:t>
            </a:r>
            <a:endParaRPr lang="en-US" sz="28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today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- сегодня</a:t>
            </a:r>
            <a:endParaRPr lang="en-US" sz="28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not…yet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– еще не….</a:t>
            </a:r>
            <a:endParaRPr lang="en-US" sz="28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since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– с ( </a:t>
            </a:r>
            <a:r>
              <a:rPr lang="ru-RU" sz="2800" b="1" dirty="0" err="1" smtClean="0">
                <a:solidFill>
                  <a:schemeClr val="tx1"/>
                </a:solidFill>
                <a:latin typeface="Arial Narrow" pitchFamily="34" charset="0"/>
              </a:rPr>
              <a:t>с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какого-то времени)</a:t>
            </a:r>
            <a:endParaRPr lang="en-US" sz="28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for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– в течение</a:t>
            </a:r>
            <a:endParaRPr lang="en-US" sz="28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lately / recently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- недавно</a:t>
            </a:r>
            <a:endParaRPr lang="en-US" sz="28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en-US" sz="2800" b="1" u="sng" dirty="0" smtClean="0">
                <a:solidFill>
                  <a:schemeClr val="tx1"/>
                </a:solidFill>
                <a:latin typeface="Arial Narrow" pitchFamily="34" charset="0"/>
              </a:rPr>
              <a:t>ago</a:t>
            </a:r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 ( </a:t>
            </a:r>
            <a:r>
              <a:rPr lang="en-US" sz="2800" b="1" dirty="0" smtClean="0">
                <a:solidFill>
                  <a:srgbClr val="FF0000"/>
                </a:solidFill>
                <a:latin typeface="Arial Narrow" pitchFamily="34" charset="0"/>
              </a:rPr>
              <a:t>minute, hour </a:t>
            </a:r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)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– назад </a:t>
            </a:r>
            <a:endParaRPr lang="en-US" sz="28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( минуту назад, час назад или 2 часа назад)</a:t>
            </a:r>
            <a:endParaRPr lang="en-US" sz="28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4288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214290"/>
            <a:ext cx="5500726" cy="10715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atin typeface="Arial Narrow" pitchFamily="34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образуется</a:t>
            </a:r>
            <a:endParaRPr lang="ru-RU" sz="32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928802"/>
            <a:ext cx="3500462" cy="45720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Arial Narrow" pitchFamily="34" charset="0"/>
              </a:rPr>
              <a:t> </a:t>
            </a:r>
            <a:r>
              <a:rPr lang="en-US" sz="3200" b="1" u="sng" dirty="0" smtClean="0">
                <a:solidFill>
                  <a:schemeClr val="tx1"/>
                </a:solidFill>
                <a:latin typeface="Arial Narrow" pitchFamily="34" charset="0"/>
              </a:rPr>
              <a:t>He, She, It</a:t>
            </a:r>
          </a:p>
          <a:p>
            <a:pPr algn="ctr"/>
            <a:endParaRPr lang="en-US" sz="32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Arial Narrow" pitchFamily="34" charset="0"/>
              </a:rPr>
              <a:t>has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+ III</a:t>
            </a:r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 форма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или 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– </a:t>
            </a:r>
            <a:r>
              <a:rPr lang="en-US" sz="3200" b="1" dirty="0" err="1" smtClean="0">
                <a:solidFill>
                  <a:schemeClr val="tx1"/>
                </a:solidFill>
                <a:latin typeface="Arial Narrow" pitchFamily="34" charset="0"/>
              </a:rPr>
              <a:t>ed</a:t>
            </a:r>
            <a:endParaRPr lang="en-US" sz="32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Arial Narrow" pitchFamily="34" charset="0"/>
              </a:rPr>
              <a:t>has not 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+ III</a:t>
            </a:r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 форма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или – </a:t>
            </a:r>
            <a:r>
              <a:rPr lang="en-US" sz="3200" b="1" dirty="0" err="1" smtClean="0">
                <a:solidFill>
                  <a:schemeClr val="tx1"/>
                </a:solidFill>
                <a:latin typeface="Arial Narrow" pitchFamily="34" charset="0"/>
              </a:rPr>
              <a:t>ed</a:t>
            </a:r>
            <a:endParaRPr lang="en-US" sz="32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(</a:t>
            </a:r>
            <a:r>
              <a:rPr lang="en-US" sz="3200" b="1" dirty="0" smtClean="0">
                <a:solidFill>
                  <a:srgbClr val="FF0000"/>
                </a:solidFill>
                <a:latin typeface="Arial Narrow" pitchFamily="34" charset="0"/>
              </a:rPr>
              <a:t>hasn’t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)</a:t>
            </a:r>
            <a:endParaRPr lang="ru-RU" sz="3200" b="1" dirty="0" smtClean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86380" y="1928802"/>
            <a:ext cx="3429024" cy="45720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Arial Narrow" pitchFamily="34" charset="0"/>
              </a:rPr>
              <a:t> </a:t>
            </a:r>
            <a:endParaRPr lang="en-US" sz="3200" b="1" dirty="0" smtClean="0">
              <a:latin typeface="Arial Narrow" pitchFamily="34" charset="0"/>
            </a:endParaRPr>
          </a:p>
          <a:p>
            <a:pPr algn="ctr"/>
            <a:r>
              <a:rPr lang="en-US" sz="3200" b="1" u="sng" dirty="0" smtClean="0">
                <a:solidFill>
                  <a:schemeClr val="tx1"/>
                </a:solidFill>
                <a:latin typeface="Arial Narrow" pitchFamily="34" charset="0"/>
              </a:rPr>
              <a:t>I, We, You, They</a:t>
            </a:r>
          </a:p>
          <a:p>
            <a:pPr algn="ctr"/>
            <a:endParaRPr lang="en-US" sz="32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Arial Narrow" pitchFamily="34" charset="0"/>
              </a:rPr>
              <a:t>have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+ III </a:t>
            </a:r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форма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или 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– </a:t>
            </a:r>
            <a:r>
              <a:rPr lang="en-US" sz="3200" b="1" dirty="0" err="1" smtClean="0">
                <a:solidFill>
                  <a:schemeClr val="tx1"/>
                </a:solidFill>
                <a:latin typeface="Arial Narrow" pitchFamily="34" charset="0"/>
              </a:rPr>
              <a:t>ed</a:t>
            </a:r>
            <a:endParaRPr lang="ru-RU" sz="32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Arial Narrow" pitchFamily="34" charset="0"/>
              </a:rPr>
              <a:t>have not 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+ III </a:t>
            </a:r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форма </a:t>
            </a:r>
            <a:endParaRPr lang="en-US" sz="32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или –</a:t>
            </a:r>
            <a:r>
              <a:rPr lang="en-US" sz="3200" b="1" dirty="0" err="1" smtClean="0">
                <a:solidFill>
                  <a:schemeClr val="tx1"/>
                </a:solidFill>
                <a:latin typeface="Arial Narrow" pitchFamily="34" charset="0"/>
              </a:rPr>
              <a:t>ed</a:t>
            </a:r>
            <a:endParaRPr lang="en-US" sz="32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(</a:t>
            </a:r>
            <a:r>
              <a:rPr lang="en-US" sz="3200" b="1" dirty="0" smtClean="0">
                <a:solidFill>
                  <a:srgbClr val="FF0000"/>
                </a:solidFill>
                <a:latin typeface="Arial Narrow" pitchFamily="34" charset="0"/>
              </a:rPr>
              <a:t>haven’t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)</a:t>
            </a:r>
          </a:p>
          <a:p>
            <a:pPr algn="ctr"/>
            <a:endParaRPr lang="ru-RU" sz="32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500174"/>
            <a:ext cx="8715436" cy="40719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 Недавно я убрал в комнате.</a:t>
            </a:r>
          </a:p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Lately I </a:t>
            </a:r>
            <a:r>
              <a:rPr lang="en-US" sz="3200" b="1" u="sng" dirty="0" smtClean="0">
                <a:solidFill>
                  <a:srgbClr val="FF0000"/>
                </a:solidFill>
                <a:latin typeface="Arial Narrow" pitchFamily="34" charset="0"/>
              </a:rPr>
              <a:t>have cleaned</a:t>
            </a:r>
            <a:r>
              <a:rPr lang="en-US" sz="32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the room.</a:t>
            </a:r>
          </a:p>
          <a:p>
            <a:pPr algn="ctr"/>
            <a:endParaRPr lang="en-US" sz="32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Сегодня Том узнал результат своего экзамена.</a:t>
            </a:r>
          </a:p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Today Tom </a:t>
            </a:r>
            <a:r>
              <a:rPr lang="en-US" sz="3200" b="1" u="sng" dirty="0" smtClean="0">
                <a:solidFill>
                  <a:srgbClr val="FF0000"/>
                </a:solidFill>
                <a:latin typeface="Arial Narrow" pitchFamily="34" charset="0"/>
              </a:rPr>
              <a:t>has known</a:t>
            </a:r>
            <a:r>
              <a:rPr lang="en-US" sz="32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the result of his exam.</a:t>
            </a:r>
            <a:endParaRPr lang="ru-RU" sz="32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14620"/>
            <a:ext cx="8229600" cy="1143000"/>
          </a:xfrm>
        </p:spPr>
        <p:txBody>
          <a:bodyPr>
            <a:noAutofit/>
          </a:bodyPr>
          <a:lstStyle/>
          <a:p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642918"/>
            <a:ext cx="8572560" cy="54292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слова: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Arial Narrow" pitchFamily="34" charset="0"/>
              </a:rPr>
              <a:t>never, just, already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в предложении стоят </a:t>
            </a:r>
            <a:r>
              <a:rPr lang="ru-RU" sz="3200" b="1" u="sng" dirty="0" smtClean="0">
                <a:solidFill>
                  <a:schemeClr val="tx1"/>
                </a:solidFill>
                <a:latin typeface="Arial Narrow" pitchFamily="34" charset="0"/>
              </a:rPr>
              <a:t>между </a:t>
            </a:r>
            <a:r>
              <a:rPr lang="en-US" sz="3200" b="1" u="sng" dirty="0" smtClean="0">
                <a:solidFill>
                  <a:schemeClr val="tx1"/>
                </a:solidFill>
                <a:latin typeface="Arial Narrow" pitchFamily="34" charset="0"/>
              </a:rPr>
              <a:t>have / has </a:t>
            </a:r>
            <a:r>
              <a:rPr lang="ru-RU" sz="3200" b="1" u="sng" dirty="0" smtClean="0">
                <a:solidFill>
                  <a:schemeClr val="tx1"/>
                </a:solidFill>
                <a:latin typeface="Arial Narrow" pitchFamily="34" charset="0"/>
              </a:rPr>
              <a:t> и глаголом в </a:t>
            </a:r>
            <a:r>
              <a:rPr lang="en-US" sz="3200" b="1" u="sng" dirty="0" smtClean="0">
                <a:solidFill>
                  <a:schemeClr val="tx1"/>
                </a:solidFill>
                <a:latin typeface="Arial Narrow" pitchFamily="34" charset="0"/>
              </a:rPr>
              <a:t>III</a:t>
            </a:r>
            <a:r>
              <a:rPr lang="ru-RU" sz="3200" b="1" u="sng" dirty="0" smtClean="0">
                <a:solidFill>
                  <a:schemeClr val="tx1"/>
                </a:solidFill>
                <a:latin typeface="Arial Narrow" pitchFamily="34" charset="0"/>
              </a:rPr>
              <a:t> форме </a:t>
            </a:r>
            <a:endParaRPr lang="en-US" sz="3200" b="1" u="sng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( или с окончанием – </a:t>
            </a:r>
            <a:r>
              <a:rPr lang="en-US" sz="3200" b="1" dirty="0" err="1" smtClean="0">
                <a:solidFill>
                  <a:schemeClr val="tx1"/>
                </a:solidFill>
                <a:latin typeface="Arial Narrow" pitchFamily="34" charset="0"/>
              </a:rPr>
              <a:t>ed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)</a:t>
            </a:r>
          </a:p>
          <a:p>
            <a:pPr algn="ctr"/>
            <a:endParaRPr lang="en-US" sz="32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I </a:t>
            </a:r>
            <a:r>
              <a:rPr lang="en-US" sz="3200" b="1" u="sng" dirty="0" smtClean="0">
                <a:solidFill>
                  <a:schemeClr val="tx1"/>
                </a:solidFill>
                <a:latin typeface="Arial Narrow" pitchFamily="34" charset="0"/>
              </a:rPr>
              <a:t>have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rial Narrow" pitchFamily="34" charset="0"/>
              </a:rPr>
              <a:t>never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3200" b="1" u="sng" dirty="0" smtClean="0">
                <a:solidFill>
                  <a:schemeClr val="tx1"/>
                </a:solidFill>
                <a:latin typeface="Arial Narrow" pitchFamily="34" charset="0"/>
              </a:rPr>
              <a:t>been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abroad.</a:t>
            </a:r>
          </a:p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She </a:t>
            </a:r>
            <a:r>
              <a:rPr lang="en-US" sz="3200" b="1" u="sng" dirty="0" smtClean="0">
                <a:solidFill>
                  <a:schemeClr val="tx1"/>
                </a:solidFill>
                <a:latin typeface="Arial Narrow" pitchFamily="34" charset="0"/>
              </a:rPr>
              <a:t>has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rial Narrow" pitchFamily="34" charset="0"/>
              </a:rPr>
              <a:t>already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3200" b="1" u="sng" dirty="0" smtClean="0">
                <a:solidFill>
                  <a:schemeClr val="tx1"/>
                </a:solidFill>
                <a:latin typeface="Arial Narrow" pitchFamily="34" charset="0"/>
              </a:rPr>
              <a:t>developed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special techniques.</a:t>
            </a:r>
          </a:p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We </a:t>
            </a:r>
            <a:r>
              <a:rPr lang="en-US" sz="3200" b="1" u="sng" dirty="0" smtClean="0">
                <a:solidFill>
                  <a:schemeClr val="tx1"/>
                </a:solidFill>
                <a:latin typeface="Arial Narrow" pitchFamily="34" charset="0"/>
              </a:rPr>
              <a:t>have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rial Narrow" pitchFamily="34" charset="0"/>
              </a:rPr>
              <a:t>just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3200" b="1" u="sng" dirty="0" smtClean="0">
                <a:solidFill>
                  <a:schemeClr val="tx1"/>
                </a:solidFill>
                <a:latin typeface="Arial Narrow" pitchFamily="34" charset="0"/>
              </a:rPr>
              <a:t>cooked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breakfast.</a:t>
            </a:r>
            <a:endParaRPr lang="ru-RU" sz="32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000372"/>
            <a:ext cx="8229600" cy="1143000"/>
          </a:xfrm>
        </p:spPr>
        <p:txBody>
          <a:bodyPr>
            <a:normAutofit/>
          </a:bodyPr>
          <a:lstStyle/>
          <a:p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500174"/>
            <a:ext cx="8143932" cy="33575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слово </a:t>
            </a:r>
            <a:r>
              <a:rPr lang="en-US" sz="3200" b="1" dirty="0" smtClean="0">
                <a:solidFill>
                  <a:srgbClr val="FF0000"/>
                </a:solidFill>
                <a:latin typeface="Arial Narrow" pitchFamily="34" charset="0"/>
              </a:rPr>
              <a:t>ever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в основном используется </a:t>
            </a:r>
            <a:r>
              <a:rPr lang="ru-RU" sz="3200" b="1" u="sng" dirty="0" smtClean="0">
                <a:solidFill>
                  <a:schemeClr val="tx1"/>
                </a:solidFill>
                <a:latin typeface="Arial Narrow" pitchFamily="34" charset="0"/>
              </a:rPr>
              <a:t>в</a:t>
            </a:r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3200" b="1" u="sng" dirty="0" smtClean="0">
                <a:solidFill>
                  <a:schemeClr val="tx1"/>
                </a:solidFill>
                <a:latin typeface="Arial Narrow" pitchFamily="34" charset="0"/>
              </a:rPr>
              <a:t>вопросах</a:t>
            </a:r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:</a:t>
            </a:r>
          </a:p>
          <a:p>
            <a:pPr algn="ctr"/>
            <a:endParaRPr lang="ru-RU" sz="32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en-US" sz="3200" b="1" u="sng" dirty="0" smtClean="0">
                <a:solidFill>
                  <a:schemeClr val="tx1"/>
                </a:solidFill>
                <a:latin typeface="Arial Narrow" pitchFamily="34" charset="0"/>
              </a:rPr>
              <a:t>Have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you </a:t>
            </a:r>
            <a:r>
              <a:rPr lang="en-US" sz="3200" b="1" dirty="0" smtClean="0">
                <a:solidFill>
                  <a:srgbClr val="FF0000"/>
                </a:solidFill>
                <a:latin typeface="Arial Narrow" pitchFamily="34" charset="0"/>
              </a:rPr>
              <a:t>ever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3200" b="1" u="sng" dirty="0" smtClean="0">
                <a:solidFill>
                  <a:schemeClr val="tx1"/>
                </a:solidFill>
                <a:latin typeface="Arial Narrow" pitchFamily="34" charset="0"/>
              </a:rPr>
              <a:t>traveled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by plane?</a:t>
            </a:r>
          </a:p>
          <a:p>
            <a:pPr algn="ctr"/>
            <a:r>
              <a:rPr lang="en-US" sz="3200" b="1" u="sng" dirty="0" smtClean="0">
                <a:solidFill>
                  <a:schemeClr val="tx1"/>
                </a:solidFill>
                <a:latin typeface="Arial Narrow" pitchFamily="34" charset="0"/>
              </a:rPr>
              <a:t>Has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he </a:t>
            </a:r>
            <a:r>
              <a:rPr lang="en-US" sz="3200" b="1" dirty="0" smtClean="0">
                <a:solidFill>
                  <a:srgbClr val="FF0000"/>
                </a:solidFill>
                <a:latin typeface="Arial Narrow" pitchFamily="34" charset="0"/>
              </a:rPr>
              <a:t>ever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3200" b="1" u="sng" dirty="0" smtClean="0">
                <a:solidFill>
                  <a:schemeClr val="tx1"/>
                </a:solidFill>
                <a:latin typeface="Arial Narrow" pitchFamily="34" charset="0"/>
              </a:rPr>
              <a:t>thought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about this?</a:t>
            </a:r>
            <a:endParaRPr lang="ru-RU" sz="32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928802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14290"/>
            <a:ext cx="8429684" cy="64294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2800" b="1" u="sng" dirty="0" smtClean="0">
                <a:solidFill>
                  <a:schemeClr val="tx1"/>
                </a:solidFill>
                <a:latin typeface="Arial Narrow" pitchFamily="34" charset="0"/>
              </a:rPr>
              <a:t>Примечания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:</a:t>
            </a:r>
          </a:p>
          <a:p>
            <a:pPr algn="ctr"/>
            <a:endParaRPr lang="ru-RU" sz="28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1) Предложения в </a:t>
            </a:r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Present Perfect 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2800" b="1" u="sng" dirty="0" smtClean="0">
                <a:solidFill>
                  <a:schemeClr val="tx1"/>
                </a:solidFill>
                <a:latin typeface="Arial Narrow" pitchFamily="34" charset="0"/>
              </a:rPr>
              <a:t>переводятся на </a:t>
            </a:r>
          </a:p>
          <a:p>
            <a:pPr algn="ctr"/>
            <a:r>
              <a:rPr lang="ru-RU" sz="2800" b="1" u="sng" dirty="0" smtClean="0">
                <a:solidFill>
                  <a:schemeClr val="tx1"/>
                </a:solidFill>
                <a:latin typeface="Arial Narrow" pitchFamily="34" charset="0"/>
              </a:rPr>
              <a:t>русский язык в прошедшем времени.</a:t>
            </a:r>
          </a:p>
          <a:p>
            <a:pPr algn="ctr"/>
            <a:endParaRPr lang="ru-RU" sz="28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2) Если </a:t>
            </a:r>
            <a:r>
              <a:rPr lang="ru-RU" sz="2800" b="1" u="sng" dirty="0" smtClean="0">
                <a:solidFill>
                  <a:schemeClr val="tx1"/>
                </a:solidFill>
                <a:latin typeface="Arial Narrow" pitchFamily="34" charset="0"/>
              </a:rPr>
              <a:t>нет ни одного слова-подсказки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, </a:t>
            </a:r>
            <a:r>
              <a:rPr lang="ru-RU" sz="2800" b="1" dirty="0" smtClean="0">
                <a:solidFill>
                  <a:srgbClr val="FF0000"/>
                </a:solidFill>
                <a:latin typeface="Arial Narrow" pitchFamily="34" charset="0"/>
              </a:rPr>
              <a:t>но по переводу ясно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, что </a:t>
            </a:r>
            <a:r>
              <a:rPr lang="ru-RU" sz="2800" b="1" u="sng" dirty="0" smtClean="0">
                <a:solidFill>
                  <a:schemeClr val="tx1"/>
                </a:solidFill>
                <a:latin typeface="Arial Narrow" pitchFamily="34" charset="0"/>
              </a:rPr>
              <a:t>предложение переводится в прошедшем времени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, то тоже пишем глагол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в </a:t>
            </a:r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Present Perfect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:</a:t>
            </a:r>
          </a:p>
          <a:p>
            <a:pPr algn="ctr"/>
            <a:endParaRPr lang="ru-RU" sz="28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Look! Somebody </a:t>
            </a:r>
            <a:r>
              <a:rPr lang="en-US" sz="2800" b="1" dirty="0" smtClean="0">
                <a:solidFill>
                  <a:srgbClr val="FF0000"/>
                </a:solidFill>
                <a:latin typeface="Arial Narrow" pitchFamily="34" charset="0"/>
              </a:rPr>
              <a:t>has broken </a:t>
            </a:r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the window.</a:t>
            </a:r>
          </a:p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Now  water pollution </a:t>
            </a:r>
            <a:r>
              <a:rPr lang="en-US" sz="2800" b="1" dirty="0" smtClean="0">
                <a:solidFill>
                  <a:srgbClr val="FF0000"/>
                </a:solidFill>
                <a:latin typeface="Arial Narrow" pitchFamily="34" charset="0"/>
              </a:rPr>
              <a:t>has become </a:t>
            </a:r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a serious ecological problem. </a:t>
            </a:r>
            <a:endParaRPr lang="ru-RU" sz="28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429264"/>
            <a:ext cx="8229600" cy="1143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atin typeface="Arial Narrow" pitchFamily="34" charset="0"/>
              </a:rPr>
              <a:t>David, to wash the car, already</a:t>
            </a:r>
            <a:endParaRPr lang="ru-RU" b="1" dirty="0">
              <a:latin typeface="Arial Narrow" pitchFamily="34" charset="0"/>
            </a:endParaRPr>
          </a:p>
        </p:txBody>
      </p:sp>
      <p:pic>
        <p:nvPicPr>
          <p:cNvPr id="3" name="Picture 2" descr="C:\Users\user\Desktop\сельдь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85728"/>
            <a:ext cx="5929354" cy="478634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425</Words>
  <Application>Microsoft Office PowerPoint</Application>
  <PresentationFormat>Экран (4:3)</PresentationFormat>
  <Paragraphs>81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 </vt:lpstr>
      <vt:lpstr>Слайд 5</vt:lpstr>
      <vt:lpstr>Слайд 6</vt:lpstr>
      <vt:lpstr>Слайд 7</vt:lpstr>
      <vt:lpstr> </vt:lpstr>
      <vt:lpstr>David, to wash the car, already</vt:lpstr>
      <vt:lpstr>They, to wash the dishes, just</vt:lpstr>
      <vt:lpstr>I, to sweep the floor, never</vt:lpstr>
      <vt:lpstr>Children, to clean the room, not…yet</vt:lpstr>
      <vt:lpstr>Sarah, to cook lunch, five minutes ago</vt:lpstr>
      <vt:lpstr>Jessie,  to do the washing, recently</vt:lpstr>
      <vt:lpstr>She, to water the flowers, ever</vt:lpstr>
      <vt:lpstr>My sister, to do the shopping, today</vt:lpstr>
      <vt:lpstr>1) ___ you ___ there? (be)  2) I___ my homework yet. (not finish) 3) We didn’t see him since he ___ school. (live) 4) Sam ___ John for years. (know)  5) Lisa ___ this skirt since this Christmas. (not dress)  6) Kevin ___ his key. (lose)  7) She thinks she ___ about the test. (forget) </vt:lpstr>
      <vt:lpstr> 8) Jason ___ his leg. (break)  9) They ___ already___ their house. (decorate) 10) Tom ___ this film. (see)  11) I ___ there since 5 o’clock. (be)  12) Mary ___ contact lenses for five years. (wear)  13) Lately Mr. and Mrs. Brown ___ an expensive car. (get)  14) He __ just ___ .(arrive) </vt:lpstr>
      <vt:lpstr>15) Mrs. Brown __ at school since 1993. (work)  16) We ___ Tom for four years. (know)  17) I ___ never ___ early. (get up)  18) He ___ the world champion for the past three years. (be)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  (НАСТОЯЩЕЕ СОВЕРШЕННОЕ ВРЕМЯ)</dc:title>
  <dc:creator>user</dc:creator>
  <cp:lastModifiedBy>user</cp:lastModifiedBy>
  <cp:revision>48</cp:revision>
  <dcterms:created xsi:type="dcterms:W3CDTF">2011-02-08T15:47:06Z</dcterms:created>
  <dcterms:modified xsi:type="dcterms:W3CDTF">2012-06-29T14:21:44Z</dcterms:modified>
</cp:coreProperties>
</file>