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415" r:id="rId3"/>
    <p:sldId id="330" r:id="rId4"/>
    <p:sldId id="339" r:id="rId5"/>
    <p:sldId id="338" r:id="rId6"/>
    <p:sldId id="340" r:id="rId7"/>
    <p:sldId id="337" r:id="rId8"/>
    <p:sldId id="336" r:id="rId9"/>
    <p:sldId id="341" r:id="rId10"/>
    <p:sldId id="342" r:id="rId11"/>
    <p:sldId id="344" r:id="rId12"/>
    <p:sldId id="345" r:id="rId13"/>
    <p:sldId id="346" r:id="rId14"/>
    <p:sldId id="347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4" r:id="rId31"/>
    <p:sldId id="365" r:id="rId32"/>
    <p:sldId id="366" r:id="rId33"/>
    <p:sldId id="367" r:id="rId34"/>
    <p:sldId id="368" r:id="rId35"/>
    <p:sldId id="369" r:id="rId36"/>
    <p:sldId id="370" r:id="rId37"/>
    <p:sldId id="371" r:id="rId38"/>
    <p:sldId id="414" r:id="rId39"/>
    <p:sldId id="413" r:id="rId40"/>
    <p:sldId id="373" r:id="rId41"/>
    <p:sldId id="374" r:id="rId42"/>
    <p:sldId id="416" r:id="rId43"/>
    <p:sldId id="307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0033"/>
    <a:srgbClr val="660066"/>
    <a:srgbClr val="FFFF99"/>
    <a:srgbClr val="FF00FF"/>
    <a:srgbClr val="006600"/>
    <a:srgbClr val="FF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8" autoAdjust="0"/>
    <p:restoredTop sz="94660"/>
  </p:normalViewPr>
  <p:slideViewPr>
    <p:cSldViewPr>
      <p:cViewPr>
        <p:scale>
          <a:sx n="100" d="100"/>
          <a:sy n="100" d="100"/>
        </p:scale>
        <p:origin x="-226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9912252-115E-4E1E-B94A-4467D7768D21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14119F9-9963-4312-9362-2DA7C243D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D121622-DC4E-4B14-BCCD-54C298DFB55F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6CB30C4B-0064-4D59-AD02-1BEA8AC7D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265223B-4C49-44CE-9D31-D1880B9CEFA4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72A4C21-7E7A-4518-9984-3E7DA99B1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37205F9-D79E-4551-8A64-2B54DA9620B9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76687F5-268F-42F5-8336-A6B2D4710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CA5DF26-26AC-4D1A-980F-CBE6F2218FBF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9468934-C790-4501-875B-AB9A39353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BAC5DB2-3CC9-4048-83DB-784D413EB7B5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5A2C605-29EB-4114-8EA7-3E37D0978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6ECDD92-2DD8-426C-8D9C-A7A015F07435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F922965-BEC9-4A02-866B-5465B3BC3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FCAC098-6F50-4032-9426-4F9594E7E798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DA516D1-6DE8-4FC8-AFAE-9D183D6CA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6F55C19-9B88-4377-9B09-F3EA323535B8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7B76BF9-B519-49DF-850E-05736C23F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B99160F-EDC8-44E0-B24A-8D8E8A6CE98A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8BDC397-690A-4EF1-A12C-364A04EB3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E18F020-AF27-4BAD-BD9A-225A28C05799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55CD5DE-FC4F-444D-A48B-01D560849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18778034-D65C-48AE-AE28-97703FD6E61B}" type="datetimeFigureOut">
              <a:rPr lang="ru-RU"/>
              <a:pPr>
                <a:defRPr/>
              </a:pPr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1D300847-6068-495A-B4DB-5CA2B8B41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08" r:id="rId1"/>
    <p:sldLayoutId id="2147485809" r:id="rId2"/>
    <p:sldLayoutId id="2147485810" r:id="rId3"/>
    <p:sldLayoutId id="2147485811" r:id="rId4"/>
    <p:sldLayoutId id="2147485812" r:id="rId5"/>
    <p:sldLayoutId id="2147485813" r:id="rId6"/>
    <p:sldLayoutId id="2147485814" r:id="rId7"/>
    <p:sldLayoutId id="2147485815" r:id="rId8"/>
    <p:sldLayoutId id="2147485816" r:id="rId9"/>
    <p:sldLayoutId id="2147485817" r:id="rId10"/>
    <p:sldLayoutId id="21474858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gif"/><Relationship Id="rId3" Type="http://schemas.openxmlformats.org/officeDocument/2006/relationships/image" Target="../media/image52.png"/><Relationship Id="rId7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Relationship Id="rId9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image" Target="../media/image98.png"/><Relationship Id="rId7" Type="http://schemas.openxmlformats.org/officeDocument/2006/relationships/image" Target="../media/image10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10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7" Type="http://schemas.openxmlformats.org/officeDocument/2006/relationships/image" Target="../media/image1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1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jpeg"/><Relationship Id="rId5" Type="http://schemas.openxmlformats.org/officeDocument/2006/relationships/image" Target="../media/image116.jpeg"/><Relationship Id="rId4" Type="http://schemas.openxmlformats.org/officeDocument/2006/relationships/image" Target="../media/image11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7" Type="http://schemas.openxmlformats.org/officeDocument/2006/relationships/image" Target="../media/image1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jpeg"/><Relationship Id="rId5" Type="http://schemas.openxmlformats.org/officeDocument/2006/relationships/image" Target="../media/image121.jpeg"/><Relationship Id="rId4" Type="http://schemas.openxmlformats.org/officeDocument/2006/relationships/image" Target="../media/image12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jpeg"/><Relationship Id="rId5" Type="http://schemas.openxmlformats.org/officeDocument/2006/relationships/image" Target="../media/image126.jpeg"/><Relationship Id="rId4" Type="http://schemas.openxmlformats.org/officeDocument/2006/relationships/image" Target="../media/image12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jpeg"/><Relationship Id="rId4" Type="http://schemas.openxmlformats.org/officeDocument/2006/relationships/image" Target="../media/image12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7" Type="http://schemas.openxmlformats.org/officeDocument/2006/relationships/image" Target="../media/image1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5.jpeg"/><Relationship Id="rId5" Type="http://schemas.openxmlformats.org/officeDocument/2006/relationships/image" Target="../media/image134.jpeg"/><Relationship Id="rId4" Type="http://schemas.openxmlformats.org/officeDocument/2006/relationships/image" Target="../media/image13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3316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3317" name="Picture 5" descr="http://www.pngall.com/wp-content/uploads/2018/03/Childhood-PNG-Image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9131" y="2903906"/>
            <a:ext cx="6305177" cy="395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40973" y="116631"/>
            <a:ext cx="9026152" cy="45520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600" b="1" dirty="0">
                <a:solidFill>
                  <a:srgbClr val="66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МДОУ детский сад общеразвивающего вида № 28 «Ласточка»,</a:t>
            </a:r>
            <a:r>
              <a:rPr lang="en-US" sz="1600" b="1" dirty="0">
                <a:solidFill>
                  <a:srgbClr val="66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66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en-US" sz="1600" b="1" dirty="0">
              <a:solidFill>
                <a:srgbClr val="660033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600" b="1" dirty="0">
                <a:solidFill>
                  <a:srgbClr val="66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с. </a:t>
            </a:r>
            <a:r>
              <a:rPr lang="ru-RU" sz="1600" b="1" dirty="0" err="1">
                <a:solidFill>
                  <a:srgbClr val="66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Акатьево</a:t>
            </a:r>
            <a:r>
              <a:rPr lang="ru-RU" sz="1600" b="1" dirty="0">
                <a:solidFill>
                  <a:srgbClr val="6600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Коломенский городской округ</a:t>
            </a:r>
            <a:endParaRPr lang="en-US" sz="1600" b="1" dirty="0">
              <a:solidFill>
                <a:srgbClr val="660033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en-US" sz="1400" b="1" dirty="0">
              <a:solidFill>
                <a:srgbClr val="660033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b="1" dirty="0">
                <a:solidFill>
                  <a:srgbClr val="660033"/>
                </a:solidFill>
                <a:latin typeface="Times New Roman"/>
                <a:ea typeface="Times New Roman"/>
                <a:cs typeface="Times New Roman"/>
              </a:rPr>
              <a:t>Педагогический совет </a:t>
            </a:r>
            <a:endParaRPr lang="ru-RU" dirty="0">
              <a:solidFill>
                <a:srgbClr val="660033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b="1" dirty="0">
                <a:solidFill>
                  <a:srgbClr val="660033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b="1" dirty="0" smtClean="0">
                <a:solidFill>
                  <a:srgbClr val="660033"/>
                </a:solidFill>
                <a:latin typeface="Times New Roman"/>
                <a:ea typeface="Times New Roman"/>
                <a:cs typeface="Times New Roman"/>
              </a:rPr>
              <a:t>Итоговый»</a:t>
            </a:r>
            <a:endParaRPr lang="ru-RU" sz="1400" b="1" dirty="0">
              <a:solidFill>
                <a:srgbClr val="660033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66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Презентация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66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педагогического проекта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66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«Мы - друзья!»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1400" b="1" dirty="0">
              <a:ln>
                <a:solidFill>
                  <a:srgbClr val="660033"/>
                </a:solidFill>
              </a:ln>
              <a:solidFill>
                <a:srgbClr val="660033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1400" b="1" dirty="0">
              <a:solidFill>
                <a:srgbClr val="660033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600" b="1" dirty="0">
                <a:solidFill>
                  <a:srgbClr val="6600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Автор проекта: Григорьева Татьяна Алексеевна (ВКК)</a:t>
            </a:r>
          </a:p>
          <a:p>
            <a:pPr lvl="0"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660033"/>
                </a:solidFill>
                <a:latin typeface="Times New Roman"/>
                <a:ea typeface="Times New Roman"/>
                <a:cs typeface="Times New Roman"/>
              </a:rPr>
              <a:t>30.04.2019 г.</a:t>
            </a:r>
            <a:endParaRPr lang="ru-RU" b="1" dirty="0">
              <a:solidFill>
                <a:srgbClr val="660033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13319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4025" y="6207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67150" y="171132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613" y="50800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1508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1509" name="Picture 4" descr="http://t-kochetkova.ru/images/categories/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12088" y="5924550"/>
            <a:ext cx="1363662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Прямоугольник 1"/>
          <p:cNvSpPr>
            <a:spLocks noChangeArrowheads="1"/>
          </p:cNvSpPr>
          <p:nvPr/>
        </p:nvSpPr>
        <p:spPr bwMode="auto">
          <a:xfrm>
            <a:off x="250825" y="804863"/>
            <a:ext cx="864235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 по рисованию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«Смайлик дружбы»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«Веселые шарики» (раскраска воздушных шаров гуашью) (совм.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 по лепке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«Осенний листочек», «Подарок другу»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 по аппликации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(коллективная работа) «Дерево дружбы» (ср.-ст.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лэпбука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уголка психологической разгрузки «Мое настроение» (2-ая гр. ран. возр.).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Рассматривание иллюстраций о дружбе. </a:t>
            </a:r>
            <a:endParaRPr lang="ru-RU" altLang="ru-RU" sz="1600" b="1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Театрализованное представление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«Репка» (межвозрастная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Драматизация сказки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«Теремок»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Кукольный театр: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сказка «Курочка Ряба» (ср.- ст. гр.).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Досуг «Рождественские колядки»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(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межвозрастная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Ручной труд: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«Осенние веночки», «Бабочки» (из конфетных фантиков на ниточке), «Фонарики», «Бусы для елки», «Самолеты»,  «Веер», «Вертушка», «Смайлик дружбы»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Изготовление д/игр: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«Цветочная поляна» (2 варианта), «Гусеница» (ср.- ст. гр.). 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Хороводная игра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«Круг кружочек», «Колпачок» (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межвозрастная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Танец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«Если весело живется», парный танец «Мишка с другом» (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межвозрастная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Концерты для малышей: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«Давайте познакомимся», «Рождественский концерт», «Маму с праздником поздравим», «Мы гордимся вами!» (ср.-ст.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Прослушивание песен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: «Ты и я» из мультфильма «Барбоскины» слова В. Котельниковой, муз. М. Чертищева, «Улыбка» из мультфильма «Крошка Енот», «Песенка о дружбе»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Этюды: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«Улыбнемся друг другу», «Скажи доброе слово другу», «Комплименты».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</p:txBody>
      </p:sp>
      <p:sp>
        <p:nvSpPr>
          <p:cNvPr id="21511" name="Прямоугольник 2"/>
          <p:cNvSpPr>
            <a:spLocks noChangeArrowheads="1"/>
          </p:cNvSpPr>
          <p:nvPr/>
        </p:nvSpPr>
        <p:spPr bwMode="auto">
          <a:xfrm>
            <a:off x="1808163" y="271463"/>
            <a:ext cx="5527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Художественно-эстетическое развитие</a:t>
            </a:r>
            <a:endParaRPr lang="ru-RU" altLang="ru-RU">
              <a:solidFill>
                <a:srgbClr val="FF0066"/>
              </a:solidFill>
              <a:ea typeface="Calibri" pitchFamily="34" charset="0"/>
            </a:endParaRPr>
          </a:p>
        </p:txBody>
      </p:sp>
      <p:pic>
        <p:nvPicPr>
          <p:cNvPr id="21512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47063" y="63769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2532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2533" name="Picture 6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6613" y="5516563"/>
            <a:ext cx="4470400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Прямоугольник 1"/>
          <p:cNvSpPr>
            <a:spLocks noChangeArrowheads="1"/>
          </p:cNvSpPr>
          <p:nvPr/>
        </p:nvSpPr>
        <p:spPr bwMode="auto">
          <a:xfrm>
            <a:off x="312738" y="604838"/>
            <a:ext cx="84963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П/и: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«Солнечные зайчики», «Солнышко и дождик», «Курочка-хохлатка», «Карусель», «Подвижный хоровод», «Курица и цыплята», «Лохматый пес» (межвозрастная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– соревнование в парах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«Кулачки и ладошки» (межвозрастная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деятельность).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Пальчиковая гимнастика: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«Дружба».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Игровое упражнение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«Давайте поздороваемся» (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межвозрастная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Зарядка для глаз: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«Улыбка».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Речевая двигательная игра 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«Давайте все попрыгаем!».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Психогимнастика: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«Поводырь», «Ласковый ветер» (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межвозрастная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Физкультминутки: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«Про дружбу», «Настроение», «Если есть хороший друг».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Совместное проведение утренних гимнастик.</a:t>
            </a:r>
            <a:endParaRPr lang="ru-RU" altLang="ru-RU" sz="1600" b="1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Развлечение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«Остров Дружбы»,  «Давайте будем дружить друг с другом!» (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межвозрастная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</a:rPr>
              <a:t>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</a:endParaRPr>
          </a:p>
        </p:txBody>
      </p:sp>
      <p:sp>
        <p:nvSpPr>
          <p:cNvPr id="22535" name="Прямоугольник 2"/>
          <p:cNvSpPr>
            <a:spLocks noChangeArrowheads="1"/>
          </p:cNvSpPr>
          <p:nvPr/>
        </p:nvSpPr>
        <p:spPr bwMode="auto">
          <a:xfrm>
            <a:off x="2286000" y="142875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Физическое развитие</a:t>
            </a:r>
            <a:endParaRPr lang="ru-RU" altLang="ru-RU">
              <a:solidFill>
                <a:srgbClr val="FF0066"/>
              </a:solidFill>
              <a:ea typeface="Calibri" pitchFamily="34" charset="0"/>
            </a:endParaRPr>
          </a:p>
        </p:txBody>
      </p:sp>
      <p:sp>
        <p:nvSpPr>
          <p:cNvPr id="22536" name="Прямоугольник 3"/>
          <p:cNvSpPr>
            <a:spLocks noChangeArrowheads="1"/>
          </p:cNvSpPr>
          <p:nvPr/>
        </p:nvSpPr>
        <p:spPr bwMode="auto">
          <a:xfrm>
            <a:off x="312738" y="4365625"/>
            <a:ext cx="848518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Игровые упражнения: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«Найди друга», «Дружба начинается с улыбки…»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Д/и: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«Как помочь другому человеку», «Я знаю добрые слова».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С/р игры: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«Семья», «Детский сад», «Дружеское чаепитие»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Этюды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«Улыбнемся друг другу», «Скажи доброе слово другу», «Комплименты».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7" name="Прямоугольник 4"/>
          <p:cNvSpPr>
            <a:spLocks noChangeArrowheads="1"/>
          </p:cNvSpPr>
          <p:nvPr/>
        </p:nvSpPr>
        <p:spPr bwMode="auto">
          <a:xfrm>
            <a:off x="2900363" y="3789363"/>
            <a:ext cx="3309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Игровая деятельность</a:t>
            </a:r>
            <a:endParaRPr lang="ru-RU" altLang="ru-RU">
              <a:solidFill>
                <a:srgbClr val="FF0066"/>
              </a:solidFill>
              <a:ea typeface="Calibri" pitchFamily="34" charset="0"/>
            </a:endParaRPr>
          </a:p>
        </p:txBody>
      </p:sp>
      <p:pic>
        <p:nvPicPr>
          <p:cNvPr id="22538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62650" y="55181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40650" y="61880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3556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3557" name="Picture 6" descr="http://belkaramelka.ru/wp-content/uploads/2017/03/541ffb6cf5feb623699d9f91_kidsrow1-1024x27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363" y="5741988"/>
            <a:ext cx="4202112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5963" y="58166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24750" y="63103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Прямоугольник 1"/>
          <p:cNvSpPr>
            <a:spLocks noChangeArrowheads="1"/>
          </p:cNvSpPr>
          <p:nvPr/>
        </p:nvSpPr>
        <p:spPr bwMode="auto">
          <a:xfrm>
            <a:off x="225425" y="722313"/>
            <a:ext cx="852328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Консультации:</a:t>
            </a:r>
            <a:r>
              <a:rPr lang="ru-RU" altLang="ru-RU" sz="1600">
                <a:solidFill>
                  <a:srgbClr val="660033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«Дружба детей»,  «Особенности общения с детьми в семье», «Основные принципы построения общения с детьми», «Правила семейного общения»,</a:t>
            </a:r>
            <a:r>
              <a:rPr lang="ru-RU" altLang="ru-RU" sz="1600">
                <a:solidFill>
                  <a:srgbClr val="660033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«Учим детей дружить», «Учим ребенка дружить», «Без друзей меня чуть-чуть, а с друзьями – много», «Как научить ребенка речевому общению».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Анкетирование: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«Как мы общаемся с ребенком?», «Ваши взаимоотношения с детьми», «Ребенок – родитель», «Общение в семье».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Семейные рассказы на тему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«Наша дружная семья».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Фотовыставка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«Моя семья – мое богатство!».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Памятки, рекомендации.</a:t>
            </a:r>
            <a:endParaRPr lang="ru-RU" altLang="ru-RU" sz="1600" b="1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Спектакль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«Репка».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 проекта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«Мы – друзья!».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3561" name="Прямоугольник 2"/>
          <p:cNvSpPr>
            <a:spLocks noChangeArrowheads="1"/>
          </p:cNvSpPr>
          <p:nvPr/>
        </p:nvSpPr>
        <p:spPr bwMode="auto">
          <a:xfrm>
            <a:off x="225425" y="4365625"/>
            <a:ext cx="852328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Консультации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«Разновозрастное общение детей в ДОУ», «Организация межвозрастного общения детей».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«Развитие общения детей».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 проекта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«Мы друзья!»</a:t>
            </a:r>
            <a:endParaRPr lang="ru-RU" altLang="ru-RU" sz="1600">
              <a:solidFill>
                <a:srgbClr val="660033"/>
              </a:solidFill>
              <a:ea typeface="Calibri" pitchFamily="34" charset="0"/>
            </a:endParaRPr>
          </a:p>
        </p:txBody>
      </p:sp>
      <p:sp>
        <p:nvSpPr>
          <p:cNvPr id="23562" name="Прямоугольник 3"/>
          <p:cNvSpPr>
            <a:spLocks noChangeArrowheads="1"/>
          </p:cNvSpPr>
          <p:nvPr/>
        </p:nvSpPr>
        <p:spPr bwMode="auto">
          <a:xfrm>
            <a:off x="1499664" y="260350"/>
            <a:ext cx="61446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Взаимодействие с семьями воспитанников</a:t>
            </a:r>
            <a:endParaRPr lang="ru-RU" altLang="ru-RU" dirty="0">
              <a:solidFill>
                <a:srgbClr val="FF0066"/>
              </a:solidFill>
              <a:ea typeface="Calibri" pitchFamily="34" charset="0"/>
            </a:endParaRPr>
          </a:p>
        </p:txBody>
      </p:sp>
      <p:sp>
        <p:nvSpPr>
          <p:cNvPr id="23563" name="Прямоугольник 4"/>
          <p:cNvSpPr>
            <a:spLocks noChangeArrowheads="1"/>
          </p:cNvSpPr>
          <p:nvPr/>
        </p:nvSpPr>
        <p:spPr bwMode="auto">
          <a:xfrm>
            <a:off x="2416896" y="3903663"/>
            <a:ext cx="431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Взаимодействие с </a:t>
            </a:r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педагогами</a:t>
            </a:r>
            <a:endParaRPr lang="ru-RU" altLang="ru-RU" dirty="0">
              <a:solidFill>
                <a:srgbClr val="FF0066"/>
              </a:solidFill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4580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4581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688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72450" y="649446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Прямоугольник 1"/>
          <p:cNvSpPr>
            <a:spLocks noChangeArrowheads="1"/>
          </p:cNvSpPr>
          <p:nvPr/>
        </p:nvSpPr>
        <p:spPr bwMode="auto">
          <a:xfrm>
            <a:off x="946150" y="0"/>
            <a:ext cx="7267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Результаты реализации проекта. </a:t>
            </a: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Фотоматериалы. </a:t>
            </a:r>
            <a:endParaRPr lang="ru-RU" altLang="ru-RU" sz="2400" b="1">
              <a:solidFill>
                <a:srgbClr val="FF00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4584" name="Рисунок 11" descr="F:\2018-2019 Мы друзья\Фото и презентации проекта Мы-друзья!\IMG-20190411-WA00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6063" y="846138"/>
            <a:ext cx="3260725" cy="24447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24585" name="Прямоугольник 2"/>
          <p:cNvSpPr>
            <a:spLocks noChangeArrowheads="1"/>
          </p:cNvSpPr>
          <p:nvPr/>
        </p:nvSpPr>
        <p:spPr bwMode="auto">
          <a:xfrm>
            <a:off x="3836988" y="481013"/>
            <a:ext cx="4572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День знакомства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6" name="Рисунок 13" descr="F:\2018-2019 Мы друзья\Фото и презентации проекта Мы-друзья!\IMG-20190411-WA00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1500" y="4348163"/>
            <a:ext cx="3260725" cy="244633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24587" name="Прямоугольник 1"/>
          <p:cNvSpPr>
            <a:spLocks noChangeArrowheads="1"/>
          </p:cNvSpPr>
          <p:nvPr/>
        </p:nvSpPr>
        <p:spPr bwMode="auto">
          <a:xfrm>
            <a:off x="4564063" y="1120775"/>
            <a:ext cx="3117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Игра на создание</a:t>
            </a:r>
          </a:p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положительных эмоций</a:t>
            </a:r>
          </a:p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«Дружба начинается с улыбки»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8" name="Прямоугольник 2"/>
          <p:cNvSpPr>
            <a:spLocks noChangeArrowheads="1"/>
          </p:cNvSpPr>
          <p:nvPr/>
        </p:nvSpPr>
        <p:spPr bwMode="auto">
          <a:xfrm>
            <a:off x="2916238" y="5429250"/>
            <a:ext cx="24653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Игра – знакомство</a:t>
            </a:r>
          </a:p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«Волшебный клубочек»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9" name="Рисунок 6" descr="F:\2018-2019 Мы друзья\Фото и презентации проекта Мы-друзья!\IMG-20190411-WA002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76600" y="2206625"/>
            <a:ext cx="3240088" cy="24447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4590" name="Picture 4" descr="http://t-kochetkova.ru/images/categories/5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9750" y="4365625"/>
            <a:ext cx="2135188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8900" y="51339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5604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5605" name="Picture 4" descr="https://2.bp.blogspot.com/-CTGhiV4gsmw/V_shPvPbIkI/AAAAAAAAAAY/0xdoCJnEf0MlpmUdJXQPZRJS_u8qT0pDQCLcB/s1600/deti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7188" y="5186363"/>
            <a:ext cx="300355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3663" y="560863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67625" y="64801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Прямоугольник 1"/>
          <p:cNvSpPr>
            <a:spLocks noChangeArrowheads="1"/>
          </p:cNvSpPr>
          <p:nvPr/>
        </p:nvSpPr>
        <p:spPr bwMode="auto">
          <a:xfrm>
            <a:off x="2773363" y="42863"/>
            <a:ext cx="359727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Концерты для малышей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9" name="Рисунок 10" descr="F:\2018-2019 Мы друзья\Фото и презентации проекта Мы-друзья!\20190225_1528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5950" y="2162175"/>
            <a:ext cx="4489450" cy="25241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25610" name="Прямоугольник 1"/>
          <p:cNvSpPr>
            <a:spLocks noChangeArrowheads="1"/>
          </p:cNvSpPr>
          <p:nvPr/>
        </p:nvSpPr>
        <p:spPr bwMode="auto">
          <a:xfrm>
            <a:off x="5024438" y="1249363"/>
            <a:ext cx="272415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«Рождественский концерт»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11" name="Прямоугольник 2"/>
          <p:cNvSpPr>
            <a:spLocks noChangeArrowheads="1"/>
          </p:cNvSpPr>
          <p:nvPr/>
        </p:nvSpPr>
        <p:spPr bwMode="auto">
          <a:xfrm>
            <a:off x="1533525" y="3457575"/>
            <a:ext cx="225425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«Мы гордимся вами!»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12" name="Рисунок 15" descr="F:\2018-2019 Мы друзья\Фото и презентации проекта Мы-друзья!\20190114_0918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0988" y="735013"/>
            <a:ext cx="4489450" cy="25336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5613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38963" y="49212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25713" y="631983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62925" y="242093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Рисунок 15" descr="F:\2018-2019 Мы друзья\Фото и презентации проекта Мы-друзья!\20190225_15411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0988" y="4046538"/>
            <a:ext cx="4489450" cy="2557462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6628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6629" name="Picture 2" descr="https://2.bp.blogspot.com/-MIlHm4sgW_o/WzIQTV6FQYI/AAAAAAAAA3c/DAsoZ31Lx-YemB5LT6qPo9puKjVwI_WKwCLcBGAs/s1600/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9900" y="260350"/>
            <a:ext cx="3132138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5" descr="F:\2018-2019 Мы друзья\Фото и презентации проекта Мы-друзья!\20190225_1536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4089400"/>
            <a:ext cx="4486275" cy="25177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6631" name="Рисунок 7" descr="F:\2018-2019 Мы друзья\Фото и презентации проекта Мы-друзья!\20190225_1540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73563" y="2154238"/>
            <a:ext cx="4497387" cy="25495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6632" name="Рисунок 8" descr="F:\2018-2019 Мы друзья\Фото и презентации проекта Мы-друзья!\20190225_15314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388" y="260350"/>
            <a:ext cx="4486275" cy="252253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6633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186738" y="51292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1888" y="58054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939088" y="89852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765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7652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7653" name="Picture 6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625" y="1700213"/>
            <a:ext cx="31273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Прямоугольник 1"/>
          <p:cNvSpPr>
            <a:spLocks noChangeArrowheads="1"/>
          </p:cNvSpPr>
          <p:nvPr/>
        </p:nvSpPr>
        <p:spPr bwMode="auto">
          <a:xfrm>
            <a:off x="2917825" y="52388"/>
            <a:ext cx="33083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5" name="Прямоугольник 2"/>
          <p:cNvSpPr>
            <a:spLocks noChangeArrowheads="1"/>
          </p:cNvSpPr>
          <p:nvPr/>
        </p:nvSpPr>
        <p:spPr bwMode="auto">
          <a:xfrm>
            <a:off x="865188" y="404813"/>
            <a:ext cx="7413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Знакомство с игровой средой группы «Неваляшки»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6" name="Рисунок 7" descr="F:\2018-2019 Мы друзья\Фото и презентации проекта Мы-друзья!\IMG-20190416-WA00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1052513"/>
            <a:ext cx="4781550" cy="3586162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7657" name="Рисунок 9" descr="F:\2018-2019 Мы друзья\Фото и презентации проекта Мы-друзья!\20190117_1615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0913" y="3427413"/>
            <a:ext cx="5472112" cy="322103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7658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35825" y="21701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34113" y="22542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27263" y="59499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86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8676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8677" name="Picture 6" descr="http://belkaramelka.ru/wp-content/uploads/2017/03/541ffb6cf5feb623699d9f91_kidsrow1-1024x27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0488" y="87313"/>
            <a:ext cx="20891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5" descr="F:\2018-2019 Мы друзья\Фото и презентации проекта Мы-друзья!\IMG-20190416-WA00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438" y="839788"/>
            <a:ext cx="3267075" cy="2449512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28679" name="Прямоугольник 1"/>
          <p:cNvSpPr>
            <a:spLocks noChangeArrowheads="1"/>
          </p:cNvSpPr>
          <p:nvPr/>
        </p:nvSpPr>
        <p:spPr bwMode="auto">
          <a:xfrm>
            <a:off x="1676400" y="87313"/>
            <a:ext cx="4673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Игровые действия с игрушками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80" name="Рисунок 7" descr="F:\2018-2019 Мы друзья\Фото и презентации проекта Мы-друзья!\IMG-20190410-WA00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825" y="839788"/>
            <a:ext cx="3267075" cy="2449512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8681" name="Рисунок 8" descr="F:\2018-2019 Мы друзья\Фото и презентации проекта Мы-друзья!\IMG-20190410-WA000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1025" y="3886200"/>
            <a:ext cx="3267075" cy="2449513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8682" name="Рисунок 9" descr="F:\2018-2019 Мы друзья\Фото и презентации проекта Мы-друзья!\IMG-20190410-WA000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76825" y="3906838"/>
            <a:ext cx="3267075" cy="24511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28683" name="Прямоугольник 2"/>
          <p:cNvSpPr>
            <a:spLocks noChangeArrowheads="1"/>
          </p:cNvSpPr>
          <p:nvPr/>
        </p:nvSpPr>
        <p:spPr bwMode="auto">
          <a:xfrm>
            <a:off x="415925" y="3354388"/>
            <a:ext cx="35972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«Машина сломалась»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4" name="Прямоугольник 3"/>
          <p:cNvSpPr>
            <a:spLocks noChangeArrowheads="1"/>
          </p:cNvSpPr>
          <p:nvPr/>
        </p:nvSpPr>
        <p:spPr bwMode="auto">
          <a:xfrm>
            <a:off x="5978525" y="3330575"/>
            <a:ext cx="1506538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«Строим дом»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5" name="Прямоугольник 4"/>
          <p:cNvSpPr>
            <a:spLocks noChangeArrowheads="1"/>
          </p:cNvSpPr>
          <p:nvPr/>
        </p:nvSpPr>
        <p:spPr bwMode="auto">
          <a:xfrm>
            <a:off x="1101725" y="6357938"/>
            <a:ext cx="222567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«Посещение доктора»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6" name="Прямоугольник 6"/>
          <p:cNvSpPr>
            <a:spLocks noChangeArrowheads="1"/>
          </p:cNvSpPr>
          <p:nvPr/>
        </p:nvSpPr>
        <p:spPr bwMode="auto">
          <a:xfrm>
            <a:off x="5934075" y="6357938"/>
            <a:ext cx="1550988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«На прогулке»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87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324350" y="35623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8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034338" y="3460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9700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9701" name="Picture 6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363" y="5730875"/>
            <a:ext cx="2932112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7" descr="F:\2018-2019 Мы друзья\Фото и презентации проекта Мы-друзья!\20190122_0801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838" y="3644900"/>
            <a:ext cx="4943475" cy="2779713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29703" name="Прямоугольник 1"/>
          <p:cNvSpPr>
            <a:spLocks noChangeArrowheads="1"/>
          </p:cNvSpPr>
          <p:nvPr/>
        </p:nvSpPr>
        <p:spPr bwMode="auto">
          <a:xfrm>
            <a:off x="5995988" y="1476375"/>
            <a:ext cx="2090737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Игра на знакомство </a:t>
            </a:r>
          </a:p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«Я даю игрушку»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4" name="Прямоугольник 2"/>
          <p:cNvSpPr>
            <a:spLocks noChangeArrowheads="1"/>
          </p:cNvSpPr>
          <p:nvPr/>
        </p:nvSpPr>
        <p:spPr bwMode="auto">
          <a:xfrm>
            <a:off x="176213" y="4398963"/>
            <a:ext cx="3552825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Игра на развитие навыков общения</a:t>
            </a:r>
          </a:p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«Мы теперь друзья»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5" name="Рисунок 10" descr="F:\2018-2019 Мы друзья\Фото и презентации проекта Мы-друзья!\20190412_1100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" y="404813"/>
            <a:ext cx="4943475" cy="2779712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9706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95450" y="639762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39075" y="179546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07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0724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0725" name="Picture 4" descr="https://2.bp.blogspot.com/-CTGhiV4gsmw/V_shPvPbIkI/AAAAAAAAAAY/0xdoCJnEf0MlpmUdJXQPZRJS_u8qT0pDQCLcB/s1600/deti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525" y="4868863"/>
            <a:ext cx="3076575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8" descr="F:\2018-2019 Мы друзья\Фото и презентации проекта Мы-друзья!\IMG-20190411-WA00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7700" y="331788"/>
            <a:ext cx="3432175" cy="24399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0727" name="Рисунок 9" descr="F:\2018-2019 Мы друзья\Фото и презентации проекта Мы-друзья!\IMG-20190411-WA00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32375" y="360363"/>
            <a:ext cx="3460750" cy="24399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0728" name="Рисунок 11" descr="F:\2018-2019 Мы друзья\Фото и презентации проекта Мы-друзья!\IMG-20190411-WA005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8313" y="3635375"/>
            <a:ext cx="3444875" cy="2468563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0729" name="Рисунок 7" descr="F:\2018-2019 Мы друзья\Фото и презентации проекта Мы-друзья!\20190416_10293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3640138"/>
            <a:ext cx="4381500" cy="24638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0730" name="Прямоугольник 1"/>
          <p:cNvSpPr>
            <a:spLocks noChangeArrowheads="1"/>
          </p:cNvSpPr>
          <p:nvPr/>
        </p:nvSpPr>
        <p:spPr bwMode="auto">
          <a:xfrm>
            <a:off x="1700213" y="3027363"/>
            <a:ext cx="5743575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Старшие ребята знакомят малышей со своими игрушками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1" name="Прямоугольник 2"/>
          <p:cNvSpPr>
            <a:spLocks noChangeArrowheads="1"/>
          </p:cNvSpPr>
          <p:nvPr/>
        </p:nvSpPr>
        <p:spPr bwMode="auto">
          <a:xfrm>
            <a:off x="4479925" y="6291263"/>
            <a:ext cx="45720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Совместные игры – забавы на улице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2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262813" y="302736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4340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14342" name="Прямоугольник 1"/>
          <p:cNvSpPr>
            <a:spLocks noChangeArrowheads="1"/>
          </p:cNvSpPr>
          <p:nvPr/>
        </p:nvSpPr>
        <p:spPr bwMode="auto">
          <a:xfrm>
            <a:off x="346075" y="10949"/>
            <a:ext cx="845185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28600" algn="just"/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</a:p>
          <a:p>
            <a:pPr indent="228600" algn="just"/>
            <a:r>
              <a:rPr lang="ru-RU" altLang="ru-RU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Проблема </a:t>
            </a: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воспитания личности сегодня является актуальной для современного общества. Становление личности ребенка дошкольника происходит в его отношениях с людьми – не только взрослыми, но и другими детьми. Первый опыт таких отношений во многом определяет характер самосознания ребенка и его дальнейшее социальное развитие. Особый интерес представляют отношения детей разного возраста. В дошкольной педагогике общение старших и младших друг с другом определяется термином «</a:t>
            </a:r>
            <a:r>
              <a:rPr lang="ru-RU" altLang="ru-RU" sz="1600" dirty="0" err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межвозрастное</a:t>
            </a: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общение». Если ребенок не удовлетворяет естественную потребность в эмоционально - комфортном общении со старшими и младшими, могут проявляться негативные явления, как повышение личностной агрессии, неумении строить отношения, создается атмосфера изолированности и незащищенности. Между тем, </a:t>
            </a:r>
            <a:r>
              <a:rPr lang="ru-RU" altLang="ru-RU" sz="1600" dirty="0" err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межвозрастное</a:t>
            </a: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общение может помочь обогатить детей опытом через разноплановые взаимодействия, поможет познанию себя и других и снять многие проблемы возникающие в дошкольном детстве. В </a:t>
            </a:r>
            <a:r>
              <a:rPr lang="ru-RU" altLang="ru-RU" sz="1600" dirty="0" err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межвозрастных</a:t>
            </a: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контактах детей реализуется большое число социальных ролей: старшего, младшего, лидера, ведомого, умельца и т. д., в результате чего отрабатываются ролевые позиции. В любом возрасте </a:t>
            </a:r>
            <a:r>
              <a:rPr lang="ru-RU" altLang="ru-RU" sz="1600" dirty="0" err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межвозрастное</a:t>
            </a: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общение является существенным фактором развития личности ребенка. Одна из самых важных задач дошкольного образования – воспитывать и развивать коммуникативные навыки ребенка. Взаимодействие старших дошкольников и детей младшего возраста в обычной жизни детского сада сведено к минимуму. У детей раннего возраста наблюдается страх, тревожность, смена настроений при смене обстановке, к приходу новых людей в группу. Старшие дети имеют потребность и запас необходимых знаний и умений, которыми можно делиться с малышами. Исходя из этого, было выбрано направление социально-личностного развития через совместную деятельность детей разных возрастных групп. Проект «Мы - друзья!» поможет воспитать и развить коммуникативные навыки, будет способствовать формированию положительного и доброжелательного отношения между детьми. </a:t>
            </a:r>
          </a:p>
        </p:txBody>
      </p:sp>
      <p:pic>
        <p:nvPicPr>
          <p:cNvPr id="14343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7763" y="61579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01013" y="63769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belkaramelka.ru/wp-content/uploads/2017/03/541ffb6cf5feb623699d9f91_kidsrow1-1024x27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047902"/>
            <a:ext cx="2728169" cy="73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116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174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1748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1749" name="Picture 4" descr="http://t-kochetkova.ru/images/categories/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65775" y="6007100"/>
            <a:ext cx="1238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Прямоугольник 1"/>
          <p:cNvSpPr>
            <a:spLocks noChangeArrowheads="1"/>
          </p:cNvSpPr>
          <p:nvPr/>
        </p:nvSpPr>
        <p:spPr bwMode="auto">
          <a:xfrm>
            <a:off x="1252538" y="0"/>
            <a:ext cx="66881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Постановка театрализованных представлений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1" name="Рисунок 6" descr="F:\2018-2019 Мы друзья\Фото и презентации проекта Мы-друзья!\20190315_1524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744538"/>
            <a:ext cx="4002088" cy="22510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1752" name="Прямоугольник 2"/>
          <p:cNvSpPr>
            <a:spLocks noChangeArrowheads="1"/>
          </p:cNvSpPr>
          <p:nvPr/>
        </p:nvSpPr>
        <p:spPr bwMode="auto">
          <a:xfrm>
            <a:off x="1181100" y="3100388"/>
            <a:ext cx="22860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«Теремок»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3" name="Рисунок 8" descr="F:\2018-2019 Мы друзья\Фото и презентации проекта Мы-друзья!\20190513_15440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3722688"/>
            <a:ext cx="4002088" cy="22510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1754" name="Рисунок 10" descr="F:\2018-2019 Мы друзья\Фото и презентации проекта Мы-друзья!\20190513_15460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03775" y="3714750"/>
            <a:ext cx="4002088" cy="224948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1755" name="Рисунок 11" descr="F:\2018-2019 Мы друзья\Фото и презентации проекта Мы-друзья!\20190117_16102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03775" y="744538"/>
            <a:ext cx="4002088" cy="22510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1756" name="Прямоугольник 3"/>
          <p:cNvSpPr>
            <a:spLocks noChangeArrowheads="1"/>
          </p:cNvSpPr>
          <p:nvPr/>
        </p:nvSpPr>
        <p:spPr bwMode="auto">
          <a:xfrm>
            <a:off x="5110163" y="3116263"/>
            <a:ext cx="3389312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«Путешествие осеннего листочка»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7" name="Прямоугольник 4"/>
          <p:cNvSpPr>
            <a:spLocks noChangeArrowheads="1"/>
          </p:cNvSpPr>
          <p:nvPr/>
        </p:nvSpPr>
        <p:spPr bwMode="auto">
          <a:xfrm>
            <a:off x="3738563" y="6119813"/>
            <a:ext cx="1666875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«Курочка Ряба»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8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37250" y="641826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9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004888" y="3063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2772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2773" name="Прямоугольник 1"/>
          <p:cNvSpPr>
            <a:spLocks noChangeArrowheads="1"/>
          </p:cNvSpPr>
          <p:nvPr/>
        </p:nvSpPr>
        <p:spPr bwMode="auto">
          <a:xfrm>
            <a:off x="1258888" y="19050"/>
            <a:ext cx="66262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Помощь в процессе формирования КГН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4" name="Прямоугольник 2"/>
          <p:cNvSpPr>
            <a:spLocks noChangeArrowheads="1"/>
          </p:cNvSpPr>
          <p:nvPr/>
        </p:nvSpPr>
        <p:spPr bwMode="auto">
          <a:xfrm>
            <a:off x="2947988" y="3429000"/>
            <a:ext cx="3273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«Участие в процессе кормления»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5" name="Рисунок 8" descr="F:\2018-2019 Мы друзья\Фото и презентации проекта Мы-друзья!\IMG-20190411-WA0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0513" y="615950"/>
            <a:ext cx="3767137" cy="2813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2776" name="Рисунок 9" descr="F:\2018-2019 Мы друзья\Фото и презентации проекта Мы-друзья!\IMG-20190411-WA00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32375" y="615950"/>
            <a:ext cx="3768725" cy="2779713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2777" name="Рисунок 10" descr="F:\2018-2019 Мы друзья\Фото и презентации проекта Мы-друзья!\IMG-20190411-WA003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2263" y="3860800"/>
            <a:ext cx="3751262" cy="2813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2778" name="Рисунок 11" descr="F:\2018-2019 Мы друзья\Фото и презентации проекта Мы-друзья!\IMG-20190411-WA003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48250" y="3805238"/>
            <a:ext cx="3752850" cy="2813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379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3796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3797" name="Picture 6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9925" y="6040438"/>
            <a:ext cx="272415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Прямоугольник 1"/>
          <p:cNvSpPr>
            <a:spLocks noChangeArrowheads="1"/>
          </p:cNvSpPr>
          <p:nvPr/>
        </p:nvSpPr>
        <p:spPr bwMode="auto">
          <a:xfrm>
            <a:off x="1762125" y="3281363"/>
            <a:ext cx="3103563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«Участие в процессе одевания»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9" name="Рисунок 6" descr="F:\2018-2019 Мы друзья\Фото и презентации проекта Мы-друзья!\IMG-20190411-WA0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63" y="260350"/>
            <a:ext cx="3751262" cy="2813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3800" name="Рисунок 8" descr="F:\2018-2019 Мы друзья\Фото и презентации проекта Мы-друзья!\IMG-20190410-WA00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41988" y="225425"/>
            <a:ext cx="2420937" cy="3243263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3801" name="Рисунок 9" descr="F:\2018-2019 Мы друзья\Фото и презентации проекта Мы-друзья!\20190114_10120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2575" y="3933825"/>
            <a:ext cx="3751263" cy="20224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3802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21025" y="62087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21375" y="6450013"/>
            <a:ext cx="44767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48163" y="34290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Рисунок 14" descr="F:\2018-2019 Мы друзья\Фото и презентации проекта Мы-друзья!\20190114_10112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76825" y="3836988"/>
            <a:ext cx="3751263" cy="21097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48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4820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4821" name="Прямоугольник 1"/>
          <p:cNvSpPr>
            <a:spLocks noChangeArrowheads="1"/>
          </p:cNvSpPr>
          <p:nvPr/>
        </p:nvSpPr>
        <p:spPr bwMode="auto">
          <a:xfrm>
            <a:off x="2455863" y="6338888"/>
            <a:ext cx="42322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Дидактическая игра «Ладушки - ладошки»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2" name="Прямоугольник 2"/>
          <p:cNvSpPr>
            <a:spLocks noChangeArrowheads="1"/>
          </p:cNvSpPr>
          <p:nvPr/>
        </p:nvSpPr>
        <p:spPr bwMode="auto">
          <a:xfrm>
            <a:off x="247650" y="3062288"/>
            <a:ext cx="4168775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Дидактическая игра «Самые аккуратные»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3" name="Рисунок 9" descr="F:\2018-2019 Мы друзья\Фото и презентации проекта Мы-друзья!\IMG-20190411-WA00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5450" y="188913"/>
            <a:ext cx="3752850" cy="2813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4824" name="Рисунок 10" descr="F:\2018-2019 Мы друзья\Фото и презентации проекта Мы-друзья!\IMG-20190411-WA00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5450" y="3506788"/>
            <a:ext cx="3751263" cy="2813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4825" name="Рисунок 11" descr="F:\2018-2019 Мы друзья\Фото и презентации проекта Мы-друзья!\IMG-20190410-WA00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40300" y="188913"/>
            <a:ext cx="3751263" cy="2813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4826" name="Прямоугольник 5"/>
          <p:cNvSpPr>
            <a:spLocks noChangeArrowheads="1"/>
          </p:cNvSpPr>
          <p:nvPr/>
        </p:nvSpPr>
        <p:spPr bwMode="auto">
          <a:xfrm>
            <a:off x="4965700" y="3073400"/>
            <a:ext cx="37004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Дидактическая игра «Мой шкафчик»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7" name="Рисунок 13" descr="F:\2018-2019 Мы друзья\Фото и презентации проекта Мы-друзья!\IMG-20190411-WA005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13313" y="3525838"/>
            <a:ext cx="3752850" cy="2813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4828" name="Picture 6" descr="http://belkaramelka.ru/wp-content/uploads/2017/03/541ffb6cf5feb623699d9f91_kidsrow1-1024x27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64388" y="6269038"/>
            <a:ext cx="18224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58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5844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5845" name="Прямоугольник 1"/>
          <p:cNvSpPr>
            <a:spLocks noChangeArrowheads="1"/>
          </p:cNvSpPr>
          <p:nvPr/>
        </p:nvSpPr>
        <p:spPr bwMode="auto">
          <a:xfrm>
            <a:off x="1420813" y="3308350"/>
            <a:ext cx="17907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Смена полотенец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6" name="Прямоугольник 2"/>
          <p:cNvSpPr>
            <a:spLocks noChangeArrowheads="1"/>
          </p:cNvSpPr>
          <p:nvPr/>
        </p:nvSpPr>
        <p:spPr bwMode="auto">
          <a:xfrm>
            <a:off x="2828925" y="31750"/>
            <a:ext cx="3486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Трудовая деятельность </a:t>
            </a:r>
            <a:endParaRPr lang="ru-RU" altLang="ru-RU"/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422900" y="3344863"/>
            <a:ext cx="2554288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Смена постельного белья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8" name="Прямоугольник 4"/>
          <p:cNvSpPr>
            <a:spLocks noChangeArrowheads="1"/>
          </p:cNvSpPr>
          <p:nvPr/>
        </p:nvSpPr>
        <p:spPr bwMode="auto">
          <a:xfrm>
            <a:off x="1466850" y="6473825"/>
            <a:ext cx="17002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Мытье игрушек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9" name="Рисунок 9" descr="F:\2018-2019 Мы друзья\Фото и презентации проекта Мы-друзья!\IMG-20190416-WA0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515938"/>
            <a:ext cx="3751262" cy="2813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5850" name="Рисунок 10" descr="F:\2018-2019 Мы друзья\Фото и презентации проекта Мы-друзья!\IMG-20190416-WA00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523875"/>
            <a:ext cx="3752850" cy="2813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5851" name="Рисунок 11" descr="F:\2018-2019 Мы друзья\Фото и презентации проекта Мы-друзья!\IMG-20190416-WA00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9738" y="3660775"/>
            <a:ext cx="3752850" cy="28130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5852" name="Прямоугольник 5"/>
          <p:cNvSpPr>
            <a:spLocks noChangeArrowheads="1"/>
          </p:cNvSpPr>
          <p:nvPr/>
        </p:nvSpPr>
        <p:spPr bwMode="auto">
          <a:xfrm>
            <a:off x="5815013" y="6451600"/>
            <a:ext cx="18875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Протирание пыли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53" name="Рисунок 13" descr="F:\2018-2019 Мы друзья\Фото и презентации проекта Мы-друзья!\IMG-20190416-WA001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83150" y="3689350"/>
            <a:ext cx="3752850" cy="281463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68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6868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6869" name="Picture 4" descr="https://2.bp.blogspot.com/-CTGhiV4gsmw/V_shPvPbIkI/AAAAAAAAAAY/0xdoCJnEf0MlpmUdJXQPZRJS_u8qT0pDQCLcB/s1600/deti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7163" y="252413"/>
            <a:ext cx="3749675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Рисунок 5" descr="F:\2018-2019 Мы друзья\Фото и презентации проекта Мы-друзья!\IMG-20181017-WA00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900" y="1327150"/>
            <a:ext cx="3152775" cy="42037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6871" name="Рисунок 6" descr="F:\2018-2019 Мы друзья\Фото и презентации проекта Мы-друзья!\IMG-20181017-WA000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72038" y="1301750"/>
            <a:ext cx="3152775" cy="42037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6872" name="Прямоугольник 1"/>
          <p:cNvSpPr>
            <a:spLocks noChangeArrowheads="1"/>
          </p:cNvSpPr>
          <p:nvPr/>
        </p:nvSpPr>
        <p:spPr bwMode="auto">
          <a:xfrm>
            <a:off x="1249363" y="5791200"/>
            <a:ext cx="664527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«Помощь в уборке листвы на участке группы «Неваляшки» осенью»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78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7892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7893" name="Picture 4" descr="http://t-kochetkova.ru/images/categories/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7775" y="954088"/>
            <a:ext cx="1568450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Рисунок 5" descr="F:\DCIM\Camera\20181213_1114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765175"/>
            <a:ext cx="3154363" cy="420528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7895" name="Рисунок 6" descr="F:\DCIM\Camera\20181213_1114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063" y="735013"/>
            <a:ext cx="3154362" cy="42052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7896" name="Прямоугольник 1"/>
          <p:cNvSpPr>
            <a:spLocks noChangeArrowheads="1"/>
          </p:cNvSpPr>
          <p:nvPr/>
        </p:nvSpPr>
        <p:spPr bwMode="auto">
          <a:xfrm>
            <a:off x="1249363" y="5373688"/>
            <a:ext cx="664527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«Помощь в расчистке снега на участке группы «Неваляшки» зимой»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7" name="Рисунок 8" descr="F:\DCIM\Camera\20181213_11144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850" y="765175"/>
            <a:ext cx="3154363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891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8916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88" y="0"/>
            <a:ext cx="9144001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8917" name="Picture 2" descr="https://2.bp.blogspot.com/-MIlHm4sgW_o/WzIQTV6FQYI/AAAAAAAAA3c/DAsoZ31Lx-YemB5LT6qPo9puKjVwI_WKwCLcBGAs/s1600/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7763" y="5588000"/>
            <a:ext cx="27717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Рисунок 5" descr="F:\DCIM\Camera\20181210_1113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650" y="260350"/>
            <a:ext cx="2447925" cy="31686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8919" name="Прямоугольник 1"/>
          <p:cNvSpPr>
            <a:spLocks noChangeArrowheads="1"/>
          </p:cNvSpPr>
          <p:nvPr/>
        </p:nvSpPr>
        <p:spPr bwMode="auto">
          <a:xfrm>
            <a:off x="-71438" y="3573463"/>
            <a:ext cx="4572001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«Сооружение зимних построек»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20" name="Рисунок 8" descr="F:\2018-2019 Мы друзья\Фото и презентации проекта Мы-друзья!\20190114_1059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3" y="404813"/>
            <a:ext cx="4181475" cy="23526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8921" name="Рисунок 9" descr="F:\2018-2019 Мы друзья\Фото и презентации проекта Мы-друзья!\20190114_11024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57713" y="3573463"/>
            <a:ext cx="4181475" cy="23510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8922" name="Прямоугольник 2"/>
          <p:cNvSpPr>
            <a:spLocks noChangeArrowheads="1"/>
          </p:cNvSpPr>
          <p:nvPr/>
        </p:nvSpPr>
        <p:spPr bwMode="auto">
          <a:xfrm>
            <a:off x="4305300" y="2844800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«Украшение цветными льдинками участка группы «Неваляшки»»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23" name="Рисунок 11" descr="F:\2018-2019 Мы друзья\Фото и презентации проекта Мы-друзья!\20190116_11120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3825" y="4076700"/>
            <a:ext cx="4181475" cy="235108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99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9940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39941" name="Picture 6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540875" y="4652963"/>
            <a:ext cx="4460875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Прямоугольник 1"/>
          <p:cNvSpPr>
            <a:spLocks noChangeArrowheads="1"/>
          </p:cNvSpPr>
          <p:nvPr/>
        </p:nvSpPr>
        <p:spPr bwMode="auto">
          <a:xfrm>
            <a:off x="1341438" y="23813"/>
            <a:ext cx="64611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Знакомство малышей с детским садом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3" name="Рисунок 6" descr="F:\2018-2019 Мы друзья\Фото и презентации проекта Мы-друзья!\20190114_0928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573088"/>
            <a:ext cx="4181475" cy="23526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9944" name="Прямоугольник 2"/>
          <p:cNvSpPr>
            <a:spLocks noChangeArrowheads="1"/>
          </p:cNvSpPr>
          <p:nvPr/>
        </p:nvSpPr>
        <p:spPr bwMode="auto">
          <a:xfrm>
            <a:off x="1149350" y="3052763"/>
            <a:ext cx="2386013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«Группа «Почемучки»»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5" name="Рисунок 8" descr="F:\2018-2019 Мы друзья\Фото и презентации проекта Мы-друзья!\20190423_15524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95838" y="541338"/>
            <a:ext cx="4181475" cy="23510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9946" name="Прямоугольник 3"/>
          <p:cNvSpPr>
            <a:spLocks noChangeArrowheads="1"/>
          </p:cNvSpPr>
          <p:nvPr/>
        </p:nvSpPr>
        <p:spPr bwMode="auto">
          <a:xfrm>
            <a:off x="6202363" y="3076575"/>
            <a:ext cx="1368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«Пищеблок»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7" name="Рисунок 10" descr="F:\2018-2019 Мы друзья\Фото и презентации проекта Мы-друзья!\20190423_15544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825" y="3478213"/>
            <a:ext cx="4181475" cy="23510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9948" name="Прямоугольник 4"/>
          <p:cNvSpPr>
            <a:spLocks noChangeArrowheads="1"/>
          </p:cNvSpPr>
          <p:nvPr/>
        </p:nvSpPr>
        <p:spPr bwMode="auto">
          <a:xfrm>
            <a:off x="725488" y="6008688"/>
            <a:ext cx="315912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«Музейная комната «Горенка»»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9" name="Рисунок 12" descr="F:\2018-2019 Мы друзья\Фото и презентации проекта Мы-друзья!\20190423_16012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95838" y="3490913"/>
            <a:ext cx="4181475" cy="2351087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39950" name="Прямоугольник 5"/>
          <p:cNvSpPr>
            <a:spLocks noChangeArrowheads="1"/>
          </p:cNvSpPr>
          <p:nvPr/>
        </p:nvSpPr>
        <p:spPr bwMode="auto">
          <a:xfrm>
            <a:off x="6183313" y="5991225"/>
            <a:ext cx="14065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«Прачечная»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09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0964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0965" name="Picture 6" descr="http://belkaramelka.ru/wp-content/uploads/2017/03/541ffb6cf5feb623699d9f91_kidsrow1-1024x27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29038" y="6043613"/>
            <a:ext cx="2859087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Прямоугольник 1"/>
          <p:cNvSpPr>
            <a:spLocks noChangeArrowheads="1"/>
          </p:cNvSpPr>
          <p:nvPr/>
        </p:nvSpPr>
        <p:spPr bwMode="auto">
          <a:xfrm>
            <a:off x="93663" y="0"/>
            <a:ext cx="89566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Ознакомительные прогулки по территории детского сада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7" name="Рисунок 6" descr="F:\2018-2019 Мы друзья\Фото и презентации проекта Мы-друзья!\20190114_1042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620713"/>
            <a:ext cx="4181475" cy="23510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0968" name="Рисунок 7" descr="F:\2018-2019 Мы друзья\Фото и презентации проекта Мы-друзья!\20190114_1048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463" y="620713"/>
            <a:ext cx="4181475" cy="23510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0969" name="Рисунок 8" descr="F:\2018-2019 Мы друзья\Фото и презентации проекта Мы-друзья!\20190412_1102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388" y="3429000"/>
            <a:ext cx="4181475" cy="235108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0970" name="Рисунок 9" descr="F:\2018-2019 Мы друзья\Фото и презентации проекта Мы-друзья!\20190416_10280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6463" y="3413125"/>
            <a:ext cx="4181475" cy="23526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4340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4341" name="Picture 4" descr="https://2.bp.blogspot.com/-CTGhiV4gsmw/V_shPvPbIkI/AAAAAAAAAAY/0xdoCJnEf0MlpmUdJXQPZRJS_u8qT0pDQCLcB/s1600/deti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525" y="5895975"/>
            <a:ext cx="3436938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Прямоугольник 1"/>
          <p:cNvSpPr>
            <a:spLocks noChangeArrowheads="1"/>
          </p:cNvSpPr>
          <p:nvPr/>
        </p:nvSpPr>
        <p:spPr bwMode="auto">
          <a:xfrm>
            <a:off x="346075" y="139700"/>
            <a:ext cx="845185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28600" algn="just"/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формирование опыта взаимоотношений и сотрудничества, расширение зоны контактов детей в пространстве детского сада через различные виды деятельности.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228600" algn="just"/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altLang="ru-RU" sz="16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Неумение общаться, поддерживать дружеские отношения.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indent="228600" algn="just"/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altLang="ru-RU" sz="2400" dirty="0">
              <a:solidFill>
                <a:srgbClr val="FF0066"/>
              </a:solidFill>
              <a:latin typeface="Calibri" pitchFamily="34" charset="0"/>
              <a:cs typeface="Calibri" pitchFamily="34" charset="0"/>
            </a:endParaRPr>
          </a:p>
          <a:p>
            <a:pPr indent="228600" algn="just"/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Средне-старшая группа</a:t>
            </a:r>
            <a:r>
              <a:rPr lang="ru-RU" altLang="ru-RU" sz="24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2400" dirty="0">
              <a:solidFill>
                <a:srgbClr val="FF0066"/>
              </a:solidFill>
              <a:latin typeface="Calibri" pitchFamily="34" charset="0"/>
              <a:cs typeface="Calibri" pitchFamily="34" charset="0"/>
            </a:endParaRPr>
          </a:p>
          <a:p>
            <a:pPr indent="228600" algn="just"/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• обогащать опыт сотрудничества, дружеских взаимоотношений с детьми разного возраста и взаимодействия с взрослыми через совместную деятельность;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indent="228600" algn="just"/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• развивать начала социальной активности, желание на правах старших участвовать в жизни детского сада: заботиться о малышах, участвовать в мероприятиях, играх;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indent="228600" algn="just"/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• развивать положительную самооценку, уверенность в себе, осознания своих достижений, чувства собственного достоинства, самоконтроль и ответственность за свои действия и поступки.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indent="228600" algn="just"/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Вторая группа раннего возраста</a:t>
            </a:r>
            <a:r>
              <a:rPr lang="ru-RU" altLang="ru-RU" sz="24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2400" dirty="0">
              <a:solidFill>
                <a:srgbClr val="FF0066"/>
              </a:solidFill>
              <a:latin typeface="Calibri" pitchFamily="34" charset="0"/>
              <a:cs typeface="Calibri" pitchFamily="34" charset="0"/>
            </a:endParaRPr>
          </a:p>
          <a:p>
            <a:pPr indent="228600" algn="just"/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• способствовать установлению добрых отношений между воспитанниками, стимулировать желание подражать старшим детям;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indent="228600" algn="just"/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• пробуждать у детей эмоциональную отзывчивость через совместную деятельность;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indent="228600" algn="just"/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• расширять представление детей о детском саде и его ближайшем окружении.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indent="228600" algn="just"/>
            <a:r>
              <a:rPr lang="ru-RU" alt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Родители воспитанников:</a:t>
            </a:r>
            <a:endParaRPr lang="ru-RU" altLang="ru-RU" sz="2400" dirty="0">
              <a:solidFill>
                <a:srgbClr val="FF0066"/>
              </a:solidFill>
              <a:latin typeface="Calibri" pitchFamily="34" charset="0"/>
              <a:cs typeface="Calibri" pitchFamily="34" charset="0"/>
            </a:endParaRPr>
          </a:p>
          <a:p>
            <a:pPr indent="228600" algn="just"/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• создание в семье благоприятных условий для развития ребенка с учетом опыта детей, приобретенного в детском саду.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343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7763" y="61579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01013" y="63769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19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1988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1989" name="Picture 6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2475" y="5191125"/>
            <a:ext cx="43164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Рисунок 5" descr="F:\2018-2019 Мы друзья\Фото и презентации проекта Мы-друзья!\20190114_1039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404813"/>
            <a:ext cx="4181475" cy="23510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1991" name="Прямоугольник 1"/>
          <p:cNvSpPr>
            <a:spLocks noChangeArrowheads="1"/>
          </p:cNvSpPr>
          <p:nvPr/>
        </p:nvSpPr>
        <p:spPr bwMode="auto">
          <a:xfrm>
            <a:off x="1001713" y="2882900"/>
            <a:ext cx="2538412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«Учимся ходить парами»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92" name="Рисунок 7" descr="F:\2018-2019 Мы друзья\Фото и презентации проекта Мы-друзья!\20190114_1037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95838" y="404813"/>
            <a:ext cx="4181475" cy="23510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1993" name="Прямоугольник 2"/>
          <p:cNvSpPr>
            <a:spLocks noChangeArrowheads="1"/>
          </p:cNvSpPr>
          <p:nvPr/>
        </p:nvSpPr>
        <p:spPr bwMode="auto">
          <a:xfrm>
            <a:off x="5227638" y="2886075"/>
            <a:ext cx="331787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«Учимся спускаться со ступенек»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94" name="Рисунок 9" descr="F:\2018-2019 Мы друзья\Фото и презентации проекта Мы-друзья!\IMG-20190410-WA00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65788" y="3263900"/>
            <a:ext cx="2441575" cy="32575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1995" name="Прямоугольник 3"/>
          <p:cNvSpPr>
            <a:spLocks noChangeArrowheads="1"/>
          </p:cNvSpPr>
          <p:nvPr/>
        </p:nvSpPr>
        <p:spPr bwMode="auto">
          <a:xfrm>
            <a:off x="1116013" y="4503738"/>
            <a:ext cx="4291012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«Учимся правильно застегивать пуговицы»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3011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3012" name="Picture 4" descr="https://2.bp.blogspot.com/-CTGhiV4gsmw/V_shPvPbIkI/AAAAAAAAAAY/0xdoCJnEf0MlpmUdJXQPZRJS_u8qT0pDQCLcB/s1600/deti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6488" y="3079750"/>
            <a:ext cx="1808162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Прямоугольник 1"/>
          <p:cNvSpPr>
            <a:spLocks noChangeArrowheads="1"/>
          </p:cNvSpPr>
          <p:nvPr/>
        </p:nvSpPr>
        <p:spPr bwMode="auto">
          <a:xfrm>
            <a:off x="352425" y="0"/>
            <a:ext cx="83978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Участие в подвижных играх, утренней зарядке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4" name="Рисунок 6" descr="F:\2018-2019 Мы друзья\Фото и презентации проекта Мы-друзья!\20190412_1056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075" y="728663"/>
            <a:ext cx="4181475" cy="23510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3015" name="Рисунок 7" descr="F:\2018-2019 Мы друзья\Фото и презентации проекта Мы-друзья!\20190412_10575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9475" y="3692525"/>
            <a:ext cx="4181475" cy="235108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3016" name="Рисунок 9" descr="F:\2018-2019 Мы друзья\Фото и презентации проекта Мы-друзья!\20190122_0801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9075" y="3698875"/>
            <a:ext cx="4181475" cy="2351088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3017" name="Прямоугольник 2"/>
          <p:cNvSpPr>
            <a:spLocks noChangeArrowheads="1"/>
          </p:cNvSpPr>
          <p:nvPr/>
        </p:nvSpPr>
        <p:spPr bwMode="auto">
          <a:xfrm>
            <a:off x="5821363" y="3163888"/>
            <a:ext cx="18859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Утренняя зарядка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8" name="Прямоугольник 3"/>
          <p:cNvSpPr>
            <a:spLocks noChangeArrowheads="1"/>
          </p:cNvSpPr>
          <p:nvPr/>
        </p:nvSpPr>
        <p:spPr bwMode="auto">
          <a:xfrm>
            <a:off x="1077913" y="3163888"/>
            <a:ext cx="2463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П/и «Курочка-хохлатка»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9" name="Прямоугольник 4"/>
          <p:cNvSpPr>
            <a:spLocks noChangeArrowheads="1"/>
          </p:cNvSpPr>
          <p:nvPr/>
        </p:nvSpPr>
        <p:spPr bwMode="auto">
          <a:xfrm>
            <a:off x="966788" y="6221413"/>
            <a:ext cx="2686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П/и «Подвижный хоровод»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20" name="Прямоугольник 5"/>
          <p:cNvSpPr>
            <a:spLocks noChangeArrowheads="1"/>
          </p:cNvSpPr>
          <p:nvPr/>
        </p:nvSpPr>
        <p:spPr bwMode="auto">
          <a:xfrm>
            <a:off x="5549900" y="6208713"/>
            <a:ext cx="24622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П/и «У медведя во бору»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21" name="Рисунок 15" descr="F:\2018-2019 Мы друзья\Фото и презентации проекта Мы-друзья!\20190122_07590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29163" y="715963"/>
            <a:ext cx="4181475" cy="23510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40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4036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4037" name="Picture 4" descr="http://t-kochetkova.ru/images/categories/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188" y="5780088"/>
            <a:ext cx="1579562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Прямоугольник 1"/>
          <p:cNvSpPr>
            <a:spLocks noChangeArrowheads="1"/>
          </p:cNvSpPr>
          <p:nvPr/>
        </p:nvSpPr>
        <p:spPr bwMode="auto">
          <a:xfrm>
            <a:off x="1196975" y="0"/>
            <a:ext cx="67500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Подарки для малышей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9" name="Рисунок 7" descr="F:\2018-2019 Мы друзья\Фото и презентации проекта Мы-друзья!\20190114_0916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692150"/>
            <a:ext cx="3929062" cy="22098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4040" name="Рисунок 8" descr="F:\2018-2019 Мы друзья\Фото и презентации проекта Мы-друзья!\20190114_0923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6163" y="3419475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4041" name="Рисунок 9" descr="F:\2018-2019 Мы друзья\Фото и презентации проекта Мы-друзья!\20190117_1612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2588" y="4098925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4042" name="Рисунок 11" descr="D:\ДЕТСКИЙ САД\Фото 2018-2019г.г\20181012_11302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1475" y="620713"/>
            <a:ext cx="1649413" cy="29337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4043" name="Рисунок 12" descr="F:\2018-2019 Мы друзья\Фото и презентации проекта Мы-друзья!\20190114_09124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71775" y="620713"/>
            <a:ext cx="1646238" cy="29273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4044" name="Прямоугольник 2"/>
          <p:cNvSpPr>
            <a:spLocks noChangeArrowheads="1"/>
          </p:cNvSpPr>
          <p:nvPr/>
        </p:nvSpPr>
        <p:spPr bwMode="auto">
          <a:xfrm>
            <a:off x="195263" y="3548063"/>
            <a:ext cx="20034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«Осенние веночки»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5" name="Прямоугольник 3"/>
          <p:cNvSpPr>
            <a:spLocks noChangeArrowheads="1"/>
          </p:cNvSpPr>
          <p:nvPr/>
        </p:nvSpPr>
        <p:spPr bwMode="auto">
          <a:xfrm>
            <a:off x="2947988" y="3548063"/>
            <a:ext cx="13589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«Фонарики»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6" name="Прямоугольник 4"/>
          <p:cNvSpPr>
            <a:spLocks noChangeArrowheads="1"/>
          </p:cNvSpPr>
          <p:nvPr/>
        </p:nvSpPr>
        <p:spPr bwMode="auto">
          <a:xfrm>
            <a:off x="5746750" y="2924175"/>
            <a:ext cx="174625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«Бусы для ёлки»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7" name="Прямоугольник 5"/>
          <p:cNvSpPr>
            <a:spLocks noChangeArrowheads="1"/>
          </p:cNvSpPr>
          <p:nvPr/>
        </p:nvSpPr>
        <p:spPr bwMode="auto">
          <a:xfrm>
            <a:off x="5791200" y="5797550"/>
            <a:ext cx="13700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«Снежинки»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8" name="Прямоугольник 6"/>
          <p:cNvSpPr>
            <a:spLocks noChangeArrowheads="1"/>
          </p:cNvSpPr>
          <p:nvPr/>
        </p:nvSpPr>
        <p:spPr bwMode="auto">
          <a:xfrm>
            <a:off x="1509713" y="6303963"/>
            <a:ext cx="1671637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«Чудо - листик»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50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5060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5061" name="Picture 2" descr="https://2.bp.blogspot.com/-MIlHm4sgW_o/WzIQTV6FQYI/AAAAAAAAA3c/DAsoZ31Lx-YemB5LT6qPo9puKjVwI_WKwCLcBGAs/s1600/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2938" y="5300663"/>
            <a:ext cx="3108325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Прямоугольник 1"/>
          <p:cNvSpPr>
            <a:spLocks noChangeArrowheads="1"/>
          </p:cNvSpPr>
          <p:nvPr/>
        </p:nvSpPr>
        <p:spPr bwMode="auto">
          <a:xfrm>
            <a:off x="3530600" y="0"/>
            <a:ext cx="34067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Подарки для малышей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3" name="Рисунок 7" descr="F:\2018-2019 Мы друзья\Фото и презентации проекта Мы-друзья!\20190116_1600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288" y="258763"/>
            <a:ext cx="2062162" cy="36671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5064" name="Рисунок 8" descr="F:\2018-2019 Мы друзья\Фото и презентации проекта Мы-друзья!\20190213_1611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68613" y="538163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5065" name="Рисунок 9" descr="F:\2018-2019 Мы друзья\Фото и презентации проекта Мы-друзья!\20190506_1059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8563" y="2997200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5066" name="Рисунок 10" descr="F:\2018-2019 Мы друзья\Фото и презентации проекта Мы-друзья!\20190506_11010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7700" y="4470400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5067" name="Прямоугольник 1"/>
          <p:cNvSpPr>
            <a:spLocks noChangeArrowheads="1"/>
          </p:cNvSpPr>
          <p:nvPr/>
        </p:nvSpPr>
        <p:spPr bwMode="auto">
          <a:xfrm>
            <a:off x="742950" y="3983038"/>
            <a:ext cx="13668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«Смайлики»</a:t>
            </a:r>
            <a:endParaRPr lang="ru-RU" altLang="ru-RU"/>
          </a:p>
        </p:txBody>
      </p:sp>
      <p:sp>
        <p:nvSpPr>
          <p:cNvPr id="45068" name="Прямоугольник 2"/>
          <p:cNvSpPr>
            <a:spLocks noChangeArrowheads="1"/>
          </p:cNvSpPr>
          <p:nvPr/>
        </p:nvSpPr>
        <p:spPr bwMode="auto">
          <a:xfrm>
            <a:off x="7010400" y="1471613"/>
            <a:ext cx="13446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«Самолеты»</a:t>
            </a:r>
            <a:endParaRPr lang="ru-RU" altLang="ru-RU"/>
          </a:p>
        </p:txBody>
      </p:sp>
      <p:sp>
        <p:nvSpPr>
          <p:cNvPr id="45069" name="Прямоугольник 3"/>
          <p:cNvSpPr>
            <a:spLocks noChangeArrowheads="1"/>
          </p:cNvSpPr>
          <p:nvPr/>
        </p:nvSpPr>
        <p:spPr bwMode="auto">
          <a:xfrm>
            <a:off x="4643438" y="5599113"/>
            <a:ext cx="11795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«Бабочки»</a:t>
            </a:r>
            <a:endParaRPr lang="ru-RU" altLang="ru-RU"/>
          </a:p>
        </p:txBody>
      </p:sp>
      <p:sp>
        <p:nvSpPr>
          <p:cNvPr id="45070" name="Прямоугольник 4"/>
          <p:cNvSpPr>
            <a:spLocks noChangeArrowheads="1"/>
          </p:cNvSpPr>
          <p:nvPr/>
        </p:nvSpPr>
        <p:spPr bwMode="auto">
          <a:xfrm>
            <a:off x="3490913" y="3644900"/>
            <a:ext cx="1339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«Вертушки»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60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6084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6085" name="Picture 6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06688" y="5732463"/>
            <a:ext cx="3233737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Рисунок 5" descr="F:\2018-2019 Мы друзья\Фото и презентации проекта Мы-друзья!\IMG-20190110-WA00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765175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6087" name="Прямоугольник 1"/>
          <p:cNvSpPr>
            <a:spLocks noChangeArrowheads="1"/>
          </p:cNvSpPr>
          <p:nvPr/>
        </p:nvSpPr>
        <p:spPr bwMode="auto">
          <a:xfrm>
            <a:off x="2868613" y="115888"/>
            <a:ext cx="34067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Подарки для малышей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8" name="Рисунок 7" descr="F:\2018-2019 Мы друзья\Фото и презентации проекта Мы-друзья!\20190506_1103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7900" y="765175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6089" name="Рисунок 8" descr="F:\2018-2019 Мы друзья\Фото и презентации проекта Мы-друзья!\20190506_1104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600" y="3429000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6090" name="Рисунок 9" descr="F:\2018-2019 Мы друзья\Фото и презентации проекта Мы-друзья!\20190506_11054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7900" y="3429000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6091" name="Прямоугольник 2"/>
          <p:cNvSpPr>
            <a:spLocks noChangeArrowheads="1"/>
          </p:cNvSpPr>
          <p:nvPr/>
        </p:nvSpPr>
        <p:spPr bwMode="auto">
          <a:xfrm>
            <a:off x="5603875" y="2955925"/>
            <a:ext cx="229076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««Писанки» на Пасху»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92" name="Прямоугольник 3"/>
          <p:cNvSpPr>
            <a:spLocks noChangeArrowheads="1"/>
          </p:cNvSpPr>
          <p:nvPr/>
        </p:nvSpPr>
        <p:spPr bwMode="auto">
          <a:xfrm>
            <a:off x="865188" y="2971800"/>
            <a:ext cx="26955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«Ангелочки на Рождество»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71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7108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7109" name="Picture 6" descr="http://belkaramelka.ru/wp-content/uploads/2017/03/541ffb6cf5feb623699d9f91_kidsrow1-1024x27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838" y="6350000"/>
            <a:ext cx="17907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Прямоугольник 1"/>
          <p:cNvSpPr>
            <a:spLocks noChangeArrowheads="1"/>
          </p:cNvSpPr>
          <p:nvPr/>
        </p:nvSpPr>
        <p:spPr bwMode="auto">
          <a:xfrm>
            <a:off x="1993900" y="0"/>
            <a:ext cx="5156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Работа по проекту непосредственно</a:t>
            </a:r>
          </a:p>
          <a:p>
            <a:pPr algn="ctr"/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с детьми группы «Почемучки» 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11" name="Рисунок 9" descr="F:\2018-2019 Мы друзья\Фото и презентации проекта Мы-друзья!\20190131_1622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288" y="981075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7112" name="Рисунок 10" descr="F:\2018-2019 Мы друзья\Фото и презентации проекта Мы-друзья!\20190410_1136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99025" y="981075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7113" name="Рисунок 11" descr="F:\2018-2019 Мы друзья\Фото и презентации проекта Мы-друзья!\20190410_1141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7825" y="3644900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7114" name="Прямоугольник 2"/>
          <p:cNvSpPr>
            <a:spLocks noChangeArrowheads="1"/>
          </p:cNvSpPr>
          <p:nvPr/>
        </p:nvSpPr>
        <p:spPr bwMode="auto">
          <a:xfrm>
            <a:off x="192088" y="3194050"/>
            <a:ext cx="43307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Просмотр презентации «Что такое дружба?»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5" name="Прямоугольник 3"/>
          <p:cNvSpPr>
            <a:spLocks noChangeArrowheads="1"/>
          </p:cNvSpPr>
          <p:nvPr/>
        </p:nvSpPr>
        <p:spPr bwMode="auto">
          <a:xfrm>
            <a:off x="4876800" y="3222625"/>
            <a:ext cx="3748088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Игра на сплочение «Дотронься до…»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6" name="Прямоугольник 4"/>
          <p:cNvSpPr>
            <a:spLocks noChangeArrowheads="1"/>
          </p:cNvSpPr>
          <p:nvPr/>
        </p:nvSpPr>
        <p:spPr bwMode="auto">
          <a:xfrm>
            <a:off x="847725" y="5849938"/>
            <a:ext cx="302101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Этюд «Улыбнемся друг другу»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7" name="Прямоугольник 5"/>
          <p:cNvSpPr>
            <a:spLocks noChangeArrowheads="1"/>
          </p:cNvSpPr>
          <p:nvPr/>
        </p:nvSpPr>
        <p:spPr bwMode="auto">
          <a:xfrm>
            <a:off x="5724525" y="5851525"/>
            <a:ext cx="2341563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Этюд «Комплименты!»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18" name="Рисунок 16" descr="F:\2018-2019 Мы друзья\Фото и презентации проекта Мы-друзья!\20190412_10193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99025" y="3622675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813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8132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8133" name="Picture 6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57513" y="6154738"/>
            <a:ext cx="2198687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Рисунок 5" descr="F:\2018-2019 Мы друзья\Фото и презентации проекта Мы-друзья!\20190412_1015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455613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8135" name="Прямоугольник 1"/>
          <p:cNvSpPr>
            <a:spLocks noChangeArrowheads="1"/>
          </p:cNvSpPr>
          <p:nvPr/>
        </p:nvSpPr>
        <p:spPr bwMode="auto">
          <a:xfrm>
            <a:off x="514350" y="2662238"/>
            <a:ext cx="354171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 «Дружба»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6" name="Прямоугольник 2"/>
          <p:cNvSpPr>
            <a:spLocks noChangeArrowheads="1"/>
          </p:cNvSpPr>
          <p:nvPr/>
        </p:nvSpPr>
        <p:spPr bwMode="auto">
          <a:xfrm>
            <a:off x="4662488" y="2662238"/>
            <a:ext cx="4392612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Физкультминутка «Если есть хороший друг»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7" name="Рисунок 9" descr="F:\2018-2019 Мы друзья\Фото и презентации проекта Мы-друзья!\20190130_1225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3313113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8138" name="Прямоугольник 3"/>
          <p:cNvSpPr>
            <a:spLocks noChangeArrowheads="1"/>
          </p:cNvSpPr>
          <p:nvPr/>
        </p:nvSpPr>
        <p:spPr bwMode="auto">
          <a:xfrm>
            <a:off x="611188" y="5519738"/>
            <a:ext cx="3154362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Игра - мирилка «Мы – друзья!»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9" name="Рисунок 11" descr="F:\2018-2019 Мы друзья\Фото и презентации проекта Мы-друзья!\20190416_09501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4425" y="455613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8140" name="Рисунок 12" descr="D:\ДЕТСКИЙ САД\2018-2019г. Образовательная деятельность\Центр психологической разгрузки\фото центра п. р\20190313_12222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57763" y="3287713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8141" name="Прямоугольник 4"/>
          <p:cNvSpPr>
            <a:spLocks noChangeArrowheads="1"/>
          </p:cNvSpPr>
          <p:nvPr/>
        </p:nvSpPr>
        <p:spPr bwMode="auto">
          <a:xfrm>
            <a:off x="5070475" y="5494338"/>
            <a:ext cx="35766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Игра «Волшебный парашют» </a:t>
            </a:r>
          </a:p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(на сближение детского коллектива)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915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9156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9157" name="Picture 4" descr="https://2.bp.blogspot.com/-CTGhiV4gsmw/V_shPvPbIkI/AAAAAAAAAAY/0xdoCJnEf0MlpmUdJXQPZRJS_u8qT0pDQCLcB/s1600/deti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525" y="6008688"/>
            <a:ext cx="2500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Рисунок 5" descr="D:\ДЕТСКИЙ САД\2018-2019г. Образовательная деятельность\Центр психологической разгрузки\фото центра п. р\20190314_1616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404813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9159" name="Рисунок 6" descr="D:\ДЕТСКИЙ САД\2018-2019г. Образовательная деятельность\Центр психологической разгрузки\фото центра п. р\20190312_1558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18063" y="404813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9160" name="Рисунок 7" descr="D:\ДЕТСКИЙ САД\2018-2019г. Образовательная деятельность\Центр психологической разгрузки\фото центра п. р\20190318_1222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850" y="3141663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49161" name="Рисунок 8" descr="D:\ДЕТСКИЙ САД\2018-2019г. Образовательная деятельность\Центр психологической разгрузки\фото центра п. р\20190318_16115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18063" y="3141663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49162" name="Прямоугольник 1"/>
          <p:cNvSpPr>
            <a:spLocks noChangeArrowheads="1"/>
          </p:cNvSpPr>
          <p:nvPr/>
        </p:nvSpPr>
        <p:spPr bwMode="auto">
          <a:xfrm>
            <a:off x="1454150" y="2611438"/>
            <a:ext cx="16637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Игра «Твистер»</a:t>
            </a:r>
          </a:p>
        </p:txBody>
      </p:sp>
      <p:sp>
        <p:nvSpPr>
          <p:cNvPr id="49163" name="Прямоугольник 2"/>
          <p:cNvSpPr>
            <a:spLocks noChangeArrowheads="1"/>
          </p:cNvSpPr>
          <p:nvPr/>
        </p:nvSpPr>
        <p:spPr bwMode="auto">
          <a:xfrm>
            <a:off x="4479925" y="2611438"/>
            <a:ext cx="47339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«Коробка-мирилка» (поссорившиеся жмут руки)</a:t>
            </a:r>
          </a:p>
        </p:txBody>
      </p:sp>
      <p:sp>
        <p:nvSpPr>
          <p:cNvPr id="49164" name="Прямоугольник 3"/>
          <p:cNvSpPr>
            <a:spLocks noChangeArrowheads="1"/>
          </p:cNvSpPr>
          <p:nvPr/>
        </p:nvSpPr>
        <p:spPr bwMode="auto">
          <a:xfrm>
            <a:off x="33338" y="5348288"/>
            <a:ext cx="47847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«Агрессивный коврик» (колючий коврик, </a:t>
            </a:r>
          </a:p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чтобы,  положив на него руку, </a:t>
            </a:r>
          </a:p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ребенок почувствовал, как может быть </a:t>
            </a:r>
          </a:p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неприятно от чьей-то злости) </a:t>
            </a:r>
            <a:endParaRPr lang="en-US" altLang="ru-RU" sz="16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5" name="Прямоугольник 4"/>
          <p:cNvSpPr>
            <a:spLocks noChangeArrowheads="1"/>
          </p:cNvSpPr>
          <p:nvPr/>
        </p:nvSpPr>
        <p:spPr bwMode="auto">
          <a:xfrm>
            <a:off x="5164138" y="5348288"/>
            <a:ext cx="3233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«Баночки-кричалочки», </a:t>
            </a:r>
          </a:p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для снятия негативной энергии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017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0180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50181" name="Picture 4" descr="http://t-kochetkova.ru/images/categories/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5411788"/>
            <a:ext cx="2135187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Прямоугольник 1"/>
          <p:cNvSpPr>
            <a:spLocks noChangeArrowheads="1"/>
          </p:cNvSpPr>
          <p:nvPr/>
        </p:nvSpPr>
        <p:spPr bwMode="auto">
          <a:xfrm>
            <a:off x="2286000" y="-7938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Заключительный этап проекта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83" name="Рисунок 6" descr="C:\Users\Ксения\Desktop\2018-2019 Мы друзья\IMG-20190320-WA00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075" y="592138"/>
            <a:ext cx="4133850" cy="31003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50184" name="Прямоугольник 2"/>
          <p:cNvSpPr>
            <a:spLocks noChangeArrowheads="1"/>
          </p:cNvSpPr>
          <p:nvPr/>
        </p:nvSpPr>
        <p:spPr bwMode="auto">
          <a:xfrm>
            <a:off x="4841875" y="1557338"/>
            <a:ext cx="41227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Подарок для ребят группы «Почемучки» – лэпбук «Мое настроение»</a:t>
            </a:r>
          </a:p>
        </p:txBody>
      </p:sp>
      <p:pic>
        <p:nvPicPr>
          <p:cNvPr id="50185" name="Picture 9" descr="F:\2018-2019 Мы друзья\Фото и презентации проекта Мы-друзья!\20190522_1543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59238" y="3789363"/>
            <a:ext cx="4905375" cy="27590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50186" name="Прямоугольник 1"/>
          <p:cNvSpPr>
            <a:spLocks noChangeArrowheads="1"/>
          </p:cNvSpPr>
          <p:nvPr/>
        </p:nvSpPr>
        <p:spPr bwMode="auto">
          <a:xfrm>
            <a:off x="107950" y="4437063"/>
            <a:ext cx="4572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Подарок для ребят </a:t>
            </a:r>
          </a:p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группы «Неваляшки» – </a:t>
            </a:r>
          </a:p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д/и «Цветочная поляна»</a:t>
            </a:r>
          </a:p>
        </p:txBody>
      </p:sp>
    </p:spTree>
  </p:cSld>
  <p:clrMapOvr>
    <a:masterClrMapping/>
  </p:clrMapOvr>
  <p:transition advClick="0" advTm="14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120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1204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51205" name="Picture 4" descr="http://t-kochetkova.ru/images/categories/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3613" y="5186363"/>
            <a:ext cx="2135187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Прямоугольник 1"/>
          <p:cNvSpPr>
            <a:spLocks noChangeArrowheads="1"/>
          </p:cNvSpPr>
          <p:nvPr/>
        </p:nvSpPr>
        <p:spPr bwMode="auto">
          <a:xfrm>
            <a:off x="2286000" y="222250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Заключительный этап проекта</a:t>
            </a:r>
            <a:endParaRPr lang="en-US" altLang="ru-RU" sz="24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7" name="Прямоугольник 2"/>
          <p:cNvSpPr>
            <a:spLocks noChangeArrowheads="1"/>
          </p:cNvSpPr>
          <p:nvPr/>
        </p:nvSpPr>
        <p:spPr bwMode="auto">
          <a:xfrm>
            <a:off x="1835150" y="4868863"/>
            <a:ext cx="54737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Фотогазета «Дарите улыбки друг другу всегда!»</a:t>
            </a:r>
          </a:p>
        </p:txBody>
      </p:sp>
      <p:pic>
        <p:nvPicPr>
          <p:cNvPr id="51208" name="Рисунок 9" descr="F:\2018-2019 Мы друзья\Фото и презентации проекта Мы-друзья!\20190515_1431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4288" y="1052513"/>
            <a:ext cx="6435725" cy="36195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5364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5365" name="Picture 4" descr="http://t-kochetkova.ru/images/categories/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56388" y="5157788"/>
            <a:ext cx="2519362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Прямоугольник 2"/>
          <p:cNvSpPr>
            <a:spLocks noChangeArrowheads="1"/>
          </p:cNvSpPr>
          <p:nvPr/>
        </p:nvSpPr>
        <p:spPr bwMode="auto">
          <a:xfrm>
            <a:off x="173038" y="211138"/>
            <a:ext cx="879792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altLang="ru-RU" sz="24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информационно-творческий, межгрупповой, долгосрочный (с сентября 2018г. по июнь 2019г.)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Методы решения задач:</a:t>
            </a:r>
            <a:endParaRPr lang="ru-RU" altLang="ru-RU" sz="2400">
              <a:solidFill>
                <a:srgbClr val="FF0066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исследовательские методы: изучение и анализ методической литературы, наблюдение, беседа, анкетирование, мониторинг;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практические методы: релаксационные упражнения, решение проблемных ситуаций, практическая деятельность;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наглядные методы: наблюдение, демонстрация наглядных пособий;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игровые методы: дидактические и подвижные игры, игровые действия, воображаемая ситуация;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словесные методы: рассказ, беседа, чтение художественной литературы, заучивание стихотворений, пословиц.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Участники  проекта:</a:t>
            </a:r>
            <a:r>
              <a:rPr lang="ru-RU" altLang="ru-RU" sz="24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воспитатели, дети средне-старшей группы «Почемучки», вторая группа раннего возраста «Неваляшки», родители.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Возраст воспитанников:</a:t>
            </a:r>
            <a:r>
              <a:rPr lang="ru-RU" altLang="ru-RU" sz="24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4-6 лет, 2-3 года.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Место проведения:</a:t>
            </a:r>
            <a:r>
              <a:rPr lang="ru-RU" altLang="ru-RU" sz="24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МДОУ детский сад общеразвивающего вида №28 «Ласточка».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5367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69213" y="59928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222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2228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52229" name="Рисунок 5" descr="F:\2018-2019 Мы друзья\Фото и презентации проекта Мы-друзья!\20190412_0958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13325" y="3487738"/>
            <a:ext cx="3924300" cy="22764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52230" name="Рисунок 6" descr="F:\2018-2019 Мы друзья\Фото и презентации проекта Мы-друзья!\20190424_0746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8300" y="476250"/>
            <a:ext cx="3987800" cy="227647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52231" name="Рисунок 7" descr="D:\ДЕТСКИЙ САД\2018-2019г. Образовательная деятельность\Семинар-практикум Формирование образа современного педагога\Род.собр. Современный воспитатель\20190228_1732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8" y="3573463"/>
            <a:ext cx="3924300" cy="2206625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52232" name="Прямоугольник 1"/>
          <p:cNvSpPr>
            <a:spLocks noChangeArrowheads="1"/>
          </p:cNvSpPr>
          <p:nvPr/>
        </p:nvSpPr>
        <p:spPr bwMode="auto">
          <a:xfrm>
            <a:off x="180975" y="2773363"/>
            <a:ext cx="436245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Фотовыставка «Моя семья – мое богатство!»</a:t>
            </a:r>
          </a:p>
        </p:txBody>
      </p:sp>
      <p:sp>
        <p:nvSpPr>
          <p:cNvPr id="52233" name="Прямоугольник 2"/>
          <p:cNvSpPr>
            <a:spLocks noChangeArrowheads="1"/>
          </p:cNvSpPr>
          <p:nvPr/>
        </p:nvSpPr>
        <p:spPr bwMode="auto">
          <a:xfrm>
            <a:off x="127000" y="5764213"/>
            <a:ext cx="46323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Анкетирование «Как мы общаемся с ребенком»</a:t>
            </a:r>
          </a:p>
        </p:txBody>
      </p:sp>
      <p:sp>
        <p:nvSpPr>
          <p:cNvPr id="52234" name="Прямоугольник 3"/>
          <p:cNvSpPr>
            <a:spLocks noChangeArrowheads="1"/>
          </p:cNvSpPr>
          <p:nvPr/>
        </p:nvSpPr>
        <p:spPr bwMode="auto">
          <a:xfrm>
            <a:off x="5876925" y="2752725"/>
            <a:ext cx="2430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Семейные рассказы </a:t>
            </a:r>
          </a:p>
          <a:p>
            <a:pPr algn="ctr"/>
            <a:r>
              <a:rPr lang="ru-RU" altLang="ru-RU" sz="16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«Наша дружная семья»</a:t>
            </a:r>
            <a:endParaRPr lang="ru-RU" altLang="ru-RU"/>
          </a:p>
        </p:txBody>
      </p:sp>
      <p:pic>
        <p:nvPicPr>
          <p:cNvPr id="52235" name="Рисунок 11" descr="F:\2018-2019 Мы друзья\Фото и презентации проекта Мы-друзья!\20190515_14484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40313" y="469900"/>
            <a:ext cx="3944937" cy="21907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52236" name="Picture 2" descr="https://2.bp.blogspot.com/-MIlHm4sgW_o/WzIQTV6FQYI/AAAAAAAAA3c/DAsoZ31Lx-YemB5LT6qPo9puKjVwI_WKwCLcBGAs/s1600/2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80075" y="5180013"/>
            <a:ext cx="3444875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325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3252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53253" name="Picture 6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92363" y="5084763"/>
            <a:ext cx="4460875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Прямоугольник 1"/>
          <p:cNvSpPr>
            <a:spLocks noChangeArrowheads="1"/>
          </p:cNvSpPr>
          <p:nvPr/>
        </p:nvSpPr>
        <p:spPr bwMode="auto">
          <a:xfrm>
            <a:off x="3676650" y="419100"/>
            <a:ext cx="1878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en-US" altLang="ru-RU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5" name="Прямоугольник 2"/>
          <p:cNvSpPr>
            <a:spLocks noChangeArrowheads="1"/>
          </p:cNvSpPr>
          <p:nvPr/>
        </p:nvSpPr>
        <p:spPr bwMode="auto">
          <a:xfrm>
            <a:off x="976313" y="1052513"/>
            <a:ext cx="71913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25425" algn="just">
              <a:lnSpc>
                <a:spcPct val="115000"/>
              </a:lnSpc>
            </a:pPr>
            <a:r>
              <a:rPr lang="ru-RU" altLang="ru-RU" b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Результаты проекта показали,  что такой опыт взаимодействия детей раннего возраста со старшими детьми способствует не только их успешной социализации, но и помогает развитию речи, овладению культурно-гигиеническими навыками, эмоциональное состояние малышей становится более стабильным. </a:t>
            </a:r>
            <a:endParaRPr lang="ru-RU" altLang="ru-RU" b="1">
              <a:solidFill>
                <a:srgbClr val="6600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225425" algn="just">
              <a:lnSpc>
                <a:spcPct val="115000"/>
              </a:lnSpc>
            </a:pPr>
            <a:r>
              <a:rPr lang="ru-RU" altLang="ru-RU" b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 свою очередь, старшие дети понимают свою значимость, это способствует формированию у них позиции взрослого, развитию контактности и коммуникабельности, вырабатывает произвольность, снимает тревожность, ребята становятся более внимательными и ответственными, что подкрепляет формирование школьной готовности.</a:t>
            </a:r>
            <a:endParaRPr lang="ru-RU" altLang="ru-RU" b="1">
              <a:solidFill>
                <a:srgbClr val="660066"/>
              </a:solidFill>
              <a:latin typeface="Calibri" pitchFamily="34" charset="0"/>
            </a:endParaRPr>
          </a:p>
          <a:p>
            <a:pPr indent="225425" algn="just">
              <a:lnSpc>
                <a:spcPct val="115000"/>
              </a:lnSpc>
            </a:pPr>
            <a:r>
              <a:rPr lang="ru-RU" altLang="ru-RU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1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325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3252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53255" name="Прямоугольник 2"/>
          <p:cNvSpPr>
            <a:spLocks noChangeArrowheads="1"/>
          </p:cNvSpPr>
          <p:nvPr/>
        </p:nvSpPr>
        <p:spPr bwMode="auto">
          <a:xfrm>
            <a:off x="107504" y="40599"/>
            <a:ext cx="8748972" cy="621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225425" algn="just">
              <a:lnSpc>
                <a:spcPct val="115000"/>
              </a:lnSpc>
            </a:pPr>
            <a:r>
              <a:rPr lang="ru-RU" alt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altLang="ru-RU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1. Федеральный государственный образовательный стандарт дошкольного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образования. Приказ Министерства образования и науки РФ от 17 октября 2013 г. № 1155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2. ООП Муниципального дошкольного образовательного учреждения детского сада общеразвивающего вида № 28 «Ласточка»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3. Основная общеобразовательная программа дошкольного образования ОТ РОЖДЕНИЯ ДО ШКОЛЫ. Под. ред. </a:t>
            </a:r>
            <a:r>
              <a:rPr lang="ru-RU" altLang="ru-RU" sz="1400" b="1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Н.Е., </a:t>
            </a:r>
            <a:r>
              <a:rPr lang="ru-RU" altLang="ru-RU" sz="1400" b="1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КомаровойТ</a:t>
            </a: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 С., Васильевой М. А. – М., Мозаика – Синтез, 2015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4. Пичугина, Н. О. Дошкольная педагогика. Конспект лекций / Н. О. Пичугина. – Ростов н/Д : Феникс, 2004. – 384 с.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5. Инновационная направленность современного дошкольного образовательного учреждения / В. Н. </a:t>
            </a:r>
            <a:r>
              <a:rPr lang="ru-RU" altLang="ru-RU" sz="1400" b="1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Абушаева</a:t>
            </a: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// Дошкольное воспитание. – 2006. – № 5. – С. 23 – 24. 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6. Агафонова И.Н., Князева Н.А., Куликова Е.Н., Михайлова М.В., </a:t>
            </a:r>
            <a:r>
              <a:rPr lang="ru-RU" altLang="ru-RU" sz="1400" b="1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Кулькова</a:t>
            </a: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С.С., </a:t>
            </a:r>
            <a:r>
              <a:rPr lang="ru-RU" altLang="ru-RU" sz="1400" b="1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Салимзянова</a:t>
            </a: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С.П. Народный праздник как партнерский педагогический проект по социализации дошкольников // Справочник старшего воспитателя. М., 2014, № 12, с.14-23.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7. Агафонова И.Н., Князева Н.А., Михайлова М.В., Куликова Е.Н. Опыт лидерства и работы в группе как составляющие социально-коммуникативного развития дошкольников // Дошкольное воспитание, М., 2015, № 5, с. 121- 127.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8. Андреева Г. М. Социальная психология. М., 2002. -364 с.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altLang="ru-RU" sz="1400" b="1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Н. Е., </a:t>
            </a:r>
            <a:r>
              <a:rPr lang="ru-RU" altLang="ru-RU" sz="1400" b="1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А. Н. Проектная деятельность дошкольников. Пособие для педагогов дошкольных учреждений. - М.: Мозаика - Синтез, 2008.-112 с.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10. Выготский Л.С. </a:t>
            </a:r>
            <a:r>
              <a:rPr lang="ru-RU" altLang="ru-RU" sz="1400" b="1" dirty="0" err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Собр.соч</a:t>
            </a: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 в 6 т., М., 1984.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11. Голованова Н.Ф. Общая педагогика. СПб.: Речь, 2005. - 317 с</a:t>
            </a:r>
          </a:p>
          <a:p>
            <a:pPr indent="225425" algn="just">
              <a:lnSpc>
                <a:spcPct val="115000"/>
              </a:lnSpc>
            </a:pPr>
            <a:r>
              <a:rPr lang="ru-RU" altLang="ru-RU" sz="1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12. Журавлева В.Н. Проектная деятельность старших дошкольников. Волгоград, Учитель, 2011, - 202 с</a:t>
            </a:r>
            <a:r>
              <a:rPr lang="ru-RU" altLang="ru-RU" sz="1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4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http://belkaramelka.ru/wp-content/uploads/2017/03/541ffb6cf5feb623699d9f91_kidsrow1-1024x27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949280"/>
            <a:ext cx="3006216" cy="813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81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42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4276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54277" name="Picture 6" descr="https://i.pinimg.com/originals/c3/31/fd/c331fdf9ff59a2f43e3835f6a183582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692150"/>
            <a:ext cx="8678862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31640" y="3356992"/>
            <a:ext cx="696652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5400" b="1" dirty="0">
                <a:ln>
                  <a:solidFill>
                    <a:srgbClr val="660033"/>
                  </a:solidFill>
                </a:ln>
                <a:solidFill>
                  <a:srgbClr val="FF0066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 новых встреч!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6388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6389" name="Picture 2" descr="https://2.bp.blogspot.com/-MIlHm4sgW_o/WzIQTV6FQYI/AAAAAAAAA3c/DAsoZ31Lx-YemB5LT6qPo9puKjVwI_WKwCLcBGAs/s1600/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40313" y="5000625"/>
            <a:ext cx="4103687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Прямоугольник 3"/>
          <p:cNvSpPr>
            <a:spLocks noChangeArrowheads="1"/>
          </p:cNvSpPr>
          <p:nvPr/>
        </p:nvSpPr>
        <p:spPr bwMode="auto">
          <a:xfrm>
            <a:off x="96838" y="39688"/>
            <a:ext cx="8867775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Механизмы реализации проекта:</a:t>
            </a:r>
            <a:endParaRPr lang="ru-RU" altLang="ru-RU" sz="2400" dirty="0">
              <a:solidFill>
                <a:srgbClr val="FF00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этап. Подготовительный:</a:t>
            </a:r>
            <a:r>
              <a:rPr lang="ru-RU" altLang="ru-RU" sz="24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>
              <a:solidFill>
                <a:srgbClr val="FF0066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педагогическая диагностика освоения ООП ДОУ;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анализ предметно-развивающей среды;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изучение литературы по проекту;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подбор подвижных, речевых, настольно-печатных, дидактических и др. игр;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составление конспектов ОД;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подбор иллюстративного материала по теме, материалов, атрибутов для игр;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подбор методической литературы, художественной литературы для чтения;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составление плана деятельности;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заимодействие с семьями воспитанников(тестирование</a:t>
            </a: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, консультации, наглядная информация);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Calibri" pitchFamily="34" charset="0"/>
              </a:rPr>
              <a:t>II этап. Основной:</a:t>
            </a:r>
            <a:endParaRPr lang="ru-RU" altLang="ru-RU" sz="2400" dirty="0">
              <a:solidFill>
                <a:srgbClr val="FF0066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беседы;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просмотр презентаций;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проведение дидактических, подвижных, сюжетно-ролевых игр;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организованная образовательная деятельность; 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художественно-продуктивная деятельность;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выставка рисунков;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литературы; 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взаимодействие с </a:t>
            </a:r>
            <a:r>
              <a:rPr lang="ru-RU" altLang="ru-RU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семьями воспитанников </a:t>
            </a: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(консультации, рекомендации, совместные мероприятия).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391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01013" y="55356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325" y="594042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7412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7413" name="Picture 6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1863" y="5927725"/>
            <a:ext cx="310515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Прямоугольник 1"/>
          <p:cNvSpPr>
            <a:spLocks noChangeArrowheads="1"/>
          </p:cNvSpPr>
          <p:nvPr/>
        </p:nvSpPr>
        <p:spPr bwMode="auto">
          <a:xfrm>
            <a:off x="179388" y="171450"/>
            <a:ext cx="8713787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 этап. Заключительный:</a:t>
            </a:r>
            <a:endParaRPr lang="ru-RU" altLang="ru-RU" sz="2400">
              <a:solidFill>
                <a:srgbClr val="FF00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подведение итогов, оформление материалов проекта;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 проекта «Мы друзья!»;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оформление фотогазеты «Дарите улыбки друг другу всегда!» (межвозрастная деятельность);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лэпбука «Мое настроение» для группы «Почемучки» (2-ая группа раннего возраста);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дидактических игр: «Цветочная поляна» (два варианта), «Гусеница» для группы «Неваляшки» (ср.- ст. гр.)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 спектакля «Репка» (межвозрастная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Ресурсы: </a:t>
            </a:r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Интеллектуальные: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воспитатели;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средне-старшего дошкольного возраста, дети раннего возраста;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 воспитанников.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Материальные: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библиотека методической и художественной литературы для детей и родителей;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демонстрационный материал по данной теме;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дидактические, настольно-печатные игры и упражнения;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материалы для художественного творчества;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•"/>
            </a:pP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информационно-коммуникативное оборудование (ноутбук, музыкальный центр, мультимедийная установка, телевизор).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7415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4025" y="59594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72450" y="61785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147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98" marB="45798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98" marB="45798"/>
                </a:tc>
              </a:tr>
            </a:tbl>
          </a:graphicData>
        </a:graphic>
      </p:graphicFrame>
      <p:pic>
        <p:nvPicPr>
          <p:cNvPr id="18443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8444" name="Picture 6" descr="http://belkaramelka.ru/wp-content/uploads/2017/03/541ffb6cf5feb623699d9f91_kidsrow1-1024x27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32325" y="5661025"/>
            <a:ext cx="45021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5" name="Прямоугольник 1"/>
          <p:cNvSpPr>
            <a:spLocks noChangeArrowheads="1"/>
          </p:cNvSpPr>
          <p:nvPr/>
        </p:nvSpPr>
        <p:spPr bwMode="auto">
          <a:xfrm>
            <a:off x="350838" y="474663"/>
            <a:ext cx="8405812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Механизм оценивания результативности проекта:</a:t>
            </a:r>
            <a:endParaRPr lang="ru-RU" altLang="ru-RU" sz="2400" dirty="0">
              <a:solidFill>
                <a:srgbClr val="FF00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нкетирование </a:t>
            </a: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buFont typeface="Times New Roman" pitchFamily="18" charset="0"/>
              <a:buChar char="•"/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altLang="ru-RU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аблюдения </a:t>
            </a: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1600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беседы.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altLang="ru-RU" sz="2400" dirty="0">
              <a:solidFill>
                <a:srgbClr val="FF0066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• будет развит интерес к сотрудничеству;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• активизированы механизмы подражания старшим детям в разных видах деятельности;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• созданы условия для развития у детей познавательной активности и творческих способностей;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altLang="ru-RU" sz="1600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• созданы благоприятные предпосылки для развития социально-нравственных качеств, умений и навыков поведения; гармонизации взаимоотношений.</a:t>
            </a:r>
            <a:endParaRPr lang="ru-RU" altLang="ru-RU" sz="1600" dirty="0">
              <a:solidFill>
                <a:srgbClr val="660033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8446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24475" y="63309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27913" y="625633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graphicFrame>
        <p:nvGraphicFramePr>
          <p:cNvPr id="18" name="Объект 1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14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4800"/>
                <a:gridCol w="4114800"/>
              </a:tblGrid>
              <a:tr h="37147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98" marB="45798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98" marB="45798"/>
                </a:tc>
              </a:tr>
            </a:tbl>
          </a:graphicData>
        </a:graphic>
      </p:graphicFrame>
      <p:pic>
        <p:nvPicPr>
          <p:cNvPr id="19467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9468" name="Picture 6" descr="https://ya-webdesign.com/images/stock-drawing-childrens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025" y="6164263"/>
            <a:ext cx="2312988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9" name="Прямоугольник 24"/>
          <p:cNvSpPr>
            <a:spLocks noChangeArrowheads="1"/>
          </p:cNvSpPr>
          <p:nvPr/>
        </p:nvSpPr>
        <p:spPr bwMode="auto">
          <a:xfrm>
            <a:off x="323850" y="549275"/>
            <a:ext cx="84963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Беседы: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 дружбе», «Что такое дружба?», «Живем дружно», «Как мы можем позаботиться о младших», «Что значит быть другом?»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Презентации: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«Что такое дружба?», «Дружба» (ср.- ст. гр.).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«Мы – друзья»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Совместные прогулки по территории ДОУ. </a:t>
            </a:r>
            <a:endParaRPr lang="ru-RU" altLang="ru-RU" sz="1600" b="1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Фотогазета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«Дарите друг другу улыбки всегда».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Просмотр мультфильмов: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«Крошка Енот», «Крокодил Гена», «Теремок» 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на знакомство: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«Я даю игрушку», «Волшебный клубочек», «Разноцветный мячик», «Шкатулка с сюрпризом» (межвозрастная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на сплочение: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«Хрустальная вода», «Дотронься до…»(ср.-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- мирилки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на развитие навыков общения: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«Что за чудо -чудеса», «Привет тебе!», «Утром рано мы проснулись», «Собрались все дети в круг» (межвозрастная деятельность).</a:t>
            </a:r>
            <a:b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Социально-коммуникативные игры: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«Будем дружбой дорожить», «Мы теперь друзья», «Милый друг» (межвозрастная деятельность).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Игровые упражнения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«Солнышко настроения»,</a:t>
            </a:r>
            <a:r>
              <a:rPr lang="ru-RU" altLang="ru-RU" sz="1600">
                <a:solidFill>
                  <a:srgbClr val="660033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«Знакомство», «Мне грустно, мне радостно»,  «Приветствие» (межвозрастная деятельность).</a:t>
            </a:r>
            <a:b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  детей: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помощь младшему  воспитателю группы «Неваляшки» в смене грязных полотенец, постельного белья; помощь детям в мытье игрушек;  уборка игрушек в группе и на веранде; уборка листвы (снега) на участке; посадка лука для малышей; сооружение зимних построек, посадка семян на огороде, полив цветов на клумбе (ср.- ст. гр.).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Практические упражнения на формирование к.г.н.: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«Самые аккуратные», «Ладушки-ладошки», «Мой шкафчик», «Мокрые-сухие» (совм. деятельность).</a:t>
            </a:r>
            <a:b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Анкетирование: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«Я и моя семья», «Что я знаю о дружбе?» (ср.- ст. гр.). </a:t>
            </a:r>
            <a:endParaRPr lang="ru-RU" altLang="ru-RU" sz="1600">
              <a:solidFill>
                <a:srgbClr val="660033"/>
              </a:solidFill>
              <a:ea typeface="Calibri" pitchFamily="34" charset="0"/>
            </a:endParaRPr>
          </a:p>
        </p:txBody>
      </p:sp>
      <p:sp>
        <p:nvSpPr>
          <p:cNvPr id="19470" name="Прямоугольник 25"/>
          <p:cNvSpPr>
            <a:spLocks noChangeArrowheads="1"/>
          </p:cNvSpPr>
          <p:nvPr/>
        </p:nvSpPr>
        <p:spPr bwMode="auto">
          <a:xfrm>
            <a:off x="1714500" y="0"/>
            <a:ext cx="57150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Социально-коммуникативное развитие</a:t>
            </a:r>
            <a:endParaRPr lang="ru-RU" altLang="ru-RU" sz="2400" b="1">
              <a:solidFill>
                <a:srgbClr val="FF00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9471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40688" y="60721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83400" y="60721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0484" name="Picture 2" descr="http://boombob.ru/img/picture/May/12/0cb7a909eb3bf0ff5ccdd6d9ad00f5e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0485" name="Picture 4" descr="https://2.bp.blogspot.com/-CTGhiV4gsmw/V_shPvPbIkI/AAAAAAAAAAY/0xdoCJnEf0MlpmUdJXQPZRJS_u8qT0pDQCLcB/s1600/deti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02263" y="5805488"/>
            <a:ext cx="375920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Прямоугольник 1"/>
          <p:cNvSpPr>
            <a:spLocks noChangeArrowheads="1"/>
          </p:cNvSpPr>
          <p:nvPr/>
        </p:nvSpPr>
        <p:spPr bwMode="auto">
          <a:xfrm>
            <a:off x="358775" y="606425"/>
            <a:ext cx="84264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«Путешествие в страну «Дружба» (ср.- ст. гр.).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Д/и: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«Варежки»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Упражнения: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«Знакомство», «Солнышко настроения», «Мне грустно, мне радостно»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Познавательная игра: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«Кто с кем дружит?» (ср.- ст. гр.).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Рассматривание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иллюстраций, фотографий, карточек  с изображением ситуаций о дружбе.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87" name="Прямоугольник 2"/>
          <p:cNvSpPr>
            <a:spLocks noChangeArrowheads="1"/>
          </p:cNvSpPr>
          <p:nvPr/>
        </p:nvSpPr>
        <p:spPr bwMode="auto">
          <a:xfrm>
            <a:off x="2686050" y="115888"/>
            <a:ext cx="37719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Познавательное развитие</a:t>
            </a:r>
            <a:endParaRPr lang="ru-RU" altLang="ru-RU" sz="2400" b="1">
              <a:solidFill>
                <a:srgbClr val="FF00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88" name="Прямоугольник 5"/>
          <p:cNvSpPr>
            <a:spLocks noChangeArrowheads="1"/>
          </p:cNvSpPr>
          <p:nvPr/>
        </p:nvSpPr>
        <p:spPr bwMode="auto">
          <a:xfrm>
            <a:off x="358775" y="2930525"/>
            <a:ext cx="84264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Беседа: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«Когда мы были маленькие».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Речевые игры: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«Это я, это я, это вся моя семья!»,  «Да-да-да, нет-нет-нет»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Дидактическая игра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«Волшебные слова».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Художественные произведения о дружбе: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«Вместе тесно, а врозь скучно» К.Д. Ушинский, р.н.с. «Кот, петух и лиса», «Спор ни о чём» Сестричка Гримм, «Сказки о дружбе» Е.  Денибекова 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Стихи о дружбе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Загадки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Считалка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«О дружбе» 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Пословицы и поговорки о дружбе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Рассматривание картинок из серии: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«Дети играют».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Рассматривание книжных иллюстраций о дружбе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(ср.- ст. гр.). 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«Мирилки о дружбе» 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(ср.- ст. гр.).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b="1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</a:t>
            </a:r>
            <a:r>
              <a:rPr lang="ru-RU" altLang="ru-RU" sz="1600">
                <a:solidFill>
                  <a:srgbClr val="66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«Уроки доброты».</a:t>
            </a:r>
            <a:endParaRPr lang="ru-RU" altLang="ru-RU" sz="1600">
              <a:solidFill>
                <a:srgbClr val="660033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89" name="Прямоугольник 6"/>
          <p:cNvSpPr>
            <a:spLocks noChangeArrowheads="1"/>
          </p:cNvSpPr>
          <p:nvPr/>
        </p:nvSpPr>
        <p:spPr bwMode="auto">
          <a:xfrm>
            <a:off x="3273425" y="2371725"/>
            <a:ext cx="25955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altLang="ru-RU" sz="2400" b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Речевое развитие</a:t>
            </a:r>
            <a:endParaRPr lang="ru-RU" altLang="ru-RU" sz="2400" b="1">
              <a:solidFill>
                <a:srgbClr val="FF00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0490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70575" y="58959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6" descr="https://img-fotki.yandex.ru/get/6418/23869276.ad/0_96e62_1e47ae93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550" y="57054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2006</TotalTime>
  <Words>2898</Words>
  <Application>Microsoft Office PowerPoint</Application>
  <PresentationFormat>Экран (4:3)</PresentationFormat>
  <Paragraphs>281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Ксения</dc:creator>
  <cp:lastModifiedBy>Ксения</cp:lastModifiedBy>
  <cp:revision>167</cp:revision>
  <dcterms:created xsi:type="dcterms:W3CDTF">2015-11-07T08:45:02Z</dcterms:created>
  <dcterms:modified xsi:type="dcterms:W3CDTF">2021-11-08T21:04:00Z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2746208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S9.1.0</vt:lpwstr>
  </property>
</Properties>
</file>