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22.02.2021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b="1" dirty="0" smtClean="0"/>
              <a:t>THE GERUND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Герундий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/>
          <a:lstStyle/>
          <a:p>
            <a:pPr algn="ctr"/>
            <a:r>
              <a:rPr lang="ru-RU" dirty="0" smtClean="0"/>
              <a:t>Герундий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615262" cy="4846320"/>
          </a:xfrm>
        </p:spPr>
        <p:txBody>
          <a:bodyPr/>
          <a:lstStyle/>
          <a:p>
            <a:r>
              <a:rPr lang="ru-RU" dirty="0" smtClean="0"/>
              <a:t>является </a:t>
            </a:r>
            <a:r>
              <a:rPr lang="ru-RU" i="1" dirty="0" smtClean="0"/>
              <a:t>неличной формой гла</a:t>
            </a:r>
            <a:r>
              <a:rPr lang="ru-RU" dirty="0" smtClean="0"/>
              <a:t>гола, которая называет </a:t>
            </a:r>
            <a:r>
              <a:rPr lang="ru-RU" i="1" u="sng" dirty="0" smtClean="0"/>
              <a:t>действие.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образуется прибавлением суффикса </a:t>
            </a:r>
            <a:r>
              <a:rPr lang="ru-RU" b="1" i="1" dirty="0" smtClean="0"/>
              <a:t>–</a:t>
            </a:r>
            <a:r>
              <a:rPr lang="en-US" b="1" i="1" dirty="0" err="1" smtClean="0"/>
              <a:t>ing</a:t>
            </a:r>
            <a:r>
              <a:rPr lang="ru-RU" dirty="0" smtClean="0"/>
              <a:t> к основе </a:t>
            </a:r>
            <a:r>
              <a:rPr lang="ru-RU" dirty="0" smtClean="0"/>
              <a:t>глагола</a:t>
            </a:r>
            <a:r>
              <a:rPr lang="en-US" dirty="0" smtClean="0"/>
              <a:t> </a:t>
            </a:r>
            <a:r>
              <a:rPr lang="ru-RU" dirty="0" smtClean="0"/>
              <a:t>без частицы </a:t>
            </a:r>
            <a:r>
              <a:rPr lang="en-US" b="1" i="1" dirty="0" smtClean="0"/>
              <a:t>to </a:t>
            </a:r>
            <a:r>
              <a:rPr lang="ru-RU" b="1" i="1" dirty="0" smtClean="0"/>
              <a:t>:</a:t>
            </a:r>
          </a:p>
          <a:p>
            <a:pPr algn="ctr">
              <a:buNone/>
            </a:pPr>
            <a:r>
              <a:rPr lang="en-US" b="1" i="1" dirty="0" smtClean="0"/>
              <a:t> </a:t>
            </a:r>
            <a:r>
              <a:rPr lang="en-US" b="1" i="1" dirty="0" smtClean="0"/>
              <a:t>to ask - asking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данная форма обладает чертами существительного и глагола. В русском языке нет формы, соответствующей герундию.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Герундий имеет 4 основные формы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543824" cy="48463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Из </a:t>
            </a:r>
            <a:r>
              <a:rPr lang="ru-RU" dirty="0" smtClean="0"/>
              <a:t>четырех </a:t>
            </a:r>
            <a:r>
              <a:rPr lang="ru-RU" dirty="0" smtClean="0"/>
              <a:t>форм герундия в </a:t>
            </a:r>
            <a:r>
              <a:rPr lang="ru-RU" dirty="0" smtClean="0"/>
              <a:t>основном употребляется </a:t>
            </a:r>
            <a:r>
              <a:rPr lang="ru-RU" i="1" dirty="0" smtClean="0"/>
              <a:t>простой </a:t>
            </a:r>
            <a:r>
              <a:rPr lang="ru-RU" i="1" dirty="0" smtClean="0"/>
              <a:t>герундий</a:t>
            </a:r>
            <a:r>
              <a:rPr lang="ru-RU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Р</a:t>
            </a:r>
            <a:r>
              <a:rPr lang="ru-RU" dirty="0" smtClean="0"/>
              <a:t>еже </a:t>
            </a:r>
            <a:r>
              <a:rPr lang="ru-RU" dirty="0" smtClean="0"/>
              <a:t>– перфектный и </a:t>
            </a:r>
            <a:r>
              <a:rPr lang="ru-RU" dirty="0" smtClean="0"/>
              <a:t>пассивный.</a:t>
            </a:r>
          </a:p>
          <a:p>
            <a:pPr>
              <a:buNone/>
            </a:pPr>
            <a:r>
              <a:rPr lang="ru-RU" dirty="0" smtClean="0"/>
              <a:t>Перфектно-пассивный </a:t>
            </a:r>
            <a:r>
              <a:rPr lang="ru-RU" dirty="0" smtClean="0"/>
              <a:t>герундий употребляется крайне редко.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1" y="3949935"/>
          <a:ext cx="7715304" cy="2208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4452"/>
                <a:gridCol w="2454870"/>
                <a:gridCol w="3015982"/>
              </a:tblGrid>
              <a:tr h="542031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Active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Passive</a:t>
                      </a:r>
                      <a:endParaRPr lang="ru-RU" sz="2400" dirty="0"/>
                    </a:p>
                  </a:txBody>
                  <a:tcPr/>
                </a:tc>
              </a:tr>
              <a:tr h="80851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Indefinite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1" dirty="0" smtClean="0"/>
                        <a:t>asking</a:t>
                      </a:r>
                      <a:endParaRPr lang="ru-RU" sz="2400" i="1" dirty="0" smtClean="0"/>
                    </a:p>
                    <a:p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1" dirty="0" smtClean="0"/>
                        <a:t>being asked</a:t>
                      </a:r>
                      <a:endParaRPr lang="ru-RU" sz="2400" i="1" dirty="0" smtClean="0"/>
                    </a:p>
                    <a:p>
                      <a:endParaRPr lang="ru-RU" sz="2400" i="1" dirty="0"/>
                    </a:p>
                  </a:txBody>
                  <a:tcPr/>
                </a:tc>
              </a:tr>
              <a:tr h="84315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Perfect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1" dirty="0" smtClean="0"/>
                        <a:t>having asked</a:t>
                      </a:r>
                      <a:endParaRPr lang="ru-RU" sz="2400" i="1" dirty="0" smtClean="0"/>
                    </a:p>
                    <a:p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1" dirty="0" smtClean="0"/>
                        <a:t>having been asked</a:t>
                      </a:r>
                      <a:endParaRPr lang="ru-RU" sz="2400" i="1" dirty="0" smtClean="0"/>
                    </a:p>
                    <a:p>
                      <a:endParaRPr lang="ru-RU" sz="2400" i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239000" cy="64294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Переводится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7758138" cy="5572164"/>
          </a:xfrm>
        </p:spPr>
        <p:txBody>
          <a:bodyPr>
            <a:normAutofit lnSpcReduction="10000"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Как существительное:</a:t>
            </a:r>
          </a:p>
          <a:p>
            <a:pPr>
              <a:buNone/>
            </a:pPr>
            <a:r>
              <a:rPr lang="en-US" sz="2400" i="1" dirty="0" smtClean="0"/>
              <a:t>I like his method of </a:t>
            </a:r>
            <a:r>
              <a:rPr lang="en-US" sz="2400" i="1" u="sng" dirty="0" smtClean="0"/>
              <a:t>teaching.</a:t>
            </a:r>
          </a:p>
          <a:p>
            <a:pPr algn="r">
              <a:buNone/>
            </a:pPr>
            <a:r>
              <a:rPr lang="ru-RU" sz="2400" dirty="0" smtClean="0"/>
              <a:t> Мне </a:t>
            </a:r>
            <a:r>
              <a:rPr lang="ru-RU" sz="2400" dirty="0" smtClean="0"/>
              <a:t>нравится его метод преподавания</a:t>
            </a:r>
            <a:r>
              <a:rPr lang="ru-RU" sz="2400" dirty="0" smtClean="0"/>
              <a:t>.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Как глагол в неопределенной форме:</a:t>
            </a:r>
          </a:p>
          <a:p>
            <a:pPr>
              <a:buNone/>
            </a:pPr>
            <a:r>
              <a:rPr lang="en-US" sz="2400" i="1" dirty="0" smtClean="0"/>
              <a:t>It’s no use </a:t>
            </a:r>
            <a:r>
              <a:rPr lang="en-US" sz="2400" i="1" u="sng" dirty="0" smtClean="0"/>
              <a:t>talking</a:t>
            </a:r>
            <a:r>
              <a:rPr lang="en-US" sz="2400" i="1" dirty="0" smtClean="0"/>
              <a:t> to him.</a:t>
            </a:r>
          </a:p>
          <a:p>
            <a:pPr algn="r">
              <a:buNone/>
            </a:pPr>
            <a:r>
              <a:rPr lang="ru-RU" sz="2400" dirty="0" smtClean="0"/>
              <a:t>С ним бесполезно разговаривать.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Как деепричастие (сопутствующее действие):</a:t>
            </a:r>
          </a:p>
          <a:p>
            <a:pPr>
              <a:buNone/>
            </a:pPr>
            <a:r>
              <a:rPr lang="en-US" sz="2400" i="1" dirty="0" smtClean="0"/>
              <a:t>He left </a:t>
            </a:r>
            <a:r>
              <a:rPr lang="en-US" sz="2400" i="1" u="sng" dirty="0" smtClean="0"/>
              <a:t>without saying </a:t>
            </a:r>
            <a:r>
              <a:rPr lang="en-US" sz="2400" i="1" dirty="0" smtClean="0"/>
              <a:t>a word.</a:t>
            </a:r>
          </a:p>
          <a:p>
            <a:pPr algn="r">
              <a:buNone/>
            </a:pPr>
            <a:r>
              <a:rPr lang="ru-RU" sz="2400" dirty="0" smtClean="0"/>
              <a:t>Он ушел, не сказав ни слова.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Как придаточное предложение:</a:t>
            </a:r>
          </a:p>
          <a:p>
            <a:pPr>
              <a:buNone/>
            </a:pPr>
            <a:r>
              <a:rPr lang="en-US" sz="2400" i="1" dirty="0" smtClean="0"/>
              <a:t>He was suspected </a:t>
            </a:r>
            <a:r>
              <a:rPr lang="en-US" sz="2400" i="1" u="sng" dirty="0" smtClean="0"/>
              <a:t>of keeping </a:t>
            </a:r>
            <a:r>
              <a:rPr lang="en-US" sz="2400" i="1" dirty="0" smtClean="0"/>
              <a:t>something from us.</a:t>
            </a:r>
          </a:p>
          <a:p>
            <a:pPr algn="r">
              <a:buNone/>
            </a:pPr>
            <a:r>
              <a:rPr lang="ru-RU" dirty="0" smtClean="0"/>
              <a:t>Его подозревали в том, что он что-то от нас скрывает.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Простой герундий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Indefinite active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9416"/>
            <a:ext cx="7929618" cy="5034294"/>
          </a:xfrm>
        </p:spPr>
        <p:txBody>
          <a:bodyPr/>
          <a:lstStyle/>
          <a:p>
            <a:pPr lvl="0">
              <a:buNone/>
            </a:pPr>
            <a:r>
              <a:rPr lang="en-US" dirty="0" smtClean="0"/>
              <a:t>   </a:t>
            </a:r>
            <a:r>
              <a:rPr lang="ru-RU" dirty="0" smtClean="0"/>
              <a:t>обозначает </a:t>
            </a:r>
            <a:r>
              <a:rPr lang="ru-RU" dirty="0" smtClean="0"/>
              <a:t>действие, которое выполняет лицо, выраженное подлежащим. </a:t>
            </a:r>
            <a:r>
              <a:rPr lang="ru-RU" dirty="0" smtClean="0"/>
              <a:t>И показывает</a:t>
            </a:r>
            <a:r>
              <a:rPr lang="ru-RU" dirty="0" smtClean="0"/>
              <a:t>, что обозначаемое им действие </a:t>
            </a:r>
            <a:r>
              <a:rPr lang="ru-RU" u="sng" dirty="0" smtClean="0"/>
              <a:t>одновременно </a:t>
            </a:r>
            <a:r>
              <a:rPr lang="ru-RU" dirty="0" smtClean="0"/>
              <a:t>действию, выраженному глаголом-сказуемым, или </a:t>
            </a:r>
            <a:r>
              <a:rPr lang="ru-RU" u="sng" dirty="0" smtClean="0"/>
              <a:t>следует за ним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/>
              <a:t>    </a:t>
            </a:r>
            <a:r>
              <a:rPr lang="en-US" i="1" dirty="0" smtClean="0"/>
              <a:t>I </a:t>
            </a:r>
            <a:r>
              <a:rPr lang="en-US" i="1" dirty="0" smtClean="0"/>
              <a:t>like </a:t>
            </a:r>
            <a:r>
              <a:rPr lang="en-US" b="1" i="1" dirty="0" smtClean="0"/>
              <a:t>reading</a:t>
            </a:r>
            <a:r>
              <a:rPr lang="en-US" i="1" dirty="0" smtClean="0"/>
              <a:t>.         </a:t>
            </a:r>
            <a:endParaRPr lang="en-US" i="1" dirty="0" smtClean="0"/>
          </a:p>
          <a:p>
            <a:pPr>
              <a:buNone/>
            </a:pPr>
            <a:r>
              <a:rPr lang="en-US" i="1" dirty="0" smtClean="0"/>
              <a:t>               </a:t>
            </a:r>
            <a:r>
              <a:rPr lang="ru-RU" i="1" dirty="0" smtClean="0"/>
              <a:t>Я люблю читать</a:t>
            </a:r>
            <a:r>
              <a:rPr lang="ru-RU" i="1" dirty="0" smtClean="0"/>
              <a:t>.</a:t>
            </a:r>
            <a:endParaRPr lang="en-US" i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b="1" i="1" dirty="0" smtClean="0"/>
              <a:t> </a:t>
            </a:r>
            <a:r>
              <a:rPr lang="ru-RU" b="1" i="1" dirty="0" smtClean="0"/>
              <a:t>    </a:t>
            </a:r>
            <a:r>
              <a:rPr lang="en-US" i="1" dirty="0" smtClean="0"/>
              <a:t>There </a:t>
            </a:r>
            <a:r>
              <a:rPr lang="en-US" i="1" dirty="0" smtClean="0"/>
              <a:t>was no way </a:t>
            </a:r>
            <a:r>
              <a:rPr lang="en-US" b="1" i="1" dirty="0" smtClean="0"/>
              <a:t>doing</a:t>
            </a:r>
            <a:r>
              <a:rPr lang="en-US" i="1" dirty="0" smtClean="0"/>
              <a:t> it.  </a:t>
            </a:r>
            <a:endParaRPr lang="en-US" i="1" dirty="0" smtClean="0"/>
          </a:p>
          <a:p>
            <a:pPr>
              <a:buNone/>
            </a:pPr>
            <a:r>
              <a:rPr lang="en-US" i="1" dirty="0" smtClean="0"/>
              <a:t>  </a:t>
            </a:r>
            <a:r>
              <a:rPr lang="ru-RU" i="1" dirty="0" smtClean="0"/>
              <a:t>              Это </a:t>
            </a:r>
            <a:r>
              <a:rPr lang="ru-RU" i="1" dirty="0" smtClean="0"/>
              <a:t>нельзя было </a:t>
            </a:r>
            <a:r>
              <a:rPr lang="ru-RU" i="1" dirty="0" smtClean="0"/>
              <a:t>выполнить.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7239000" cy="107157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предшествующее </a:t>
            </a:r>
            <a:r>
              <a:rPr lang="ru-RU" sz="3100" dirty="0" smtClean="0"/>
              <a:t>действие простого герундия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7239000" cy="5027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а</a:t>
            </a:r>
            <a:r>
              <a:rPr lang="en-US" dirty="0" smtClean="0"/>
              <a:t>) </a:t>
            </a:r>
            <a:r>
              <a:rPr lang="ru-RU" dirty="0" smtClean="0"/>
              <a:t>после глаголов </a:t>
            </a: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to remember, to thank, to excuse, to forget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              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dirty="0" smtClean="0"/>
              <a:t>   </a:t>
            </a:r>
            <a:r>
              <a:rPr lang="en-US" i="1" dirty="0" smtClean="0"/>
              <a:t>I </a:t>
            </a:r>
            <a:r>
              <a:rPr lang="en-US" i="1" dirty="0" smtClean="0"/>
              <a:t>can’t </a:t>
            </a:r>
            <a:r>
              <a:rPr lang="en-US" i="1" u="sng" dirty="0" smtClean="0"/>
              <a:t>remember</a:t>
            </a:r>
            <a:r>
              <a:rPr lang="en-US" i="1" dirty="0" smtClean="0"/>
              <a:t> her </a:t>
            </a:r>
            <a:r>
              <a:rPr lang="en-US" b="1" i="1" dirty="0" smtClean="0"/>
              <a:t>crying.</a:t>
            </a:r>
            <a:r>
              <a:rPr lang="en-US" i="1" dirty="0" smtClean="0"/>
              <a:t> 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            Я не могу припомнить, чтобы она плакала</a:t>
            </a:r>
            <a:r>
              <a:rPr lang="ru-RU" i="1" dirty="0" smtClean="0"/>
              <a:t>.</a:t>
            </a:r>
          </a:p>
          <a:p>
            <a:pPr>
              <a:buNone/>
            </a:pPr>
            <a:r>
              <a:rPr lang="ru-RU" i="1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б</a:t>
            </a:r>
            <a:r>
              <a:rPr lang="en-US" dirty="0" smtClean="0"/>
              <a:t>) </a:t>
            </a:r>
            <a:r>
              <a:rPr lang="ru-RU" dirty="0" smtClean="0"/>
              <a:t>после некоторых предлогов</a:t>
            </a:r>
            <a:r>
              <a:rPr lang="en-US" dirty="0" smtClean="0"/>
              <a:t>: </a:t>
            </a: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after, on, before, without, since.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dirty="0" smtClean="0"/>
              <a:t>    </a:t>
            </a:r>
            <a:r>
              <a:rPr lang="en-US" dirty="0" smtClean="0"/>
              <a:t> </a:t>
            </a:r>
            <a:r>
              <a:rPr lang="en-US" i="1" u="sng" dirty="0" smtClean="0"/>
              <a:t>After</a:t>
            </a:r>
            <a:r>
              <a:rPr lang="en-US" i="1" dirty="0" smtClean="0"/>
              <a:t> </a:t>
            </a:r>
            <a:r>
              <a:rPr lang="en-US" b="1" i="1" dirty="0" smtClean="0"/>
              <a:t>swimming</a:t>
            </a:r>
            <a:r>
              <a:rPr lang="en-US" i="1" dirty="0" smtClean="0"/>
              <a:t> in the lake we went home.      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           </a:t>
            </a:r>
            <a:r>
              <a:rPr lang="ru-RU" i="1" dirty="0" smtClean="0"/>
              <a:t>Искупавшись в озере, мы пошли домой.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Перфектный герундий </a:t>
            </a:r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Perfect active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7400948" cy="4598372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выражает действие, которое п</a:t>
            </a:r>
            <a:r>
              <a:rPr lang="ru-RU" dirty="0" smtClean="0"/>
              <a:t>редшествовало </a:t>
            </a:r>
            <a:r>
              <a:rPr lang="ru-RU" dirty="0" smtClean="0"/>
              <a:t>действию, выраженному 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глаголом-сказуемым</a:t>
            </a:r>
            <a:r>
              <a:rPr lang="ru-RU" dirty="0" smtClean="0"/>
              <a:t>, или предшествующей ситуации. </a:t>
            </a: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r>
              <a:rPr lang="en-US" dirty="0" smtClean="0"/>
              <a:t> </a:t>
            </a:r>
            <a:r>
              <a:rPr lang="en-US" i="1" dirty="0" smtClean="0"/>
              <a:t>I am tired of </a:t>
            </a: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having talked</a:t>
            </a:r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i="1" dirty="0" smtClean="0"/>
              <a:t>to you.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   Я устал от разговора с тобой.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Пассивный герундий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Indefinite Passive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7239000" cy="4526934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называет действие</a:t>
            </a:r>
            <a:r>
              <a:rPr lang="ru-RU" dirty="0" smtClean="0"/>
              <a:t>,</a:t>
            </a:r>
            <a:endParaRPr lang="en-US" dirty="0" smtClean="0"/>
          </a:p>
          <a:p>
            <a:pPr lvl="0">
              <a:buNone/>
            </a:pPr>
            <a:r>
              <a:rPr lang="ru-RU" dirty="0" smtClean="0"/>
              <a:t> </a:t>
            </a:r>
            <a:r>
              <a:rPr lang="ru-RU" dirty="0" smtClean="0"/>
              <a:t>которое испытывает лицо или </a:t>
            </a:r>
            <a:r>
              <a:rPr lang="ru-RU" dirty="0" smtClean="0"/>
              <a:t>предмет, обозначенный </a:t>
            </a:r>
            <a:r>
              <a:rPr lang="ru-RU" dirty="0" smtClean="0"/>
              <a:t>подлежащим предложения</a:t>
            </a:r>
            <a:r>
              <a:rPr lang="ru-RU" dirty="0" smtClean="0"/>
              <a:t>.</a:t>
            </a:r>
            <a:endParaRPr lang="en-US" dirty="0" smtClean="0"/>
          </a:p>
          <a:p>
            <a:pPr lvl="0">
              <a:buNone/>
            </a:pPr>
            <a:r>
              <a:rPr lang="ru-RU" dirty="0" smtClean="0"/>
              <a:t> </a:t>
            </a:r>
            <a:endParaRPr lang="ru-RU" dirty="0" smtClean="0"/>
          </a:p>
          <a:p>
            <a:r>
              <a:rPr lang="en-US" dirty="0" smtClean="0"/>
              <a:t> </a:t>
            </a:r>
            <a:r>
              <a:rPr lang="en-US" i="1" dirty="0" smtClean="0"/>
              <a:t>I like </a:t>
            </a: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being called</a:t>
            </a:r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i="1" dirty="0" smtClean="0"/>
              <a:t>like that.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   Мне нравится, когда меня так называют.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pPr algn="ctr"/>
            <a:r>
              <a:rPr lang="ru-RU" dirty="0" smtClean="0"/>
              <a:t>Герундиальный оборот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mtClean="0"/>
              <a:t> Существительное </a:t>
            </a:r>
            <a:r>
              <a:rPr lang="ru-RU" dirty="0" smtClean="0"/>
              <a:t>или местоимение обозначают лицо, к которому относится действие, </a:t>
            </a:r>
            <a:r>
              <a:rPr lang="ru-RU" smtClean="0"/>
              <a:t>выраженное герундием.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d414db38cd37def715aae7b4b2e7d0d4fa5f7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92</TotalTime>
  <Words>383</Words>
  <PresentationFormat>Экран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THE GERUND </vt:lpstr>
      <vt:lpstr>Герундий</vt:lpstr>
      <vt:lpstr>Герундий имеет 4 основные формы</vt:lpstr>
      <vt:lpstr>Переводится </vt:lpstr>
      <vt:lpstr>Простой герундий  Indefinite active</vt:lpstr>
      <vt:lpstr>предшествующее действие простого герундия </vt:lpstr>
      <vt:lpstr>Перфектный герундий Perfect active</vt:lpstr>
      <vt:lpstr>Пассивный герундий  Indefinite Passive </vt:lpstr>
      <vt:lpstr>Герундиальный оборот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GERUND </dc:title>
  <dc:creator>Старкова Людмила Ивановна</dc:creator>
  <cp:lastModifiedBy>starkova_li</cp:lastModifiedBy>
  <cp:revision>27</cp:revision>
  <dcterms:created xsi:type="dcterms:W3CDTF">2021-02-22T05:09:04Z</dcterms:created>
  <dcterms:modified xsi:type="dcterms:W3CDTF">2021-02-22T07:24:03Z</dcterms:modified>
</cp:coreProperties>
</file>