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4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инфинитив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ea typeface="Batang" panose="02030600000101010101" pitchFamily="18" charset="-127"/>
              </a:rPr>
              <a:t> The </a:t>
            </a:r>
            <a:r>
              <a:rPr lang="en-US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ea typeface="Batang" panose="02030600000101010101" pitchFamily="18" charset="-127"/>
              </a:rPr>
              <a:t>Infinitiv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66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0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6.	Перфектно-продолженный инфинитив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показывает, что выраженное им действие началось до действия глагола-сказуемого 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все еще продолжается или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больше не происходит, но имеет несовершенный вид.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must</a:t>
            </a:r>
            <a:r>
              <a:rPr lang="ru-RU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have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been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sleeping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dirty="0" err="1"/>
              <a:t>for</a:t>
            </a:r>
            <a:r>
              <a:rPr lang="ru-RU" dirty="0"/>
              <a:t> 10 </a:t>
            </a:r>
            <a:r>
              <a:rPr lang="ru-RU" dirty="0" err="1"/>
              <a:t>hours</a:t>
            </a:r>
            <a:r>
              <a:rPr lang="ru-RU" dirty="0"/>
              <a:t>.    </a:t>
            </a:r>
          </a:p>
          <a:p>
            <a:pPr marL="0" indent="0">
              <a:buNone/>
            </a:pPr>
            <a:r>
              <a:rPr lang="ru-RU" dirty="0"/>
              <a:t>    Должно быть, он спит  уже 10 часов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б) </a:t>
            </a:r>
            <a:r>
              <a:rPr lang="ru-RU" dirty="0" err="1"/>
              <a:t>She</a:t>
            </a:r>
            <a:r>
              <a:rPr lang="ru-RU" dirty="0"/>
              <a:t> </a:t>
            </a:r>
            <a:r>
              <a:rPr lang="ru-RU" dirty="0" err="1"/>
              <a:t>may</a:t>
            </a:r>
            <a:r>
              <a:rPr lang="ru-RU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have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been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crying</a:t>
            </a:r>
            <a:r>
              <a:rPr lang="ru-RU" dirty="0" smtClean="0"/>
              <a:t>.       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Возможно, она плакала.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74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687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Функции </a:t>
            </a:r>
            <a:r>
              <a:rPr lang="ru-RU" b="1" dirty="0" smtClean="0">
                <a:solidFill>
                  <a:srgbClr val="0070C0"/>
                </a:solidFill>
              </a:rPr>
              <a:t>инфинитива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1. Подлежащее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896544"/>
          </a:xfrm>
        </p:spPr>
        <p:txBody>
          <a:bodyPr>
            <a:normAutofit/>
          </a:bodyPr>
          <a:lstStyle/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Переводится существительным или неопределенной формой глагола.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    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b="1" i="1" dirty="0">
                <a:latin typeface="Times New Roman"/>
                <a:ea typeface="Times New Roman"/>
              </a:rPr>
              <a:t>To smoke</a:t>
            </a:r>
            <a:r>
              <a:rPr lang="en-US" sz="2800" i="1" dirty="0">
                <a:latin typeface="Times New Roman"/>
                <a:ea typeface="Times New Roman"/>
              </a:rPr>
              <a:t> is bad for your health.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>
                <a:latin typeface="Times New Roman"/>
                <a:ea typeface="Times New Roman"/>
              </a:rPr>
              <a:t>         Курить  (курение) вредно для вашего здоровья. 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После безличных оборотов типа </a:t>
            </a:r>
            <a:r>
              <a:rPr lang="en-US" sz="2800" i="1" dirty="0">
                <a:latin typeface="Times New Roman"/>
                <a:ea typeface="Times New Roman"/>
              </a:rPr>
              <a:t>it is possible</a:t>
            </a:r>
            <a:r>
              <a:rPr lang="ru-RU" sz="2800" i="1" dirty="0">
                <a:latin typeface="Times New Roman"/>
                <a:ea typeface="Times New Roman"/>
              </a:rPr>
              <a:t>, </a:t>
            </a:r>
            <a:r>
              <a:rPr lang="en-US" sz="2800" i="1" dirty="0">
                <a:latin typeface="Times New Roman"/>
                <a:ea typeface="Times New Roman"/>
              </a:rPr>
              <a:t>it is useful</a:t>
            </a:r>
            <a:r>
              <a:rPr lang="ru-RU" sz="2800" i="1" dirty="0">
                <a:latin typeface="Times New Roman"/>
                <a:ea typeface="Times New Roman"/>
              </a:rPr>
              <a:t>, </a:t>
            </a:r>
            <a:r>
              <a:rPr lang="en-US" sz="2800" i="1" dirty="0">
                <a:latin typeface="Times New Roman"/>
                <a:ea typeface="Times New Roman"/>
              </a:rPr>
              <a:t>it is difficult</a:t>
            </a:r>
            <a:r>
              <a:rPr lang="ru-RU" sz="2800" i="1" dirty="0">
                <a:latin typeface="Times New Roman"/>
                <a:ea typeface="Times New Roman"/>
              </a:rPr>
              <a:t>, </a:t>
            </a:r>
            <a:r>
              <a:rPr lang="en-US" sz="2800" i="1" dirty="0">
                <a:latin typeface="Times New Roman"/>
                <a:ea typeface="Times New Roman"/>
              </a:rPr>
              <a:t>it is necessary </a:t>
            </a:r>
            <a:r>
              <a:rPr lang="ru-RU" sz="2800" dirty="0">
                <a:latin typeface="Times New Roman"/>
                <a:ea typeface="Times New Roman"/>
              </a:rPr>
              <a:t>и других инфинитив также выполняет функцию подлежащего.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It is necessary </a:t>
            </a:r>
            <a:r>
              <a:rPr lang="en-US" sz="2800" b="1" i="1" dirty="0">
                <a:latin typeface="Times New Roman"/>
                <a:ea typeface="Times New Roman"/>
              </a:rPr>
              <a:t>to help</a:t>
            </a:r>
            <a:r>
              <a:rPr lang="en-US" sz="2800" i="1" dirty="0">
                <a:latin typeface="Times New Roman"/>
                <a:ea typeface="Times New Roman"/>
              </a:rPr>
              <a:t> him.     </a:t>
            </a:r>
            <a:r>
              <a:rPr lang="ru-RU" sz="2800" i="1" dirty="0">
                <a:latin typeface="Times New Roman"/>
                <a:ea typeface="Times New Roman"/>
              </a:rPr>
              <a:t>Необходимо ему помочь.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66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2. Дополнение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926288"/>
          </a:xfrm>
        </p:spPr>
        <p:txBody>
          <a:bodyPr>
            <a:normAutofit fontScale="85000" lnSpcReduction="10000"/>
          </a:bodyPr>
          <a:lstStyle/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Переводится неопределенной формой глагола. 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В данной функции инфинитив обычно употребляется после глаголов </a:t>
            </a:r>
            <a:r>
              <a:rPr lang="en-US" sz="2800" i="1" dirty="0">
                <a:latin typeface="Times New Roman"/>
                <a:ea typeface="Times New Roman"/>
              </a:rPr>
              <a:t>to remember, to ask, to forget, to agree, to learn, to decide, to love, to like, to promise, to pretend, to hate, to help, to want, to wish, to try, to prefer, to be going</a:t>
            </a:r>
            <a:r>
              <a:rPr lang="en-US" sz="2800" dirty="0">
                <a:latin typeface="Times New Roman"/>
                <a:ea typeface="Times New Roman"/>
              </a:rPr>
              <a:t>, </a:t>
            </a:r>
            <a:r>
              <a:rPr lang="ru-RU" sz="2800" dirty="0">
                <a:latin typeface="Times New Roman"/>
                <a:ea typeface="Times New Roman"/>
              </a:rPr>
              <a:t>а также после слов </a:t>
            </a:r>
            <a:r>
              <a:rPr lang="en-US" sz="2800" i="1" dirty="0">
                <a:latin typeface="Times New Roman"/>
                <a:ea typeface="Times New Roman"/>
              </a:rPr>
              <a:t>happy, glad, pleased, delighted, sorry, afraid</a:t>
            </a:r>
            <a:r>
              <a:rPr lang="en-US" sz="2800" dirty="0">
                <a:latin typeface="Times New Roman"/>
                <a:ea typeface="Times New Roman"/>
              </a:rPr>
              <a:t>  </a:t>
            </a:r>
            <a:r>
              <a:rPr lang="ru-RU" sz="2800" dirty="0">
                <a:latin typeface="Times New Roman"/>
                <a:ea typeface="Times New Roman"/>
              </a:rPr>
              <a:t>и </a:t>
            </a:r>
            <a:r>
              <a:rPr lang="ru-RU" sz="2800" dirty="0" err="1">
                <a:latin typeface="Times New Roman"/>
                <a:ea typeface="Times New Roman"/>
              </a:rPr>
              <a:t>др</a:t>
            </a:r>
            <a:r>
              <a:rPr lang="en-US" sz="2800" dirty="0">
                <a:latin typeface="Times New Roman"/>
                <a:ea typeface="Times New Roman"/>
              </a:rPr>
              <a:t>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I decided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do </a:t>
            </a:r>
            <a:r>
              <a:rPr lang="en-US" sz="2800" i="1" dirty="0">
                <a:latin typeface="Times New Roman"/>
                <a:ea typeface="Times New Roman"/>
              </a:rPr>
              <a:t>everything myself.  </a:t>
            </a:r>
            <a:r>
              <a:rPr lang="ru-RU" sz="2800" i="1" dirty="0">
                <a:latin typeface="Times New Roman"/>
                <a:ea typeface="Times New Roman"/>
              </a:rPr>
              <a:t>Я решил сделать все сам.    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>
                <a:latin typeface="Times New Roman"/>
                <a:ea typeface="Times New Roman"/>
              </a:rPr>
              <a:t>                                                                                 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Инфинитив в функции дополнения, стоящий в страдательном залоге, переводится на русский язык придаточным дополнительным предложением.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I want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be shown </a:t>
            </a:r>
            <a:r>
              <a:rPr lang="en-US" sz="2800" i="1" dirty="0">
                <a:latin typeface="Times New Roman"/>
                <a:ea typeface="Times New Roman"/>
              </a:rPr>
              <a:t>the city.     </a:t>
            </a:r>
            <a:r>
              <a:rPr lang="ru-RU" sz="2800" i="1" dirty="0">
                <a:latin typeface="Times New Roman"/>
                <a:ea typeface="Times New Roman"/>
              </a:rPr>
              <a:t>Я хочу, чтобы мне показали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>
                <a:latin typeface="Times New Roman"/>
                <a:ea typeface="Times New Roman"/>
              </a:rPr>
              <a:t>                                                                                 </a:t>
            </a:r>
            <a:r>
              <a:rPr lang="ru-RU" sz="2800" i="1" dirty="0">
                <a:latin typeface="Times New Roman"/>
                <a:ea typeface="Times New Roman"/>
              </a:rPr>
              <a:t>город.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67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856984" cy="968152"/>
          </a:xfrm>
        </p:spPr>
        <p:txBody>
          <a:bodyPr>
            <a:normAutofit fontScale="90000"/>
          </a:bodyPr>
          <a:lstStyle/>
          <a:p>
            <a:r>
              <a:rPr lang="ru-RU" dirty="0"/>
              <a:t>3.	</a:t>
            </a:r>
            <a:r>
              <a:rPr lang="ru-RU" b="1" dirty="0">
                <a:solidFill>
                  <a:srgbClr val="0070C0"/>
                </a:solidFill>
              </a:rPr>
              <a:t>Часть составного глагольного сказуемого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626160" cy="4710264"/>
          </a:xfrm>
        </p:spPr>
        <p:txBody>
          <a:bodyPr>
            <a:normAutofit/>
          </a:bodyPr>
          <a:lstStyle/>
          <a:p>
            <a:pPr marL="0" lvl="0" indent="0" algn="just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после модальных глаголов, глаголов </a:t>
            </a:r>
            <a:r>
              <a:rPr lang="en-US" sz="2800" i="1" dirty="0">
                <a:latin typeface="Times New Roman"/>
                <a:ea typeface="Times New Roman"/>
              </a:rPr>
              <a:t>to begin</a:t>
            </a:r>
            <a:r>
              <a:rPr lang="ru-RU" sz="2800" i="1" dirty="0">
                <a:latin typeface="Times New Roman"/>
                <a:ea typeface="Times New Roman"/>
              </a:rPr>
              <a:t>, </a:t>
            </a:r>
            <a:r>
              <a:rPr lang="en-US" sz="2800" i="1" dirty="0">
                <a:latin typeface="Times New Roman"/>
                <a:ea typeface="Times New Roman"/>
              </a:rPr>
              <a:t>to start</a:t>
            </a:r>
            <a:r>
              <a:rPr lang="ru-RU" sz="2800" i="1" dirty="0">
                <a:latin typeface="Times New Roman"/>
                <a:ea typeface="Times New Roman"/>
              </a:rPr>
              <a:t>, </a:t>
            </a:r>
            <a:r>
              <a:rPr lang="en-US" sz="2800" i="1" dirty="0">
                <a:latin typeface="Times New Roman"/>
                <a:ea typeface="Times New Roman"/>
              </a:rPr>
              <a:t>to continue</a:t>
            </a:r>
            <a:r>
              <a:rPr lang="ru-RU" sz="2800" dirty="0">
                <a:latin typeface="Times New Roman"/>
                <a:ea typeface="Times New Roman"/>
              </a:rPr>
              <a:t> и в сочетании с </a:t>
            </a:r>
            <a:r>
              <a:rPr lang="en-US" sz="2800" i="1" dirty="0">
                <a:latin typeface="Times New Roman"/>
                <a:ea typeface="Times New Roman"/>
              </a:rPr>
              <a:t>used to</a:t>
            </a:r>
            <a:r>
              <a:rPr lang="ru-RU" sz="2800" dirty="0">
                <a:latin typeface="Times New Roman"/>
                <a:ea typeface="Times New Roman"/>
              </a:rPr>
              <a:t> (бывало раньше). </a:t>
            </a: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     Переводится глаголом в соответствующем времени или неопределенной формой глагола.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 smtClean="0">
                <a:latin typeface="Times New Roman"/>
                <a:ea typeface="Times New Roman"/>
              </a:rPr>
              <a:t>He </a:t>
            </a:r>
            <a:r>
              <a:rPr lang="en-US" sz="2800" i="1" dirty="0">
                <a:latin typeface="Times New Roman"/>
                <a:ea typeface="Times New Roman"/>
              </a:rPr>
              <a:t>must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have come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an hour ago.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Times New Roman"/>
              </a:rPr>
              <a:t>          Должно </a:t>
            </a:r>
            <a:r>
              <a:rPr lang="ru-RU" sz="2800" i="1" dirty="0">
                <a:latin typeface="Times New Roman"/>
                <a:ea typeface="Times New Roman"/>
              </a:rPr>
              <a:t>быть, он пришел час тому назад</a:t>
            </a:r>
            <a:r>
              <a:rPr lang="ru-RU" sz="2800" i="1" dirty="0" smtClean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 smtClean="0"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I used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go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to the South every summer. 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Times New Roman"/>
              </a:rPr>
              <a:t>       Бывало </a:t>
            </a:r>
            <a:r>
              <a:rPr lang="ru-RU" sz="2800" i="1" dirty="0">
                <a:latin typeface="Times New Roman"/>
                <a:ea typeface="Times New Roman"/>
              </a:rPr>
              <a:t>раньше я ездил на юг каждое лето.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649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4.	Часть составного именного сказуемого.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28600" algn="just">
              <a:spcAft>
                <a:spcPts val="0"/>
              </a:spcAft>
            </a:pPr>
            <a:endParaRPr lang="ru-RU" sz="2800" dirty="0" smtClean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Переводится </a:t>
            </a:r>
            <a:r>
              <a:rPr lang="ru-RU" sz="2800" dirty="0">
                <a:latin typeface="Times New Roman"/>
                <a:ea typeface="Times New Roman"/>
              </a:rPr>
              <a:t>неопределенной формой глагола.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 smtClean="0">
                <a:latin typeface="Times New Roman"/>
                <a:ea typeface="Times New Roman"/>
              </a:rPr>
              <a:t>His </a:t>
            </a:r>
            <a:r>
              <a:rPr lang="en-US" sz="2800" i="1" dirty="0">
                <a:latin typeface="Times New Roman"/>
                <a:ea typeface="Times New Roman"/>
              </a:rPr>
              <a:t>task is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bring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the books from the library</a:t>
            </a:r>
            <a:r>
              <a:rPr lang="en-US" sz="2800" i="1" dirty="0" smtClean="0">
                <a:latin typeface="Times New Roman"/>
                <a:ea typeface="Times New Roman"/>
              </a:rPr>
              <a:t>.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Times New Roman"/>
              </a:rPr>
              <a:t>   </a:t>
            </a:r>
            <a:r>
              <a:rPr lang="ru-RU" sz="2800" i="1" dirty="0">
                <a:latin typeface="Times New Roman"/>
                <a:ea typeface="Times New Roman"/>
              </a:rPr>
              <a:t>Его задача – принести книги из библиотеки.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707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5.	Определение.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Переводится глаголом в настоящем или будущем времени или определительным придаточным предложением с модальным оттенком. 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A </a:t>
            </a:r>
            <a:r>
              <a:rPr lang="ru-RU" i="1" dirty="0" err="1"/>
              <a:t>thermometer</a:t>
            </a:r>
            <a:r>
              <a:rPr lang="ru-RU" i="1" dirty="0"/>
              <a:t> </a:t>
            </a:r>
            <a:r>
              <a:rPr lang="ru-RU" i="1" dirty="0" err="1"/>
              <a:t>is</a:t>
            </a:r>
            <a:r>
              <a:rPr lang="ru-RU" i="1" dirty="0"/>
              <a:t> </a:t>
            </a:r>
            <a:r>
              <a:rPr lang="ru-RU" i="1" dirty="0" err="1"/>
              <a:t>an</a:t>
            </a:r>
            <a:r>
              <a:rPr lang="ru-RU" i="1" dirty="0"/>
              <a:t> </a:t>
            </a:r>
            <a:r>
              <a:rPr lang="ru-RU" i="1" dirty="0" err="1"/>
              <a:t>instrument</a:t>
            </a:r>
            <a:r>
              <a:rPr lang="ru-RU" i="1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show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temperature</a:t>
            </a:r>
            <a:r>
              <a:rPr lang="ru-RU" i="1" dirty="0"/>
              <a:t>. </a:t>
            </a:r>
          </a:p>
          <a:p>
            <a:pPr marL="0" indent="0">
              <a:buNone/>
            </a:pPr>
            <a:r>
              <a:rPr lang="ru-RU" i="1" dirty="0" smtClean="0"/>
              <a:t>         Термометр </a:t>
            </a:r>
            <a:r>
              <a:rPr lang="ru-RU" i="1" dirty="0"/>
              <a:t>– это прибор, который показывает (должен </a:t>
            </a:r>
            <a:r>
              <a:rPr lang="ru-RU" i="1" dirty="0" smtClean="0"/>
              <a:t>показывать</a:t>
            </a:r>
            <a:r>
              <a:rPr lang="ru-RU" i="1" dirty="0"/>
              <a:t>) температуру. </a:t>
            </a:r>
          </a:p>
          <a:p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The</a:t>
            </a:r>
            <a:r>
              <a:rPr lang="ru-RU" i="1" dirty="0" smtClean="0"/>
              <a:t> </a:t>
            </a:r>
            <a:r>
              <a:rPr lang="ru-RU" i="1" dirty="0" err="1"/>
              <a:t>text</a:t>
            </a:r>
            <a:r>
              <a:rPr lang="ru-RU" i="1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translated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i="1" dirty="0" err="1"/>
              <a:t>is</a:t>
            </a:r>
            <a:r>
              <a:rPr lang="ru-RU" i="1" dirty="0"/>
              <a:t> </a:t>
            </a:r>
            <a:r>
              <a:rPr lang="ru-RU" i="1" dirty="0" err="1"/>
              <a:t>very</a:t>
            </a:r>
            <a:r>
              <a:rPr lang="ru-RU" i="1" dirty="0"/>
              <a:t> </a:t>
            </a:r>
            <a:r>
              <a:rPr lang="ru-RU" i="1" dirty="0" err="1"/>
              <a:t>easy</a:t>
            </a:r>
            <a:r>
              <a:rPr lang="ru-RU" i="1" dirty="0"/>
              <a:t>.</a:t>
            </a:r>
          </a:p>
          <a:p>
            <a:pPr marL="0" indent="0">
              <a:buNone/>
            </a:pPr>
            <a:r>
              <a:rPr lang="ru-RU" i="1" dirty="0" smtClean="0"/>
              <a:t>       Текст</a:t>
            </a:r>
            <a:r>
              <a:rPr lang="ru-RU" i="1" dirty="0"/>
              <a:t>, который нужно перевести, очень простой.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52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6.	Обстоятельство.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Переводится существительным с предлогом или неопределенной формой глагола с союзами </a:t>
            </a:r>
            <a:r>
              <a:rPr lang="ru-RU" sz="2800" i="1" dirty="0">
                <a:latin typeface="Times New Roman"/>
                <a:ea typeface="Times New Roman"/>
              </a:rPr>
              <a:t>“чтобы”, “для того, чтобы”.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We went to the park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walk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.  </a:t>
            </a:r>
            <a:r>
              <a:rPr lang="en-US" sz="2800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2800" i="1" dirty="0">
                <a:latin typeface="Times New Roman"/>
                <a:ea typeface="Times New Roman"/>
              </a:rPr>
              <a:t>Мы пошли в парк, </a:t>
            </a:r>
            <a:r>
              <a:rPr lang="ru-RU" sz="2800" i="1" dirty="0" smtClean="0">
                <a:latin typeface="Times New Roman"/>
                <a:ea typeface="Times New Roman"/>
              </a:rPr>
              <a:t>                            чтобы погулять</a:t>
            </a:r>
            <a:r>
              <a:rPr lang="ru-RU" sz="2800" i="1" dirty="0">
                <a:latin typeface="Times New Roman"/>
                <a:ea typeface="Times New Roman"/>
              </a:rPr>
              <a:t>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Часто перед инфинитивом в функции обстоятельства цели употребляется союз </a:t>
            </a:r>
            <a:r>
              <a:rPr lang="ru-RU" sz="2800" i="1" dirty="0">
                <a:latin typeface="Times New Roman"/>
                <a:ea typeface="Times New Roman"/>
              </a:rPr>
              <a:t>“</a:t>
            </a:r>
            <a:r>
              <a:rPr lang="en-US" sz="2800" i="1" dirty="0">
                <a:latin typeface="Times New Roman"/>
                <a:ea typeface="Times New Roman"/>
              </a:rPr>
              <a:t>in order to</a:t>
            </a:r>
            <a:r>
              <a:rPr lang="ru-RU" sz="2800" i="1" dirty="0">
                <a:latin typeface="Times New Roman"/>
                <a:ea typeface="Times New Roman"/>
              </a:rPr>
              <a:t>” (для того, чтобы).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 smtClean="0">
                <a:latin typeface="Times New Roman"/>
                <a:ea typeface="Times New Roman"/>
              </a:rPr>
              <a:t>We </a:t>
            </a:r>
            <a:r>
              <a:rPr lang="en-US" sz="2800" i="1" dirty="0">
                <a:latin typeface="Times New Roman"/>
                <a:ea typeface="Times New Roman"/>
              </a:rPr>
              <a:t>must leave right now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in order to come </a:t>
            </a:r>
            <a:r>
              <a:rPr lang="en-US" sz="2800" i="1" dirty="0">
                <a:latin typeface="Times New Roman"/>
                <a:ea typeface="Times New Roman"/>
              </a:rPr>
              <a:t>in time.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Times New Roman"/>
              </a:rPr>
              <a:t>Мы </a:t>
            </a:r>
            <a:r>
              <a:rPr lang="ru-RU" sz="2800" i="1" dirty="0">
                <a:latin typeface="Times New Roman"/>
                <a:ea typeface="Times New Roman"/>
              </a:rPr>
              <a:t>должны выйти прямо сейчас, чтобы </a:t>
            </a:r>
            <a:r>
              <a:rPr lang="ru-RU" sz="2800" i="1" dirty="0" smtClean="0">
                <a:latin typeface="Times New Roman"/>
                <a:ea typeface="Times New Roman"/>
              </a:rPr>
              <a:t>прийти </a:t>
            </a:r>
            <a:r>
              <a:rPr lang="ru-RU" sz="2800" i="1" dirty="0">
                <a:latin typeface="Times New Roman"/>
                <a:ea typeface="Times New Roman"/>
              </a:rPr>
              <a:t>вовремя.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58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Сложное дополнение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Complex Object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627966" cy="52864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Образуется: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Переводится придаточным предложением.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i="1" dirty="0" smtClean="0"/>
              <a:t>We believe </a:t>
            </a:r>
            <a:r>
              <a:rPr lang="en-US" i="1" dirty="0" smtClean="0">
                <a:solidFill>
                  <a:srgbClr val="C00000"/>
                </a:solidFill>
              </a:rPr>
              <a:t>our uncle to be </a:t>
            </a:r>
            <a:r>
              <a:rPr lang="en-US" i="1" dirty="0" smtClean="0"/>
              <a:t>in Moscow now.</a:t>
            </a:r>
          </a:p>
          <a:p>
            <a:pPr>
              <a:buNone/>
            </a:pPr>
            <a:r>
              <a:rPr lang="ru-RU" i="1" dirty="0" smtClean="0"/>
              <a:t>      Мы полагаем, что наш дядя сейчас в Москве.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 She wanted </a:t>
            </a:r>
            <a:r>
              <a:rPr lang="en-US" i="1" dirty="0" smtClean="0">
                <a:solidFill>
                  <a:srgbClr val="C00000"/>
                </a:solidFill>
              </a:rPr>
              <a:t>me to return </a:t>
            </a:r>
            <a:r>
              <a:rPr lang="en-US" i="1" dirty="0" smtClean="0"/>
              <a:t>soon.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Она хотела, чтобы я скорее вернулся.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2000240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24790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 (общий падеж)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+ инфинитив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Местоимение (объектный падеж)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 инфинитив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Сложное подлежащее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Complex Subject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643998" cy="521497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000" b="1" i="1" dirty="0" smtClean="0"/>
              <a:t>Образуется:</a:t>
            </a:r>
          </a:p>
          <a:p>
            <a:pPr>
              <a:buNone/>
            </a:pPr>
            <a:endParaRPr lang="ru-RU" sz="6000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 algn="just">
              <a:buNone/>
            </a:pPr>
            <a:r>
              <a:rPr lang="ru-RU" sz="4400" dirty="0" smtClean="0"/>
              <a:t> </a:t>
            </a:r>
            <a:r>
              <a:rPr lang="ru-RU" sz="6200" dirty="0" smtClean="0"/>
              <a:t>Сначала переводится сказуемое в страдательном залоге неопределенно-личным оборотом, например: </a:t>
            </a:r>
            <a:r>
              <a:rPr lang="ru-RU" sz="6200" i="1" dirty="0" smtClean="0"/>
              <a:t>известно, говорят, сообщают</a:t>
            </a:r>
            <a:r>
              <a:rPr lang="ru-RU" sz="6200" dirty="0" smtClean="0"/>
              <a:t> и т.д., </a:t>
            </a:r>
          </a:p>
          <a:p>
            <a:pPr lvl="0" algn="just">
              <a:buNone/>
            </a:pPr>
            <a:r>
              <a:rPr lang="ru-RU" sz="6200" dirty="0" smtClean="0"/>
              <a:t>а затем – подлежащее с инфинитивом сложноподчиненным дополнительным предложением, которое вводится союзом </a:t>
            </a:r>
            <a:r>
              <a:rPr lang="ru-RU" sz="6200" i="1" dirty="0" smtClean="0"/>
              <a:t>‘что’. </a:t>
            </a:r>
            <a:endParaRPr lang="ru-RU" sz="6200" dirty="0" smtClean="0"/>
          </a:p>
          <a:p>
            <a:pPr>
              <a:buNone/>
            </a:pPr>
            <a:endParaRPr lang="ru-RU" sz="6200" dirty="0" smtClean="0"/>
          </a:p>
          <a:p>
            <a:pPr>
              <a:buNone/>
            </a:pPr>
            <a:r>
              <a:rPr lang="en-US" sz="6200" i="1" dirty="0" smtClean="0">
                <a:solidFill>
                  <a:srgbClr val="C00000"/>
                </a:solidFill>
              </a:rPr>
              <a:t>The conference is believed to take place </a:t>
            </a:r>
            <a:r>
              <a:rPr lang="en-US" sz="6200" i="1" dirty="0" smtClean="0"/>
              <a:t>in London.</a:t>
            </a:r>
          </a:p>
          <a:p>
            <a:pPr>
              <a:buNone/>
            </a:pPr>
            <a:r>
              <a:rPr lang="ru-RU" sz="6200" i="1" dirty="0" smtClean="0"/>
              <a:t>Полагают, что конференция состоится в Лондоне.</a:t>
            </a:r>
          </a:p>
          <a:p>
            <a:pPr>
              <a:buNone/>
            </a:pPr>
            <a:endParaRPr lang="ru-RU" sz="6200" i="1" dirty="0" smtClean="0"/>
          </a:p>
          <a:p>
            <a:pPr>
              <a:buNone/>
            </a:pPr>
            <a:r>
              <a:rPr lang="en-US" sz="6200" i="1" dirty="0" smtClean="0">
                <a:solidFill>
                  <a:srgbClr val="C00000"/>
                </a:solidFill>
              </a:rPr>
              <a:t>They are said to have travelled </a:t>
            </a:r>
            <a:r>
              <a:rPr lang="en-US" sz="6200" i="1" dirty="0" smtClean="0"/>
              <a:t>a lot.</a:t>
            </a:r>
            <a:endParaRPr lang="ru-RU" sz="6200" i="1" dirty="0" smtClean="0"/>
          </a:p>
          <a:p>
            <a:pPr>
              <a:buNone/>
            </a:pPr>
            <a:r>
              <a:rPr lang="ru-RU" sz="6200" i="1" dirty="0" smtClean="0"/>
              <a:t>Говорят, что они много путешествовали.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785926"/>
          <a:ext cx="8358246" cy="1357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2286016"/>
                <a:gridCol w="2571768"/>
              </a:tblGrid>
              <a:tr h="600651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</a:t>
                      </a:r>
                    </a:p>
                    <a:p>
                      <a:r>
                        <a:rPr lang="ru-RU" dirty="0" smtClean="0"/>
                        <a:t> (общий падеж)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 глагол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+ инфинитив</a:t>
                      </a:r>
                      <a:endParaRPr lang="ru-RU" dirty="0"/>
                    </a:p>
                  </a:txBody>
                  <a:tcPr/>
                </a:tc>
              </a:tr>
              <a:tr h="71724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Местоимение </a:t>
                      </a:r>
                    </a:p>
                    <a:p>
                      <a:r>
                        <a:rPr lang="ru-RU" b="1" dirty="0" smtClean="0"/>
                        <a:t>(объектный падеж)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 глагол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+ инфинитив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Translate into Russian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en-US" i="1" dirty="0" smtClean="0"/>
              <a:t>She knows him to live in Moscow.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en-US" i="1" dirty="0" smtClean="0"/>
              <a:t>They expected the concert to begin in time.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en-US" i="1" dirty="0" smtClean="0"/>
              <a:t>We know Moscow to be founded in 1147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4. </a:t>
            </a:r>
            <a:r>
              <a:rPr lang="en-US" i="1" dirty="0" smtClean="0"/>
              <a:t>We know him to have done the work.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</a:t>
            </a:r>
            <a:r>
              <a:rPr lang="en-US" dirty="0" smtClean="0"/>
              <a:t>I </a:t>
            </a:r>
            <a:r>
              <a:rPr lang="en-US" i="1" dirty="0" smtClean="0"/>
              <a:t>saw Paul cross the street.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6. </a:t>
            </a:r>
            <a:r>
              <a:rPr lang="en-US" i="1" dirty="0" smtClean="0"/>
              <a:t>I like her to play the guitar.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7. </a:t>
            </a:r>
            <a:r>
              <a:rPr lang="en-US" i="1" dirty="0" smtClean="0"/>
              <a:t>The scientists are believed to work at this problem.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8. </a:t>
            </a:r>
            <a:r>
              <a:rPr lang="en-US" i="1" dirty="0" smtClean="0"/>
              <a:t>The problem is believed to have been solved.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9. </a:t>
            </a:r>
            <a:r>
              <a:rPr lang="en-US" i="1" dirty="0" smtClean="0"/>
              <a:t>He is known to be a good sportsman.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10. </a:t>
            </a:r>
            <a:r>
              <a:rPr lang="en-US" i="1" dirty="0" smtClean="0"/>
              <a:t>She doesn’t seem to want to do anything.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effectLst/>
              </a:rPr>
              <a:t>И Н Ф И Н И Т И В</a:t>
            </a:r>
            <a:br>
              <a:rPr lang="ru-RU" b="1" dirty="0">
                <a:solidFill>
                  <a:srgbClr val="0070C0"/>
                </a:solidFill>
                <a:effectLst/>
              </a:rPr>
            </a:br>
            <a:endParaRPr lang="ru-RU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61016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Инфинитив, или первая (или </a:t>
            </a:r>
            <a:r>
              <a:rPr lang="ru-RU" dirty="0"/>
              <a:t>неопределенная форма глагола) </a:t>
            </a:r>
            <a:endParaRPr lang="ru-RU" dirty="0" smtClean="0"/>
          </a:p>
          <a:p>
            <a:pPr marL="82296" indent="0">
              <a:buNone/>
            </a:pPr>
            <a:r>
              <a:rPr lang="ru-RU" b="1" i="1" dirty="0" smtClean="0"/>
              <a:t>является </a:t>
            </a:r>
            <a:r>
              <a:rPr lang="ru-RU" b="1" i="1" dirty="0"/>
              <a:t>неличной формой глагола, </a:t>
            </a:r>
            <a:r>
              <a:rPr lang="ru-RU" i="1" dirty="0"/>
              <a:t>которая</a:t>
            </a:r>
            <a:r>
              <a:rPr lang="ru-RU" b="1" i="1" dirty="0"/>
              <a:t> называет действие</a:t>
            </a:r>
            <a:r>
              <a:rPr lang="ru-RU" b="1" i="1" dirty="0" smtClean="0"/>
              <a:t>.</a:t>
            </a:r>
          </a:p>
          <a:p>
            <a:pPr marL="82296" indent="0">
              <a:buNone/>
            </a:pPr>
            <a:r>
              <a:rPr lang="ru-RU" dirty="0" smtClean="0"/>
              <a:t> </a:t>
            </a:r>
          </a:p>
          <a:p>
            <a:pPr marL="82296" indent="0">
              <a:buNone/>
            </a:pPr>
            <a:r>
              <a:rPr lang="ru-RU" dirty="0" smtClean="0"/>
              <a:t>В </a:t>
            </a:r>
            <a:r>
              <a:rPr lang="ru-RU" dirty="0"/>
              <a:t>предложении </a:t>
            </a:r>
            <a:r>
              <a:rPr lang="ru-RU" u="sng" dirty="0"/>
              <a:t>перед инфинитивом </a:t>
            </a:r>
            <a:r>
              <a:rPr lang="ru-RU" dirty="0"/>
              <a:t>обычно </a:t>
            </a:r>
            <a:r>
              <a:rPr lang="ru-RU" u="sng" dirty="0"/>
              <a:t>стоит частица </a:t>
            </a:r>
            <a:r>
              <a:rPr lang="ru-RU" b="1" u="sng" dirty="0"/>
              <a:t>‘</a:t>
            </a:r>
            <a:r>
              <a:rPr lang="ru-RU" b="1" u="sng" dirty="0" err="1"/>
              <a:t>to</a:t>
            </a:r>
            <a:r>
              <a:rPr lang="ru-RU" b="1" u="sng" dirty="0"/>
              <a:t>’. </a:t>
            </a:r>
            <a:endParaRPr lang="ru-RU" b="1" u="sng" dirty="0" smtClean="0"/>
          </a:p>
          <a:p>
            <a:pPr marL="82296" indent="0">
              <a:buNone/>
            </a:pPr>
            <a:endParaRPr lang="ru-RU" b="1" u="sng" dirty="0" smtClean="0"/>
          </a:p>
          <a:p>
            <a:pPr marL="82296" indent="0">
              <a:buNone/>
            </a:pPr>
            <a:r>
              <a:rPr lang="ru-RU" dirty="0" smtClean="0"/>
              <a:t>Исключение </a:t>
            </a:r>
            <a:r>
              <a:rPr lang="ru-RU" dirty="0"/>
              <a:t>составляют </a:t>
            </a:r>
            <a:r>
              <a:rPr lang="ru-RU" i="1" dirty="0"/>
              <a:t>модальные глаголы</a:t>
            </a:r>
            <a:r>
              <a:rPr lang="ru-RU" dirty="0"/>
              <a:t>, после которых следует инфинитив </a:t>
            </a:r>
            <a:r>
              <a:rPr lang="ru-RU" i="1" dirty="0"/>
              <a:t>без частицы </a:t>
            </a:r>
            <a:r>
              <a:rPr lang="ru-RU" b="1" i="1" dirty="0"/>
              <a:t>‘</a:t>
            </a:r>
            <a:r>
              <a:rPr lang="ru-RU" b="1" i="1" dirty="0" err="1"/>
              <a:t>to</a:t>
            </a:r>
            <a:r>
              <a:rPr lang="ru-RU" b="1" i="1" dirty="0"/>
              <a:t>’. </a:t>
            </a:r>
          </a:p>
        </p:txBody>
      </p:sp>
    </p:spTree>
    <p:extLst>
      <p:ext uri="{BB962C8B-B14F-4D97-AF65-F5344CB8AC3E}">
        <p14:creationId xmlns="" xmlns:p14="http://schemas.microsoft.com/office/powerpoint/2010/main" val="35514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34301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ИНФИНИТИВНАЯ КОНСТРУКЦИЯ</a:t>
            </a:r>
            <a:r>
              <a:rPr lang="en-US" sz="3100" b="1" i="1" smtClean="0">
                <a:solidFill>
                  <a:srgbClr val="C00000"/>
                </a:solidFill>
              </a:rPr>
              <a:t/>
            </a:r>
            <a:br>
              <a:rPr lang="en-US" sz="3100" b="1" i="1" smtClean="0">
                <a:solidFill>
                  <a:srgbClr val="C00000"/>
                </a:solidFill>
              </a:rPr>
            </a:br>
            <a:r>
              <a:rPr lang="en-US" sz="3100" b="1" i="1" smtClean="0">
                <a:solidFill>
                  <a:srgbClr val="C00000"/>
                </a:solidFill>
              </a:rPr>
              <a:t> </a:t>
            </a:r>
            <a:r>
              <a:rPr lang="en-US" sz="3100" b="1" i="1" dirty="0" smtClean="0">
                <a:solidFill>
                  <a:srgbClr val="C00000"/>
                </a:solidFill>
              </a:rPr>
              <a:t>FOR-TO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C00000"/>
                </a:solidFill>
              </a:rPr>
              <a:t>For</a:t>
            </a:r>
            <a:r>
              <a:rPr lang="ru-RU" b="1" i="1" dirty="0" smtClean="0">
                <a:solidFill>
                  <a:srgbClr val="C00000"/>
                </a:solidFill>
              </a:rPr>
              <a:t>-</a:t>
            </a:r>
            <a:r>
              <a:rPr lang="en-US" b="1" i="1" dirty="0" smtClean="0">
                <a:solidFill>
                  <a:srgbClr val="C00000"/>
                </a:solidFill>
              </a:rPr>
              <a:t>to</a:t>
            </a:r>
            <a:r>
              <a:rPr lang="ru-RU" b="1" i="1" dirty="0" smtClean="0">
                <a:solidFill>
                  <a:srgbClr val="C00000"/>
                </a:solidFill>
              </a:rPr>
              <a:t>-</a:t>
            </a:r>
            <a:r>
              <a:rPr lang="en-US" b="1" i="1" dirty="0" smtClean="0">
                <a:solidFill>
                  <a:srgbClr val="C00000"/>
                </a:solidFill>
              </a:rPr>
              <a:t>Complex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85926"/>
            <a:ext cx="8503920" cy="45720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Конструкция вводится предлогом </a:t>
            </a:r>
            <a:r>
              <a:rPr lang="ru-RU" b="1" i="1" dirty="0" smtClean="0"/>
              <a:t>“</a:t>
            </a:r>
            <a:r>
              <a:rPr lang="en-US" b="1" i="1" dirty="0" smtClean="0"/>
              <a:t>for</a:t>
            </a:r>
            <a:r>
              <a:rPr lang="ru-RU" b="1" i="1" dirty="0" smtClean="0"/>
              <a:t>”, </a:t>
            </a:r>
            <a:r>
              <a:rPr lang="ru-RU" dirty="0" smtClean="0"/>
              <a:t>после которого стоит существительное в общем падеже или местоимение в объектном падеже и </a:t>
            </a:r>
            <a:r>
              <a:rPr lang="ru-RU" b="1" i="1" dirty="0" smtClean="0"/>
              <a:t>инфинитив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b="1" i="1" dirty="0" smtClean="0"/>
              <a:t>For you to have done the mistake</a:t>
            </a:r>
            <a:r>
              <a:rPr lang="en-US" i="1" dirty="0" smtClean="0"/>
              <a:t> is careless.</a:t>
            </a:r>
            <a:r>
              <a:rPr lang="ru-RU" i="1" dirty="0" smtClean="0"/>
              <a:t>                      Неосторожно с твоей стороны сделать такую ошибку.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He waited </a:t>
            </a:r>
            <a:r>
              <a:rPr lang="en-US" b="1" i="1" dirty="0" smtClean="0"/>
              <a:t>for her to come</a:t>
            </a:r>
            <a:r>
              <a:rPr lang="en-US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Он ждал, когда она придет.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He opened the door </a:t>
            </a:r>
            <a:r>
              <a:rPr lang="en-US" b="1" i="1" dirty="0" smtClean="0"/>
              <a:t>for her to come in</a:t>
            </a:r>
            <a:r>
              <a:rPr lang="en-US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            </a:t>
            </a:r>
            <a:r>
              <a:rPr lang="ru-RU" i="1" dirty="0" smtClean="0"/>
              <a:t>Он открыл дверь, чтобы она вошла.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610160" cy="58092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Инфинитив имеет 6 основных </a:t>
            </a:r>
            <a:r>
              <a:rPr lang="ru-RU" b="1" dirty="0" smtClean="0">
                <a:solidFill>
                  <a:srgbClr val="0070C0"/>
                </a:solidFill>
              </a:rPr>
              <a:t>форм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024927459"/>
              </p:ext>
            </p:extLst>
          </p:nvPr>
        </p:nvGraphicFramePr>
        <p:xfrm>
          <a:off x="467544" y="1772817"/>
          <a:ext cx="8352928" cy="4392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3656"/>
                <a:gridCol w="2784636"/>
                <a:gridCol w="2784636"/>
              </a:tblGrid>
              <a:tr h="1144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i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ACTIVE</a:t>
                      </a:r>
                      <a:endParaRPr lang="ru-RU" sz="2800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i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PASSIVE</a:t>
                      </a:r>
                      <a:endParaRPr lang="ru-RU" sz="2800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01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INDEFINITE</a:t>
                      </a:r>
                      <a:endParaRPr lang="ru-RU" sz="2800" b="1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ask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be asked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040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PERFECT</a:t>
                      </a:r>
                      <a:endParaRPr lang="ru-RU" sz="2800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asked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been asked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7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CONTINUOUS</a:t>
                      </a:r>
                      <a:endParaRPr lang="ru-RU" sz="2800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be asking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36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i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PERFECT CONTINUOUS</a:t>
                      </a:r>
                      <a:endParaRPr lang="ru-RU" sz="2800" i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been asking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-----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3262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Наиболее часто встречается </a:t>
            </a:r>
            <a:r>
              <a:rPr lang="ru-RU" b="1" dirty="0">
                <a:solidFill>
                  <a:srgbClr val="0070C0"/>
                </a:solidFill>
              </a:rPr>
              <a:t>простой инфинитив</a:t>
            </a:r>
            <a:r>
              <a:rPr lang="ru-RU" dirty="0"/>
              <a:t>, реже – пассивный  и перфектный.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Остальные </a:t>
            </a:r>
            <a:r>
              <a:rPr lang="ru-RU" dirty="0"/>
              <a:t>формы инфинитива встречаются редко и только в письменной речи.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Инфинитив не имеет категории времени.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Время </a:t>
            </a:r>
            <a:r>
              <a:rPr lang="ru-RU" i="1" dirty="0"/>
              <a:t>действия</a:t>
            </a:r>
            <a:r>
              <a:rPr lang="ru-RU" dirty="0"/>
              <a:t>, выраженного инфинитивом,  </a:t>
            </a:r>
            <a:r>
              <a:rPr lang="ru-RU" i="1" u="sng" dirty="0"/>
              <a:t>зависит от времени глагола-сказуемого. </a:t>
            </a:r>
          </a:p>
          <a:p>
            <a:endParaRPr lang="ru-RU" i="1" u="sng" dirty="0"/>
          </a:p>
        </p:txBody>
      </p:sp>
    </p:spTree>
    <p:extLst>
      <p:ext uri="{BB962C8B-B14F-4D97-AF65-F5344CB8AC3E}">
        <p14:creationId xmlns="" xmlns:p14="http://schemas.microsoft.com/office/powerpoint/2010/main" val="26195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1. Простой инфинитив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показывает, что действие, выраженное им, одновременно действию, выраженному глаголом-сказуемым (или какой-либо ситуации) или следует за </a:t>
            </a:r>
            <a:r>
              <a:rPr lang="ru-RU" dirty="0" smtClean="0"/>
              <a:t>ним.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>
                <a:latin typeface="Times New Roman"/>
                <a:ea typeface="Times New Roman"/>
              </a:rPr>
              <a:t>I want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speak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en-US" sz="2800" i="1" dirty="0">
                <a:latin typeface="Times New Roman"/>
                <a:ea typeface="Times New Roman"/>
              </a:rPr>
              <a:t>to him.   </a:t>
            </a:r>
            <a:r>
              <a:rPr lang="en-US" sz="2800" i="1" dirty="0" smtClean="0">
                <a:latin typeface="Times New Roman"/>
                <a:ea typeface="Times New Roman"/>
              </a:rPr>
              <a:t>       </a:t>
            </a:r>
            <a:r>
              <a:rPr lang="ru-RU" sz="2800" i="1" dirty="0">
                <a:latin typeface="Times New Roman"/>
                <a:ea typeface="Times New Roman"/>
              </a:rPr>
              <a:t>Я хочу поговорить с ним. </a:t>
            </a:r>
            <a:endParaRPr lang="ru-RU" sz="2800" i="1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US" sz="2800" i="1" dirty="0" smtClean="0">
                <a:latin typeface="Times New Roman"/>
                <a:ea typeface="Times New Roman"/>
              </a:rPr>
              <a:t>I </a:t>
            </a:r>
            <a:r>
              <a:rPr lang="en-US" sz="2800" i="1" dirty="0">
                <a:latin typeface="Times New Roman"/>
                <a:ea typeface="Times New Roman"/>
              </a:rPr>
              <a:t>didn’t ask you </a:t>
            </a:r>
            <a:r>
              <a:rPr lang="en-US" sz="2800" b="1" i="1" dirty="0">
                <a:solidFill>
                  <a:srgbClr val="0070C0"/>
                </a:solidFill>
                <a:latin typeface="Times New Roman"/>
                <a:ea typeface="Times New Roman"/>
              </a:rPr>
              <a:t>to help</a:t>
            </a:r>
            <a:r>
              <a:rPr lang="en-US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.</a:t>
            </a:r>
            <a:r>
              <a:rPr lang="en-US" sz="2800" i="1" dirty="0">
                <a:latin typeface="Times New Roman"/>
                <a:ea typeface="Times New Roman"/>
              </a:rPr>
              <a:t>         </a:t>
            </a:r>
            <a:r>
              <a:rPr lang="ru-RU" sz="2800" i="1" dirty="0">
                <a:latin typeface="Times New Roman"/>
                <a:ea typeface="Times New Roman"/>
              </a:rPr>
              <a:t>Я не просил вас помогать.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275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212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2. Пассивный </a:t>
            </a:r>
            <a:r>
              <a:rPr lang="ru-RU" b="1" dirty="0">
                <a:solidFill>
                  <a:srgbClr val="0070C0"/>
                </a:solidFill>
              </a:rPr>
              <a:t>инфинитив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03920" cy="51845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называет действие, которое испытывает лицо или предмет, выраженный подлежащим.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i="1" dirty="0"/>
              <a:t>He is glad </a:t>
            </a:r>
            <a:r>
              <a:rPr lang="en-US" b="1" i="1" dirty="0">
                <a:solidFill>
                  <a:srgbClr val="0070C0"/>
                </a:solidFill>
              </a:rPr>
              <a:t>to be invited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/>
              <a:t>there.    </a:t>
            </a:r>
            <a:r>
              <a:rPr lang="en-US" i="1" dirty="0" smtClean="0"/>
              <a:t>    </a:t>
            </a:r>
            <a:r>
              <a:rPr lang="ru-RU" i="1" dirty="0"/>
              <a:t>Он рад быть      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               </a:t>
            </a:r>
            <a:r>
              <a:rPr lang="ru-RU" i="1" dirty="0" smtClean="0"/>
              <a:t>                                         приглашенным </a:t>
            </a:r>
            <a:r>
              <a:rPr lang="ru-RU" i="1" dirty="0"/>
              <a:t>туда. 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Пассивный инфинитив, стоящий после глаголов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expect</a:t>
            </a:r>
            <a:r>
              <a:rPr lang="ru-RU" i="1" dirty="0"/>
              <a:t> (ожидать),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intend</a:t>
            </a:r>
            <a:r>
              <a:rPr lang="ru-RU" i="1" dirty="0"/>
              <a:t> (намереваться),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mean</a:t>
            </a:r>
            <a:r>
              <a:rPr lang="ru-RU" i="1" dirty="0"/>
              <a:t> (иметь в виду),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hope</a:t>
            </a:r>
            <a:r>
              <a:rPr lang="ru-RU" i="1" dirty="0"/>
              <a:t> (надеяться)</a:t>
            </a:r>
            <a:r>
              <a:rPr lang="ru-RU" dirty="0"/>
              <a:t>, стоящих в прошедшем времени, означает, что действие, которое ожидалось, не произошло. </a:t>
            </a:r>
          </a:p>
          <a:p>
            <a:pPr marL="0" indent="0">
              <a:buNone/>
            </a:pPr>
            <a:r>
              <a:rPr lang="ru-RU" i="1" dirty="0" smtClean="0"/>
              <a:t>I </a:t>
            </a:r>
            <a:r>
              <a:rPr lang="ru-RU" i="1" u="sng" dirty="0" err="1"/>
              <a:t>expected</a:t>
            </a:r>
            <a:r>
              <a:rPr lang="ru-RU" i="1" u="sng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told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news</a:t>
            </a:r>
            <a:r>
              <a:rPr lang="ru-RU" i="1" dirty="0"/>
              <a:t>.        Я ожидал, что мне </a:t>
            </a:r>
          </a:p>
          <a:p>
            <a:pPr marL="0" indent="0">
              <a:buNone/>
            </a:pPr>
            <a:r>
              <a:rPr lang="ru-RU" i="1" dirty="0"/>
              <a:t>                                                               </a:t>
            </a:r>
            <a:r>
              <a:rPr lang="ru-RU" i="1" dirty="0" smtClean="0"/>
              <a:t> </a:t>
            </a:r>
            <a:r>
              <a:rPr lang="ru-RU" i="1" dirty="0"/>
              <a:t>расскажут новости.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41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3. Перфектный </a:t>
            </a:r>
            <a:r>
              <a:rPr lang="ru-RU" b="1" dirty="0">
                <a:solidFill>
                  <a:srgbClr val="0070C0"/>
                </a:solidFill>
              </a:rPr>
              <a:t>инфинитив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называет действие, которое совершилось ранее действия, выраженного глаголом-сказуемым. </a:t>
            </a:r>
            <a:endParaRPr lang="ru-RU" sz="28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i="1" dirty="0" err="1" smtClean="0"/>
              <a:t>She</a:t>
            </a:r>
            <a:r>
              <a:rPr lang="ru-RU" sz="3200" i="1" dirty="0" smtClean="0"/>
              <a:t> </a:t>
            </a:r>
            <a:r>
              <a:rPr lang="ru-RU" sz="3200" i="1" dirty="0" err="1"/>
              <a:t>is</a:t>
            </a:r>
            <a:r>
              <a:rPr lang="ru-RU" sz="3200" i="1" dirty="0"/>
              <a:t> </a:t>
            </a:r>
            <a:r>
              <a:rPr lang="ru-RU" sz="3200" i="1" dirty="0" err="1"/>
              <a:t>happy</a:t>
            </a:r>
            <a:r>
              <a:rPr lang="ru-RU" sz="3200" i="1" dirty="0"/>
              <a:t> </a:t>
            </a:r>
            <a:r>
              <a:rPr lang="ru-RU" sz="3200" b="1" i="1" dirty="0" err="1">
                <a:solidFill>
                  <a:srgbClr val="0070C0"/>
                </a:solidFill>
              </a:rPr>
              <a:t>to</a:t>
            </a:r>
            <a:r>
              <a:rPr lang="ru-RU" sz="3200" b="1" i="1" dirty="0">
                <a:solidFill>
                  <a:srgbClr val="0070C0"/>
                </a:solidFill>
              </a:rPr>
              <a:t> </a:t>
            </a:r>
            <a:r>
              <a:rPr lang="ru-RU" sz="3200" b="1" i="1" dirty="0" err="1">
                <a:solidFill>
                  <a:srgbClr val="0070C0"/>
                </a:solidFill>
              </a:rPr>
              <a:t>have</a:t>
            </a:r>
            <a:r>
              <a:rPr lang="ru-RU" sz="3200" b="1" i="1" dirty="0">
                <a:solidFill>
                  <a:srgbClr val="0070C0"/>
                </a:solidFill>
              </a:rPr>
              <a:t> </a:t>
            </a:r>
            <a:r>
              <a:rPr lang="ru-RU" sz="3200" b="1" i="1" dirty="0" err="1">
                <a:solidFill>
                  <a:srgbClr val="0070C0"/>
                </a:solidFill>
              </a:rPr>
              <a:t>done</a:t>
            </a:r>
            <a:r>
              <a:rPr lang="ru-RU" sz="3200" b="1" i="1" dirty="0">
                <a:solidFill>
                  <a:srgbClr val="0070C0"/>
                </a:solidFill>
              </a:rPr>
              <a:t> </a:t>
            </a:r>
            <a:r>
              <a:rPr lang="ru-RU" sz="3200" i="1" dirty="0" err="1"/>
              <a:t>it</a:t>
            </a:r>
            <a:r>
              <a:rPr lang="ru-RU" sz="3200" i="1" dirty="0"/>
              <a:t>.  </a:t>
            </a:r>
            <a:endParaRPr lang="ru-RU" sz="3200" i="1" dirty="0" smtClean="0"/>
          </a:p>
          <a:p>
            <a:pPr marL="0" indent="0">
              <a:buNone/>
            </a:pPr>
            <a:endParaRPr lang="ru-RU" sz="3200" i="1" dirty="0"/>
          </a:p>
          <a:p>
            <a:pPr marL="0" indent="0">
              <a:buNone/>
            </a:pPr>
            <a:r>
              <a:rPr lang="ru-RU" sz="3200" i="1" dirty="0" smtClean="0"/>
              <a:t>                 </a:t>
            </a:r>
            <a:r>
              <a:rPr lang="ru-RU" sz="3200" i="1" dirty="0"/>
              <a:t>Она рада, </a:t>
            </a:r>
            <a:r>
              <a:rPr lang="ru-RU" sz="3200" i="1" dirty="0" smtClean="0"/>
              <a:t> что  сделала </a:t>
            </a:r>
            <a:r>
              <a:rPr lang="ru-RU" sz="3200" i="1" dirty="0"/>
              <a:t>это.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5086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4. Перфектно-пассивный </a:t>
            </a:r>
            <a:r>
              <a:rPr lang="ru-RU" b="1" dirty="0">
                <a:solidFill>
                  <a:srgbClr val="0070C0"/>
                </a:solidFill>
              </a:rPr>
              <a:t>инфинитив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называет </a:t>
            </a:r>
            <a:r>
              <a:rPr lang="ru-RU" dirty="0"/>
              <a:t>действие, которое лицо или предмет испытали ранее действия, выраженного глаголом-сказуемым.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She</a:t>
            </a:r>
            <a:r>
              <a:rPr lang="ru-RU" dirty="0" smtClean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glad</a:t>
            </a:r>
            <a:r>
              <a:rPr lang="ru-RU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have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been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met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station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Она рада, что ее встретили на станции.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714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5.	Продолженный инфинитив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выражает </a:t>
            </a:r>
            <a:r>
              <a:rPr lang="ru-RU" dirty="0"/>
              <a:t>действие, длящееся в то время, когда происходит действие, обозначенное глаголом-сказуемым.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She</a:t>
            </a:r>
            <a:r>
              <a:rPr lang="ru-RU" dirty="0" smtClean="0"/>
              <a:t> </a:t>
            </a:r>
            <a:r>
              <a:rPr lang="ru-RU" dirty="0" err="1"/>
              <a:t>seemed</a:t>
            </a:r>
            <a:r>
              <a:rPr lang="ru-RU" dirty="0"/>
              <a:t> </a:t>
            </a:r>
            <a:r>
              <a:rPr lang="ru-RU" b="1" i="1" dirty="0" err="1">
                <a:solidFill>
                  <a:srgbClr val="0070C0"/>
                </a:solidFill>
              </a:rPr>
              <a:t>to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be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err="1">
                <a:solidFill>
                  <a:srgbClr val="0070C0"/>
                </a:solidFill>
              </a:rPr>
              <a:t>listening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him</a:t>
            </a:r>
            <a:r>
              <a:rPr lang="ru-RU" dirty="0"/>
              <a:t>. 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Казалось, что она слушает его.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88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e8d6917a062c699f2bee3365899ab5c6c53f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174</TotalTime>
  <Words>1197</Words>
  <Application>Microsoft Office PowerPoint</Application>
  <PresentationFormat>Экран (4:3)</PresentationFormat>
  <Paragraphs>190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 The Infinitiv</vt:lpstr>
      <vt:lpstr>И Н Ф И Н И Т И В </vt:lpstr>
      <vt:lpstr>Инфинитив имеет 6 основных форм </vt:lpstr>
      <vt:lpstr>Слайд 4</vt:lpstr>
      <vt:lpstr>1. Простой инфинитив </vt:lpstr>
      <vt:lpstr>2. Пассивный инфинитив</vt:lpstr>
      <vt:lpstr>3. Перфектный инфинитив </vt:lpstr>
      <vt:lpstr>4. Перфектно-пассивный инфинитив </vt:lpstr>
      <vt:lpstr>5. Продолженный инфинитив </vt:lpstr>
      <vt:lpstr>6. Перфектно-продолженный инфинитив </vt:lpstr>
      <vt:lpstr>Функции инфинитива 1. Подлежащее</vt:lpstr>
      <vt:lpstr>2. Дополнение</vt:lpstr>
      <vt:lpstr>3. Часть составного глагольного сказуемого </vt:lpstr>
      <vt:lpstr>4. Часть составного именного сказуемого. </vt:lpstr>
      <vt:lpstr>5. Определение. </vt:lpstr>
      <vt:lpstr>6. Обстоятельство.</vt:lpstr>
      <vt:lpstr>Сложное дополнение Complex Object</vt:lpstr>
      <vt:lpstr>Сложное подлежащее Complex Subject</vt:lpstr>
      <vt:lpstr>Translate into Russian</vt:lpstr>
      <vt:lpstr>ИНФИНИТИВНАЯ КОНСТРУКЦИЯ  FOR-TO For-to-Complex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Infinitiv</dc:title>
  <dc:creator>людмила</dc:creator>
  <cp:lastModifiedBy>starkova_li</cp:lastModifiedBy>
  <cp:revision>37</cp:revision>
  <dcterms:created xsi:type="dcterms:W3CDTF">2021-02-16T13:17:37Z</dcterms:created>
  <dcterms:modified xsi:type="dcterms:W3CDTF">2021-03-17T03:30:08Z</dcterms:modified>
</cp:coreProperties>
</file>