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THE PARTICIPLE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Причастие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00013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ПРИЧАСТИЕ - </a:t>
            </a:r>
            <a:r>
              <a:rPr lang="en-US" b="1" i="1" dirty="0" smtClean="0">
                <a:solidFill>
                  <a:srgbClr val="C00000"/>
                </a:solidFill>
              </a:rPr>
              <a:t>II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829576" cy="50452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Причастие </a:t>
            </a:r>
            <a:r>
              <a:rPr lang="en-US" dirty="0" smtClean="0"/>
              <a:t>II</a:t>
            </a:r>
            <a:r>
              <a:rPr lang="ru-RU" dirty="0" smtClean="0"/>
              <a:t> имеет одну неизменную форму, соответствующую </a:t>
            </a:r>
            <a:r>
              <a:rPr lang="ru-RU" i="1" dirty="0" smtClean="0">
                <a:solidFill>
                  <a:srgbClr val="C00000"/>
                </a:solidFill>
              </a:rPr>
              <a:t>3-й форме глагола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Причастие </a:t>
            </a:r>
            <a:r>
              <a:rPr lang="en-US" dirty="0" smtClean="0"/>
              <a:t>II</a:t>
            </a:r>
            <a:r>
              <a:rPr lang="ru-RU" dirty="0" smtClean="0"/>
              <a:t> имеет страдательный оттенок значения и обозначает действие, которое испытывает лицо или предмет. </a:t>
            </a:r>
          </a:p>
          <a:p>
            <a:pPr>
              <a:buNone/>
            </a:pPr>
            <a:endParaRPr lang="ru-RU" dirty="0" smtClean="0"/>
          </a:p>
          <a:p>
            <a:r>
              <a:rPr lang="en-US" i="1" dirty="0" smtClean="0"/>
              <a:t>The dinner </a:t>
            </a:r>
            <a:r>
              <a:rPr lang="en-US" b="1" i="1" dirty="0" smtClean="0">
                <a:solidFill>
                  <a:srgbClr val="C00000"/>
                </a:solidFill>
              </a:rPr>
              <a:t>cooked</a:t>
            </a:r>
            <a:r>
              <a:rPr lang="en-US" i="1" dirty="0" smtClean="0"/>
              <a:t> by Mum was excellent.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Обед, </a:t>
            </a:r>
            <a:r>
              <a:rPr lang="ru-RU" i="1" u="sng" dirty="0" smtClean="0"/>
              <a:t>приготовленный</a:t>
            </a:r>
            <a:r>
              <a:rPr lang="ru-RU" i="1" dirty="0" smtClean="0"/>
              <a:t> мамой, был отличный.</a:t>
            </a:r>
          </a:p>
          <a:p>
            <a:pPr>
              <a:buNone/>
            </a:pPr>
            <a:endParaRPr lang="ru-RU" dirty="0" smtClean="0"/>
          </a:p>
          <a:p>
            <a:r>
              <a:rPr lang="en-US" i="1" dirty="0" smtClean="0"/>
              <a:t>         She picked up the pieces of the </a:t>
            </a:r>
            <a:r>
              <a:rPr lang="en-US" b="1" i="1" dirty="0" smtClean="0">
                <a:solidFill>
                  <a:srgbClr val="C00000"/>
                </a:solidFill>
              </a:rPr>
              <a:t>broken</a:t>
            </a:r>
            <a:r>
              <a:rPr lang="en-US" i="1" dirty="0" smtClean="0"/>
              <a:t> cup.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Она подняла осколки </a:t>
            </a:r>
            <a:r>
              <a:rPr lang="ru-RU" i="1" u="sng" dirty="0" smtClean="0"/>
              <a:t>разбившейся </a:t>
            </a:r>
            <a:r>
              <a:rPr lang="ru-RU" i="1" dirty="0" smtClean="0"/>
              <a:t>чашки.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Функции причастия - </a:t>
            </a:r>
            <a:r>
              <a:rPr lang="en-US" b="1" dirty="0" smtClean="0">
                <a:solidFill>
                  <a:srgbClr val="C00000"/>
                </a:solidFill>
              </a:rPr>
              <a:t>II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b="1" i="1" dirty="0" smtClean="0"/>
              <a:t>Определение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Переводится причастием или причастным оборотом. </a:t>
            </a:r>
          </a:p>
          <a:p>
            <a:pPr>
              <a:buNone/>
            </a:pPr>
            <a:endParaRPr lang="ru-RU" dirty="0" smtClean="0"/>
          </a:p>
          <a:p>
            <a:r>
              <a:rPr lang="en-US" dirty="0" smtClean="0"/>
              <a:t> </a:t>
            </a:r>
            <a:r>
              <a:rPr lang="en-US" i="1" dirty="0" smtClean="0"/>
              <a:t>The news </a:t>
            </a:r>
            <a:r>
              <a:rPr lang="en-US" b="1" i="1" dirty="0" smtClean="0">
                <a:solidFill>
                  <a:srgbClr val="C00000"/>
                </a:solidFill>
              </a:rPr>
              <a:t>brought</a:t>
            </a:r>
            <a:r>
              <a:rPr lang="en-US" i="1" dirty="0" smtClean="0"/>
              <a:t> by Jane shocked us.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Новость, </a:t>
            </a:r>
            <a:r>
              <a:rPr lang="ru-RU" i="1" u="sng" dirty="0" smtClean="0"/>
              <a:t>принесенная </a:t>
            </a:r>
            <a:r>
              <a:rPr lang="ru-RU" i="1" dirty="0" smtClean="0"/>
              <a:t>Джейн, поразила нас.</a:t>
            </a:r>
          </a:p>
          <a:p>
            <a:pPr>
              <a:buNone/>
            </a:pPr>
            <a:endParaRPr lang="ru-RU" dirty="0" smtClean="0"/>
          </a:p>
          <a:p>
            <a:r>
              <a:rPr lang="en-US" i="1" dirty="0" smtClean="0"/>
              <a:t>        I  saw a </a:t>
            </a:r>
            <a:r>
              <a:rPr lang="en-US" b="1" i="1" dirty="0" smtClean="0">
                <a:solidFill>
                  <a:srgbClr val="C00000"/>
                </a:solidFill>
              </a:rPr>
              <a:t>broken</a:t>
            </a:r>
            <a:r>
              <a:rPr lang="en-US" b="1" i="1" dirty="0" smtClean="0"/>
              <a:t> </a:t>
            </a:r>
            <a:r>
              <a:rPr lang="en-US" i="1" dirty="0" smtClean="0"/>
              <a:t>vase on the floor.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     </a:t>
            </a:r>
            <a:r>
              <a:rPr lang="ru-RU" i="1" dirty="0" smtClean="0"/>
              <a:t>Я увидел </a:t>
            </a:r>
            <a:r>
              <a:rPr lang="ru-RU" i="1" u="sng" dirty="0" smtClean="0"/>
              <a:t>разбитую</a:t>
            </a:r>
            <a:r>
              <a:rPr lang="ru-RU" i="1" dirty="0" smtClean="0"/>
              <a:t> вазу на полу.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Обстоятельство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Переводится придаточным предложением.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r>
              <a:rPr lang="en-US" sz="2800" dirty="0" smtClean="0"/>
              <a:t> </a:t>
            </a:r>
            <a:r>
              <a:rPr lang="en-US" sz="2800" i="1" dirty="0" smtClean="0"/>
              <a:t>If </a:t>
            </a:r>
            <a:r>
              <a:rPr lang="en-US" sz="2800" b="1" i="1" dirty="0" smtClean="0">
                <a:solidFill>
                  <a:srgbClr val="C00000"/>
                </a:solidFill>
              </a:rPr>
              <a:t>invited</a:t>
            </a:r>
            <a:r>
              <a:rPr lang="en-US" sz="2800" i="1" dirty="0" smtClean="0"/>
              <a:t> he will come.  </a:t>
            </a:r>
            <a:endParaRPr lang="ru-RU" sz="2800" i="1" dirty="0" smtClean="0"/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r>
              <a:rPr lang="en-US" sz="2800" i="1" dirty="0" smtClean="0"/>
              <a:t> </a:t>
            </a:r>
            <a:r>
              <a:rPr lang="ru-RU" sz="2800" i="1" dirty="0" smtClean="0"/>
              <a:t>           </a:t>
            </a:r>
            <a:r>
              <a:rPr lang="ru-RU" sz="2800" i="1" u="sng" dirty="0" smtClean="0"/>
              <a:t>Если его пригласят</a:t>
            </a:r>
            <a:r>
              <a:rPr lang="ru-RU" sz="2800" i="1" dirty="0" smtClean="0"/>
              <a:t>, он придет. </a:t>
            </a:r>
            <a:endParaRPr lang="ru-RU" sz="28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СЛОЖНОЕ ДОПОЛНЕНИЕ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901014" cy="511665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Сложное дополнение с причастием похоже на аналогичную конструкцию с инфинитивом, но в ней вместо инфинитива в качестве глагольной части употребляется причастие. </a:t>
            </a:r>
          </a:p>
          <a:p>
            <a:pPr>
              <a:buNone/>
            </a:pPr>
            <a:endParaRPr lang="ru-RU" dirty="0" smtClean="0"/>
          </a:p>
          <a:p>
            <a:r>
              <a:rPr lang="en-US" dirty="0" smtClean="0"/>
              <a:t> </a:t>
            </a:r>
            <a:r>
              <a:rPr lang="en-US" i="1" dirty="0" smtClean="0"/>
              <a:t>I saw </a:t>
            </a:r>
            <a:r>
              <a:rPr lang="en-US" b="1" i="1" dirty="0" smtClean="0"/>
              <a:t>him crossing</a:t>
            </a:r>
            <a:r>
              <a:rPr lang="en-US" i="1" dirty="0" smtClean="0"/>
              <a:t> the street.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   Я видел, как он переходил улицу.</a:t>
            </a:r>
          </a:p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   </a:t>
            </a:r>
            <a:r>
              <a:rPr lang="en-US" i="1" dirty="0" smtClean="0"/>
              <a:t>I heard </a:t>
            </a:r>
            <a:r>
              <a:rPr lang="en-US" b="1" i="1" dirty="0" smtClean="0"/>
              <a:t>a bird singing</a:t>
            </a:r>
            <a:r>
              <a:rPr lang="en-US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      </a:t>
            </a:r>
            <a:r>
              <a:rPr lang="ru-RU" i="1" dirty="0" smtClean="0"/>
              <a:t>              Я слышал пение птицы.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Сложное дополнение с причастием употребляется в основном после глаголов физического восприятия.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СЛОЖНОЕ ПОДЛЕЖАЩЕЕ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972452" cy="525953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Сложное подлежащее с причастием похоже на аналогичную конструкцию с инфинитивом, но в ней вместо инфинитива в качестве глагольной части употребляется причастие. </a:t>
            </a:r>
          </a:p>
          <a:p>
            <a:r>
              <a:rPr lang="en-US" b="1" i="1" dirty="0" smtClean="0"/>
              <a:t>He </a:t>
            </a:r>
            <a:r>
              <a:rPr lang="en-US" i="1" dirty="0" smtClean="0"/>
              <a:t>was seen </a:t>
            </a:r>
            <a:r>
              <a:rPr lang="en-US" b="1" i="1" dirty="0" smtClean="0"/>
              <a:t>crossing</a:t>
            </a:r>
            <a:r>
              <a:rPr lang="en-US" i="1" dirty="0" smtClean="0"/>
              <a:t> the street.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Видели, как он переходил улицу.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  </a:t>
            </a:r>
            <a:r>
              <a:rPr lang="en-US" b="1" i="1" dirty="0" smtClean="0"/>
              <a:t>A man</a:t>
            </a:r>
            <a:r>
              <a:rPr lang="en-US" i="1" dirty="0" smtClean="0"/>
              <a:t> is heard </a:t>
            </a:r>
            <a:r>
              <a:rPr lang="en-US" b="1" i="1" dirty="0" smtClean="0"/>
              <a:t>speaking</a:t>
            </a:r>
            <a:r>
              <a:rPr lang="en-US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      Слышно, как говорит какой-то человек.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Сложное дополнение и подлежащее с причастием употребляются  обычно тогда, когда мы хотим подчеркнуть, что действие, выраженное причастием, не было завершено и еще длилось в момент действия, выраженного глаголом-сказуемым.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причастный оборот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/>
          <a:lstStyle/>
          <a:p>
            <a:r>
              <a:rPr lang="ru-RU" dirty="0" smtClean="0"/>
              <a:t>Состоит из </a:t>
            </a:r>
            <a:r>
              <a:rPr lang="ru-RU" i="1" dirty="0" smtClean="0"/>
              <a:t>существительного в общем падеже или личного местоимения в именительном падеже и причастия </a:t>
            </a:r>
            <a:r>
              <a:rPr lang="en-US" i="1" dirty="0" smtClean="0"/>
              <a:t>I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Существительное или местоимение выполняет роль подлежащего по отношению к причастию, которое выполняет роль сказуемого.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Абсолютная причастная конструкция на письме всегда отделяется от главного предложения запятой и на русский язык может переводиться двояко, в зависимости от его местоположения в предложении.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901014" cy="5616720"/>
          </a:xfrm>
        </p:spPr>
        <p:txBody>
          <a:bodyPr/>
          <a:lstStyle/>
          <a:p>
            <a:pPr lvl="0"/>
            <a:r>
              <a:rPr lang="ru-RU" dirty="0" smtClean="0"/>
              <a:t>Если абсолютная причастная конструкция стоит </a:t>
            </a:r>
            <a:r>
              <a:rPr lang="ru-RU" b="1" dirty="0" smtClean="0"/>
              <a:t>в начале предложения, </a:t>
            </a:r>
            <a:r>
              <a:rPr lang="ru-RU" dirty="0" smtClean="0"/>
              <a:t>она переводится обстоятельственным придаточным предложением, вводимым союзами ‘так как’, ‘после того, как’, ‘когда’, ‘если’ и др. (союзы подбираются по смыслу).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en-US" b="1" i="1" dirty="0" smtClean="0"/>
              <a:t>Mum coming very late,</a:t>
            </a:r>
            <a:r>
              <a:rPr lang="en-US" i="1" dirty="0" smtClean="0"/>
              <a:t> we had to do everything ourselves.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Так как мама пришла поздно</a:t>
            </a:r>
            <a:r>
              <a:rPr lang="en-US" i="1" dirty="0" smtClean="0"/>
              <a:t>, </a:t>
            </a:r>
            <a:r>
              <a:rPr lang="ru-RU" i="1" dirty="0" smtClean="0"/>
              <a:t>нам пришлось все сделать самим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758138" cy="5545282"/>
          </a:xfrm>
        </p:spPr>
        <p:txBody>
          <a:bodyPr/>
          <a:lstStyle/>
          <a:p>
            <a:pPr lvl="0"/>
            <a:r>
              <a:rPr lang="ru-RU" dirty="0" smtClean="0"/>
              <a:t>Если абсолютная причастная конструкция стоит </a:t>
            </a:r>
            <a:r>
              <a:rPr lang="ru-RU" b="1" dirty="0" smtClean="0"/>
              <a:t>в конце предложения, </a:t>
            </a:r>
            <a:r>
              <a:rPr lang="ru-RU" dirty="0" smtClean="0"/>
              <a:t>она переводится самостоятельным предложением в составе сложносочиненного предложения и присоединяется союзами ‘а’, ‘но’, ‘причем’, ‘и’  др.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en-US" i="1" dirty="0" smtClean="0"/>
              <a:t>The students passed the exams</a:t>
            </a:r>
            <a:r>
              <a:rPr lang="ru-RU" i="1" dirty="0" smtClean="0"/>
              <a:t>, </a:t>
            </a:r>
            <a:r>
              <a:rPr lang="en-US" b="1" i="1" dirty="0" smtClean="0"/>
              <a:t>Mary</a:t>
            </a:r>
            <a:r>
              <a:rPr lang="en-US" b="1" i="1" dirty="0" smtClean="0"/>
              <a:t> </a:t>
            </a:r>
            <a:r>
              <a:rPr lang="en-US" b="1" i="1" dirty="0" smtClean="0"/>
              <a:t>being the best</a:t>
            </a:r>
            <a:r>
              <a:rPr lang="ru-RU" b="1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Студенты сдали экзамены, </a:t>
            </a:r>
            <a:r>
              <a:rPr lang="ru-RU" i="1" smtClean="0"/>
              <a:t>причем </a:t>
            </a:r>
            <a:r>
              <a:rPr lang="ru-RU" i="1" smtClean="0"/>
              <a:t>Мария лучше </a:t>
            </a:r>
            <a:r>
              <a:rPr lang="ru-RU" i="1" dirty="0" smtClean="0"/>
              <a:t>всех.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Причастие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38" cy="4873752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неличная форма глагола, которая называет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действие как признак предмета или другого действия. </a:t>
            </a:r>
          </a:p>
          <a:p>
            <a:pPr>
              <a:buNone/>
            </a:pPr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Английское причастие соответствует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русскому причастию или деепричастию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английском языке есть 2 причастия: причастие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Participle 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и причастие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Participle II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C00000"/>
                </a:solidFill>
              </a:rPr>
              <a:t>ПРИЧАСТИЕ  </a:t>
            </a:r>
            <a:r>
              <a:rPr lang="en-US" sz="3100" b="1" i="1" dirty="0" smtClean="0">
                <a:solidFill>
                  <a:srgbClr val="C00000"/>
                </a:solidFill>
              </a:rPr>
              <a:t>I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829576" cy="5116654"/>
          </a:xfrm>
        </p:spPr>
        <p:txBody>
          <a:bodyPr/>
          <a:lstStyle/>
          <a:p>
            <a:r>
              <a:rPr lang="ru-RU" dirty="0" smtClean="0"/>
              <a:t>Образуется прибавлением суффикса </a:t>
            </a:r>
            <a:r>
              <a:rPr lang="ru-RU" b="1" i="1" dirty="0" smtClean="0"/>
              <a:t>–</a:t>
            </a:r>
            <a:r>
              <a:rPr lang="en-US" b="1" i="1" dirty="0" err="1" smtClean="0"/>
              <a:t>ing</a:t>
            </a:r>
            <a:r>
              <a:rPr lang="ru-RU" dirty="0" smtClean="0"/>
              <a:t> к основе глагола.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 Имеет 4 основные формы.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3286124"/>
          <a:ext cx="7358112" cy="2214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2357454"/>
                <a:gridCol w="2857518"/>
              </a:tblGrid>
              <a:tr h="609074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Active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Passive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9533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Indefinite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asking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being</a:t>
                      </a:r>
                      <a:r>
                        <a:rPr lang="en-US" sz="2400" i="1" baseline="0" dirty="0" smtClean="0"/>
                        <a:t> asked</a:t>
                      </a:r>
                      <a:endParaRPr lang="ru-RU" sz="2400" i="1" dirty="0"/>
                    </a:p>
                  </a:txBody>
                  <a:tcPr/>
                </a:tc>
              </a:tr>
              <a:tr h="80597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Perfect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having asked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having been asked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901014" cy="5616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Из 4 форм причастия в основном употребляется </a:t>
            </a:r>
            <a:r>
              <a:rPr lang="ru-RU" sz="3200" dirty="0" smtClean="0">
                <a:solidFill>
                  <a:srgbClr val="C00000"/>
                </a:solidFill>
              </a:rPr>
              <a:t>простое причастие</a:t>
            </a:r>
            <a:r>
              <a:rPr lang="ru-RU" sz="3200" dirty="0" smtClean="0"/>
              <a:t>, реже – перфектное. </a:t>
            </a: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ru-RU" sz="3200" dirty="0" smtClean="0"/>
              <a:t>   Пассивное и перфектно-пассивное причастия употребляются крайне редко.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Простое причастие 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r>
              <a:rPr lang="en-US" b="1" i="1" dirty="0" smtClean="0">
                <a:solidFill>
                  <a:srgbClr val="C00000"/>
                </a:solidFill>
              </a:rPr>
              <a:t>Indefinite Participle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/>
              <a:t>обычно показывает, что обозначаемое им</a:t>
            </a:r>
            <a:r>
              <a:rPr lang="en-US" dirty="0" smtClean="0"/>
              <a:t> </a:t>
            </a:r>
            <a:r>
              <a:rPr lang="ru-RU" dirty="0" smtClean="0"/>
              <a:t>действие одновременно действию, выраженному глаголом-сказуемым. </a:t>
            </a:r>
            <a:endParaRPr lang="en-US" dirty="0" smtClean="0"/>
          </a:p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Reading</a:t>
            </a:r>
            <a:r>
              <a:rPr lang="en-US" i="1" dirty="0" smtClean="0"/>
              <a:t> the text I wrote out new words.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</a:t>
            </a:r>
            <a:r>
              <a:rPr lang="en-US" i="1" dirty="0" smtClean="0"/>
              <a:t>         </a:t>
            </a:r>
            <a:r>
              <a:rPr lang="ru-RU" i="1" u="sng" dirty="0" smtClean="0"/>
              <a:t>Читая </a:t>
            </a:r>
            <a:r>
              <a:rPr lang="ru-RU" i="1" dirty="0" smtClean="0"/>
              <a:t>текст, я выписывал новые слова.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Простое причастие от глаголов </a:t>
            </a:r>
            <a:r>
              <a:rPr lang="en-US" i="1" dirty="0" smtClean="0"/>
              <a:t>to see</a:t>
            </a:r>
            <a:r>
              <a:rPr lang="ru-RU" i="1" dirty="0" smtClean="0"/>
              <a:t>, </a:t>
            </a:r>
            <a:r>
              <a:rPr lang="en-US" i="1" dirty="0" smtClean="0"/>
              <a:t>to hear</a:t>
            </a:r>
            <a:r>
              <a:rPr lang="ru-RU" i="1" dirty="0" smtClean="0"/>
              <a:t>, </a:t>
            </a:r>
            <a:r>
              <a:rPr lang="en-US" i="1" dirty="0" smtClean="0"/>
              <a:t>to come</a:t>
            </a:r>
            <a:r>
              <a:rPr lang="ru-RU" i="1" dirty="0" smtClean="0"/>
              <a:t>, </a:t>
            </a:r>
            <a:r>
              <a:rPr lang="en-US" i="1" dirty="0" smtClean="0"/>
              <a:t>to enter</a:t>
            </a:r>
            <a:r>
              <a:rPr lang="ru-RU" i="1" dirty="0" smtClean="0"/>
              <a:t>, </a:t>
            </a:r>
            <a:r>
              <a:rPr lang="en-US" i="1" dirty="0" smtClean="0"/>
              <a:t>to arrive </a:t>
            </a:r>
            <a:r>
              <a:rPr lang="ru-RU" dirty="0" smtClean="0"/>
              <a:t>и др. может обозначать действие, которое предшествовало действию глагола-сказуемого. </a:t>
            </a:r>
          </a:p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Coming</a:t>
            </a:r>
            <a:r>
              <a:rPr lang="en-US" i="1" dirty="0" smtClean="0"/>
              <a:t> home he turned on TV. 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</a:t>
            </a:r>
            <a:r>
              <a:rPr lang="ru-RU" i="1" u="sng" dirty="0" smtClean="0"/>
              <a:t>Придя</a:t>
            </a:r>
            <a:r>
              <a:rPr lang="ru-RU" i="1" dirty="0" smtClean="0"/>
              <a:t> домой, он включил телевизор. 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Перфектное причастие 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r>
              <a:rPr lang="en-US" b="1" i="1" dirty="0" smtClean="0">
                <a:solidFill>
                  <a:srgbClr val="C00000"/>
                </a:solidFill>
              </a:rPr>
              <a:t>Perfect Participle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8043890" cy="3857652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    </a:t>
            </a:r>
            <a:r>
              <a:rPr lang="ru-RU" sz="2800" dirty="0" smtClean="0"/>
              <a:t>употребляется, чтобы выразить действие, которое </a:t>
            </a:r>
            <a:r>
              <a:rPr lang="ru-RU" sz="2800" u="sng" dirty="0" smtClean="0"/>
              <a:t>предшествовало</a:t>
            </a:r>
            <a:r>
              <a:rPr lang="ru-RU" sz="2800" dirty="0" smtClean="0"/>
              <a:t> действию, выраженному глаголом-сказуемым. </a:t>
            </a:r>
            <a:endParaRPr lang="en-US" sz="2800" dirty="0" smtClean="0"/>
          </a:p>
          <a:p>
            <a:pPr lvl="0">
              <a:buNone/>
            </a:pPr>
            <a:endParaRPr lang="en-US" sz="2800" dirty="0" smtClean="0"/>
          </a:p>
          <a:p>
            <a:pPr lvl="0">
              <a:buNone/>
            </a:pPr>
            <a:endParaRPr lang="ru-RU" sz="2800" dirty="0" smtClean="0"/>
          </a:p>
          <a:p>
            <a:pPr>
              <a:buNone/>
            </a:pPr>
            <a:r>
              <a:rPr lang="en-US" sz="2800" b="1" i="1" dirty="0" smtClean="0">
                <a:solidFill>
                  <a:srgbClr val="C00000"/>
                </a:solidFill>
              </a:rPr>
              <a:t>Having talked</a:t>
            </a:r>
            <a:r>
              <a:rPr lang="en-US" sz="2800" i="1" dirty="0" smtClean="0">
                <a:solidFill>
                  <a:srgbClr val="C00000"/>
                </a:solidFill>
              </a:rPr>
              <a:t> </a:t>
            </a:r>
            <a:r>
              <a:rPr lang="en-US" sz="2800" i="1" dirty="0" smtClean="0"/>
              <a:t>to her I left the room.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i="1" dirty="0" smtClean="0"/>
              <a:t>       </a:t>
            </a:r>
            <a:r>
              <a:rPr lang="ru-RU" sz="2800" i="1" u="sng" dirty="0" smtClean="0"/>
              <a:t>Поговорив</a:t>
            </a:r>
            <a:r>
              <a:rPr lang="ru-RU" sz="2800" i="1" dirty="0" smtClean="0"/>
              <a:t> с ней, я вышел из комнаты. </a:t>
            </a: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Пассивное причастие 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r>
              <a:rPr lang="en-US" b="1" i="1" dirty="0" smtClean="0">
                <a:solidFill>
                  <a:srgbClr val="C00000"/>
                </a:solidFill>
              </a:rPr>
              <a:t>Passive Participle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800" smtClean="0"/>
              <a:t>обозначает </a:t>
            </a:r>
            <a:r>
              <a:rPr lang="ru-RU" sz="2800" dirty="0" smtClean="0"/>
              <a:t>действие, направленное на лицо или предмет, выраженное подлежащим. </a:t>
            </a:r>
            <a:endParaRPr lang="en-US" sz="2800" dirty="0" smtClean="0"/>
          </a:p>
          <a:p>
            <a:pPr lvl="0">
              <a:buNone/>
            </a:pPr>
            <a:endParaRPr lang="en-US" sz="2800" b="1" i="1" dirty="0" smtClean="0"/>
          </a:p>
          <a:p>
            <a:pPr lvl="0">
              <a:buNone/>
            </a:pPr>
            <a:r>
              <a:rPr lang="en-US" sz="2800" b="1" i="1" dirty="0" smtClean="0">
                <a:solidFill>
                  <a:srgbClr val="C00000"/>
                </a:solidFill>
              </a:rPr>
              <a:t>Being told</a:t>
            </a:r>
            <a:r>
              <a:rPr lang="en-US" sz="2800" i="1" dirty="0" smtClean="0"/>
              <a:t> about the accident he became pale. </a:t>
            </a:r>
            <a:endParaRPr lang="ru-RU" sz="2800" dirty="0" smtClean="0"/>
          </a:p>
          <a:p>
            <a:pPr>
              <a:buNone/>
            </a:pPr>
            <a:r>
              <a:rPr lang="ru-RU" sz="2800" i="1" dirty="0" smtClean="0"/>
              <a:t>     </a:t>
            </a:r>
            <a:endParaRPr lang="en-US" sz="2800" i="1" dirty="0" smtClean="0"/>
          </a:p>
          <a:p>
            <a:pPr>
              <a:buNone/>
            </a:pPr>
            <a:r>
              <a:rPr lang="en-US" sz="2800" i="1" dirty="0" smtClean="0"/>
              <a:t>            </a:t>
            </a:r>
            <a:r>
              <a:rPr lang="ru-RU" sz="2800" i="1" u="sng" dirty="0" smtClean="0"/>
              <a:t>Когда ему сказали </a:t>
            </a:r>
            <a:r>
              <a:rPr lang="ru-RU" sz="2800" i="1" dirty="0" smtClean="0"/>
              <a:t>о несчастном случае, он побледнел. 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Функции причастия - 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Определение</a:t>
            </a:r>
            <a:endParaRPr lang="ru-RU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Переводится причастием или причастным оборотом. </a:t>
            </a:r>
          </a:p>
          <a:p>
            <a:r>
              <a:rPr lang="en-US" i="1" dirty="0" smtClean="0"/>
              <a:t>The girl </a:t>
            </a:r>
            <a:r>
              <a:rPr lang="en-US" b="1" i="1" dirty="0" smtClean="0">
                <a:solidFill>
                  <a:srgbClr val="C00000"/>
                </a:solidFill>
              </a:rPr>
              <a:t>watering </a:t>
            </a:r>
            <a:r>
              <a:rPr lang="en-US" i="1" dirty="0" smtClean="0"/>
              <a:t>the flowers is my niece.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Девочка, </a:t>
            </a:r>
            <a:r>
              <a:rPr lang="ru-RU" i="1" u="sng" dirty="0" smtClean="0"/>
              <a:t>поливающая</a:t>
            </a:r>
            <a:r>
              <a:rPr lang="ru-RU" i="1" dirty="0" smtClean="0"/>
              <a:t> цветы, - моя племянница.</a:t>
            </a:r>
          </a:p>
          <a:p>
            <a:pPr>
              <a:buNone/>
            </a:pPr>
            <a:endParaRPr lang="ru-RU" dirty="0" smtClean="0"/>
          </a:p>
          <a:p>
            <a:r>
              <a:rPr lang="en-US" i="1" dirty="0" smtClean="0"/>
              <a:t>       The newspaper is the </a:t>
            </a:r>
            <a:r>
              <a:rPr lang="en-US" b="1" i="1" dirty="0" smtClean="0">
                <a:solidFill>
                  <a:srgbClr val="C00000"/>
                </a:solidFill>
              </a:rPr>
              <a:t>leading</a:t>
            </a:r>
            <a:r>
              <a:rPr lang="en-US" i="1" dirty="0" smtClean="0"/>
              <a:t> organ of the party.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    Газета – </a:t>
            </a:r>
            <a:r>
              <a:rPr lang="ru-RU" i="1" u="sng" dirty="0" smtClean="0"/>
              <a:t>ведущий </a:t>
            </a:r>
            <a:r>
              <a:rPr lang="ru-RU" i="1" dirty="0" smtClean="0"/>
              <a:t>орган партии.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i="1" dirty="0" smtClean="0">
                <a:solidFill>
                  <a:srgbClr val="C00000"/>
                </a:solidFill>
              </a:rPr>
              <a:t>Обстоятельство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Переводится деепричастием или деепричастным оборотом. </a:t>
            </a:r>
          </a:p>
          <a:p>
            <a:pPr>
              <a:buNone/>
            </a:pPr>
            <a:endParaRPr lang="ru-RU" dirty="0" smtClean="0"/>
          </a:p>
          <a:p>
            <a:r>
              <a:rPr lang="en-US" i="1" dirty="0" smtClean="0"/>
              <a:t>He sat at the table </a:t>
            </a:r>
            <a:r>
              <a:rPr lang="en-US" b="1" i="1" dirty="0" smtClean="0">
                <a:solidFill>
                  <a:srgbClr val="C00000"/>
                </a:solidFill>
              </a:rPr>
              <a:t>thinking.</a:t>
            </a:r>
            <a:r>
              <a:rPr lang="en-US" i="1" dirty="0" smtClean="0">
                <a:solidFill>
                  <a:srgbClr val="C00000"/>
                </a:solidFill>
              </a:rPr>
              <a:t>   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/>
              <a:t>       Он сидел за столом, </a:t>
            </a:r>
            <a:r>
              <a:rPr lang="ru-RU" i="1" u="sng" dirty="0" smtClean="0"/>
              <a:t>размышляя.</a:t>
            </a:r>
          </a:p>
          <a:p>
            <a:pPr>
              <a:buNone/>
            </a:pPr>
            <a:endParaRPr lang="ru-RU" dirty="0" smtClean="0"/>
          </a:p>
          <a:p>
            <a:r>
              <a:rPr lang="en-US" i="1" dirty="0" smtClean="0"/>
              <a:t>       </a:t>
            </a:r>
            <a:r>
              <a:rPr lang="en-US" b="1" i="1" dirty="0" smtClean="0">
                <a:solidFill>
                  <a:srgbClr val="C00000"/>
                </a:solidFill>
              </a:rPr>
              <a:t>Having done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smtClean="0"/>
              <a:t>the work we went home.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</a:t>
            </a:r>
            <a:r>
              <a:rPr lang="ru-RU" i="1" u="sng" dirty="0" smtClean="0"/>
              <a:t>Сделав</a:t>
            </a:r>
            <a:r>
              <a:rPr lang="ru-RU" i="1" dirty="0" smtClean="0"/>
              <a:t> работу, мы пошли домой.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681403e4662c9622621d51cb6c813c1e78f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</TotalTime>
  <Words>708</Words>
  <PresentationFormat>Экран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THE PARTICIPLE</vt:lpstr>
      <vt:lpstr>Причастие</vt:lpstr>
      <vt:lpstr>ПРИЧАСТИЕ  I </vt:lpstr>
      <vt:lpstr>Слайд 4</vt:lpstr>
      <vt:lpstr>Простое причастие  Indefinite Participle</vt:lpstr>
      <vt:lpstr>Перфектное причастие  Perfect Participle</vt:lpstr>
      <vt:lpstr>Пассивное причастие  Passive Participle</vt:lpstr>
      <vt:lpstr>Функции причастия - I </vt:lpstr>
      <vt:lpstr>Обстоятельство </vt:lpstr>
      <vt:lpstr>ПРИЧАСТИЕ - II</vt:lpstr>
      <vt:lpstr>Функции причастия - II </vt:lpstr>
      <vt:lpstr>Обстоятельство </vt:lpstr>
      <vt:lpstr>СЛОЖНОЕ ДОПОЛНЕНИЕ</vt:lpstr>
      <vt:lpstr>СЛОЖНОЕ ПОДЛЕЖАЩЕЕ </vt:lpstr>
      <vt:lpstr>причастный оборот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PARTICIPLE - I</dc:title>
  <dc:creator>Старкова Людмила Ивановна</dc:creator>
  <cp:lastModifiedBy>starkova_li</cp:lastModifiedBy>
  <cp:revision>28</cp:revision>
  <dcterms:created xsi:type="dcterms:W3CDTF">2021-02-17T04:29:49Z</dcterms:created>
  <dcterms:modified xsi:type="dcterms:W3CDTF">2021-03-01T07:42:56Z</dcterms:modified>
</cp:coreProperties>
</file>