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57" r:id="rId3"/>
    <p:sldId id="258" r:id="rId4"/>
    <p:sldId id="259" r:id="rId5"/>
    <p:sldId id="260" r:id="rId6"/>
    <p:sldId id="262" r:id="rId7"/>
  </p:sldIdLst>
  <p:sldSz cx="9144000" cy="6858000" type="screen4x3"/>
  <p:notesSz cx="6858000" cy="9144000"/>
  <p:custDataLst>
    <p:tags r:id="rId8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webPr encoding="windows-1251"/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gs" Target="tags/tag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04.10.2017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04.10.2017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04.10.2017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440378"/>
          </a:xfrm>
        </p:spPr>
        <p:txBody>
          <a:bodyPr>
            <a:normAutofit/>
          </a:bodyPr>
          <a:lstStyle/>
          <a:p>
            <a:r>
              <a:rPr lang="ru-RU" sz="4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Употребление </a:t>
            </a:r>
            <a:r>
              <a:rPr lang="ru-RU" sz="4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/>
            </a:r>
            <a:br>
              <a:rPr lang="ru-RU" sz="4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ru-RU" sz="4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прописных </a:t>
            </a:r>
            <a:r>
              <a:rPr lang="ru-RU" sz="4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букв</a:t>
            </a:r>
            <a:br>
              <a:rPr lang="ru-RU" sz="4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ru-RU" sz="4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в английском языке</a:t>
            </a:r>
            <a:endParaRPr lang="ru-RU" sz="4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500042"/>
            <a:ext cx="8072494" cy="5973910"/>
          </a:xfrm>
        </p:spPr>
        <p:txBody>
          <a:bodyPr>
            <a:normAutofit/>
          </a:bodyPr>
          <a:lstStyle/>
          <a:p>
            <a:pPr marL="596646" indent="-514350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1. Первое слово предложения:</a:t>
            </a:r>
          </a:p>
          <a:p>
            <a:pPr marL="596646" indent="-514350" algn="ctr">
              <a:buNone/>
            </a:pPr>
            <a:r>
              <a:rPr lang="en-US" sz="2800" i="1" dirty="0" smtClean="0">
                <a:solidFill>
                  <a:srgbClr val="0070C0"/>
                </a:solidFill>
              </a:rPr>
              <a:t>Yesterday they wrote the business letters.</a:t>
            </a:r>
            <a:endParaRPr lang="ru-RU" sz="2800" i="1" dirty="0" smtClean="0">
              <a:solidFill>
                <a:srgbClr val="0070C0"/>
              </a:solidFill>
            </a:endParaRPr>
          </a:p>
          <a:p>
            <a:pPr marL="596646" indent="-514350">
              <a:buNone/>
            </a:pPr>
            <a:endParaRPr lang="ru-RU" i="1" u="sng" dirty="0" smtClean="0">
              <a:latin typeface="Times New Roman" pitchFamily="18" charset="0"/>
              <a:cs typeface="Times New Roman" pitchFamily="18" charset="0"/>
            </a:endParaRPr>
          </a:p>
          <a:p>
            <a:pPr marL="596646" indent="-514350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2. Личное местоимение 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в любом месте предложения:</a:t>
            </a:r>
          </a:p>
          <a:p>
            <a:pPr marL="596646" indent="-514350" algn="ctr">
              <a:buNone/>
            </a:pPr>
            <a:r>
              <a:rPr lang="en-US" sz="2800" i="1" dirty="0" smtClean="0">
                <a:solidFill>
                  <a:srgbClr val="0070C0"/>
                </a:solidFill>
              </a:rPr>
              <a:t>My friend and I</a:t>
            </a:r>
            <a:r>
              <a:rPr lang="ru-RU" sz="2800" i="1" dirty="0" smtClean="0">
                <a:solidFill>
                  <a:srgbClr val="0070C0"/>
                </a:solidFill>
              </a:rPr>
              <a:t> </a:t>
            </a:r>
            <a:r>
              <a:rPr lang="en-US" sz="2800" i="1" dirty="0" smtClean="0">
                <a:solidFill>
                  <a:srgbClr val="0070C0"/>
                </a:solidFill>
              </a:rPr>
              <a:t>are going </a:t>
            </a:r>
            <a:endParaRPr lang="en-US" sz="2800" i="1" dirty="0" smtClean="0">
              <a:solidFill>
                <a:srgbClr val="0070C0"/>
              </a:solidFill>
            </a:endParaRPr>
          </a:p>
          <a:p>
            <a:pPr marL="596646" indent="-514350" algn="ctr">
              <a:buNone/>
            </a:pPr>
            <a:r>
              <a:rPr lang="en-US" sz="2800" i="1" dirty="0" smtClean="0">
                <a:solidFill>
                  <a:srgbClr val="0070C0"/>
                </a:solidFill>
              </a:rPr>
              <a:t>to </a:t>
            </a:r>
            <a:r>
              <a:rPr lang="en-US" sz="2800" i="1" dirty="0" smtClean="0">
                <a:solidFill>
                  <a:srgbClr val="0070C0"/>
                </a:solidFill>
              </a:rPr>
              <a:t>the </a:t>
            </a:r>
            <a:r>
              <a:rPr lang="en-US" sz="2800" i="1" dirty="0" smtClean="0">
                <a:solidFill>
                  <a:srgbClr val="0070C0"/>
                </a:solidFill>
              </a:rPr>
              <a:t>cinema</a:t>
            </a:r>
            <a:r>
              <a:rPr lang="ru-RU" sz="2800" i="1" dirty="0" smtClean="0">
                <a:solidFill>
                  <a:srgbClr val="0070C0"/>
                </a:solidFill>
              </a:rPr>
              <a:t> </a:t>
            </a:r>
            <a:r>
              <a:rPr lang="en-US" sz="2800" i="1" dirty="0" smtClean="0">
                <a:solidFill>
                  <a:srgbClr val="0070C0"/>
                </a:solidFill>
              </a:rPr>
              <a:t>tonight.</a:t>
            </a:r>
            <a:endParaRPr lang="ru-RU" sz="2800" i="1" dirty="0" smtClean="0">
              <a:solidFill>
                <a:srgbClr val="0070C0"/>
              </a:solidFill>
            </a:endParaRPr>
          </a:p>
          <a:p>
            <a:pPr>
              <a:buNone/>
            </a:pPr>
            <a:endParaRPr lang="ru-RU" u="sng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3. Имена собственные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фамилии, имена, географические названия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sz="2800" i="1" dirty="0" smtClean="0">
                <a:solidFill>
                  <a:srgbClr val="0070C0"/>
                </a:solidFill>
              </a:rPr>
              <a:t>Smith, Mary, the Alps, </a:t>
            </a:r>
            <a:r>
              <a:rPr lang="en-US" sz="2800" i="1" dirty="0" smtClean="0">
                <a:solidFill>
                  <a:srgbClr val="0070C0"/>
                </a:solidFill>
              </a:rPr>
              <a:t>Warsaw, Sussex</a:t>
            </a:r>
            <a:endParaRPr lang="ru-RU" sz="2800" i="1" dirty="0" smtClean="0">
              <a:solidFill>
                <a:srgbClr val="0070C0"/>
              </a:solidFill>
            </a:endParaRPr>
          </a:p>
          <a:p>
            <a:pPr>
              <a:buNone/>
            </a:pPr>
            <a:endParaRPr lang="ru-RU" dirty="0" smtClean="0"/>
          </a:p>
          <a:p>
            <a:pPr marL="596646" indent="-514350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596646" indent="-514350">
              <a:buNone/>
            </a:pPr>
            <a:endParaRPr lang="ru-RU" sz="2800" i="1" dirty="0" smtClean="0"/>
          </a:p>
          <a:p>
            <a:pPr marL="596646" indent="-514350">
              <a:buNone/>
            </a:pP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85786" y="428604"/>
            <a:ext cx="8147902" cy="5819796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4. Прилагательные и другие части речи, образованные от имен собственных:</a:t>
            </a:r>
          </a:p>
          <a:p>
            <a:pPr algn="ctr">
              <a:buNone/>
            </a:pPr>
            <a:r>
              <a:rPr lang="en-US" sz="2800" i="1" dirty="0" smtClean="0">
                <a:solidFill>
                  <a:srgbClr val="0070C0"/>
                </a:solidFill>
              </a:rPr>
              <a:t>Russian, </a:t>
            </a:r>
            <a:r>
              <a:rPr lang="en-US" sz="2800" i="1" dirty="0" smtClean="0">
                <a:solidFill>
                  <a:srgbClr val="0070C0"/>
                </a:solidFill>
              </a:rPr>
              <a:t>Americanism, </a:t>
            </a:r>
            <a:r>
              <a:rPr lang="en-US" sz="2800" i="1" dirty="0" smtClean="0">
                <a:solidFill>
                  <a:srgbClr val="0070C0"/>
                </a:solidFill>
              </a:rPr>
              <a:t>New-Yorker</a:t>
            </a:r>
            <a:endParaRPr lang="ru-RU" sz="2800" i="1" dirty="0" smtClean="0">
              <a:solidFill>
                <a:srgbClr val="0070C0"/>
              </a:solidFill>
            </a:endParaRPr>
          </a:p>
          <a:p>
            <a:pPr>
              <a:buNone/>
            </a:pPr>
            <a:endParaRPr lang="ru-RU" sz="2800" i="1" dirty="0" smtClean="0"/>
          </a:p>
          <a:p>
            <a:pPr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5.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Названия народов, рас, племен и языков:</a:t>
            </a:r>
          </a:p>
          <a:p>
            <a:pPr algn="ctr">
              <a:buNone/>
            </a:pPr>
            <a:r>
              <a:rPr lang="en-US" sz="2800" i="1" dirty="0" smtClean="0">
                <a:solidFill>
                  <a:srgbClr val="0070C0"/>
                </a:solidFill>
              </a:rPr>
              <a:t>Japanese, the Russian language, Caucasian</a:t>
            </a:r>
            <a:endParaRPr lang="ru-RU" sz="2800" i="1" dirty="0" smtClean="0">
              <a:solidFill>
                <a:srgbClr val="0070C0"/>
              </a:solidFill>
            </a:endParaRPr>
          </a:p>
          <a:p>
            <a:pPr>
              <a:buNone/>
            </a:pPr>
            <a:endParaRPr lang="ru-RU" sz="2800" i="1" dirty="0" smtClean="0"/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6.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Звания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титулы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должности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ученые степени:</a:t>
            </a: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800" i="1" dirty="0" smtClean="0">
                <a:solidFill>
                  <a:srgbClr val="0070C0"/>
                </a:solidFill>
              </a:rPr>
              <a:t>Queen Elizabeth</a:t>
            </a:r>
            <a:endParaRPr lang="ru-RU" sz="2800" i="1" dirty="0" smtClean="0">
              <a:solidFill>
                <a:srgbClr val="0070C0"/>
              </a:solidFill>
            </a:endParaRPr>
          </a:p>
          <a:p>
            <a:pPr>
              <a:buNone/>
            </a:pPr>
            <a:r>
              <a:rPr lang="en-US" sz="2800" i="1" dirty="0" smtClean="0">
                <a:solidFill>
                  <a:srgbClr val="0070C0"/>
                </a:solidFill>
              </a:rPr>
              <a:t>President </a:t>
            </a:r>
            <a:r>
              <a:rPr lang="en-US" sz="2800" i="1" dirty="0" err="1" smtClean="0">
                <a:solidFill>
                  <a:srgbClr val="0070C0"/>
                </a:solidFill>
              </a:rPr>
              <a:t>Obama</a:t>
            </a:r>
            <a:endParaRPr lang="ru-RU" sz="2800" i="1" dirty="0" smtClean="0">
              <a:solidFill>
                <a:srgbClr val="0070C0"/>
              </a:solidFill>
            </a:endParaRPr>
          </a:p>
          <a:p>
            <a:pPr>
              <a:buNone/>
            </a:pPr>
            <a:r>
              <a:rPr lang="en-US" sz="2800" i="1" dirty="0" smtClean="0">
                <a:solidFill>
                  <a:srgbClr val="0070C0"/>
                </a:solidFill>
              </a:rPr>
              <a:t>U.S. Minister Kevin Nicholson </a:t>
            </a:r>
            <a:endParaRPr lang="ru-RU" sz="2800" i="1" dirty="0" smtClean="0">
              <a:solidFill>
                <a:srgbClr val="0070C0"/>
              </a:solidFill>
            </a:endParaRPr>
          </a:p>
          <a:p>
            <a:pPr>
              <a:buNone/>
            </a:pPr>
            <a:r>
              <a:rPr lang="en-US" sz="2800" i="1" dirty="0" smtClean="0">
                <a:solidFill>
                  <a:srgbClr val="0070C0"/>
                </a:solidFill>
              </a:rPr>
              <a:t>Chief Engineer Leo</a:t>
            </a:r>
            <a:r>
              <a:rPr lang="ru-RU" sz="2800" i="1" dirty="0" smtClean="0">
                <a:solidFill>
                  <a:srgbClr val="0070C0"/>
                </a:solidFill>
              </a:rPr>
              <a:t> </a:t>
            </a:r>
            <a:r>
              <a:rPr lang="en-US" sz="2800" i="1" dirty="0" smtClean="0">
                <a:solidFill>
                  <a:srgbClr val="0070C0"/>
                </a:solidFill>
              </a:rPr>
              <a:t>Smith</a:t>
            </a:r>
            <a:r>
              <a:rPr lang="ru-RU" sz="2800" i="1" dirty="0" smtClean="0">
                <a:solidFill>
                  <a:srgbClr val="0070C0"/>
                </a:solidFill>
              </a:rPr>
              <a:t> </a:t>
            </a:r>
            <a:r>
              <a:rPr lang="en-US" sz="2800" i="1" dirty="0" smtClean="0">
                <a:solidFill>
                  <a:srgbClr val="0070C0"/>
                </a:solidFill>
              </a:rPr>
              <a:t> </a:t>
            </a:r>
            <a:endParaRPr lang="ru-RU" sz="2800" i="1" dirty="0" smtClean="0">
              <a:solidFill>
                <a:srgbClr val="0070C0"/>
              </a:solidFill>
            </a:endParaRPr>
          </a:p>
          <a:p>
            <a:pPr>
              <a:buNone/>
            </a:pPr>
            <a:r>
              <a:rPr lang="en-US" sz="2800" i="1" dirty="0" smtClean="0">
                <a:solidFill>
                  <a:srgbClr val="0070C0"/>
                </a:solidFill>
              </a:rPr>
              <a:t>Ph.D. - Doctor of philosophy</a:t>
            </a:r>
            <a:endParaRPr lang="ru-RU" sz="2800" i="1" dirty="0" smtClean="0">
              <a:solidFill>
                <a:srgbClr val="0070C0"/>
              </a:solidFill>
            </a:endParaRPr>
          </a:p>
          <a:p>
            <a:pPr>
              <a:buNone/>
            </a:pPr>
            <a:r>
              <a:rPr lang="ru-RU" sz="2800" i="1" dirty="0" smtClean="0">
                <a:solidFill>
                  <a:srgbClr val="0070C0"/>
                </a:solidFill>
              </a:rPr>
              <a:t>М</a:t>
            </a:r>
            <a:r>
              <a:rPr lang="en-US" sz="2800" i="1" dirty="0" smtClean="0">
                <a:solidFill>
                  <a:srgbClr val="0070C0"/>
                </a:solidFill>
              </a:rPr>
              <a:t>.D. - master's degree, Doctor of Medicine, managing director</a:t>
            </a:r>
            <a:endParaRPr lang="ru-RU" sz="2800" i="1" dirty="0" smtClean="0">
              <a:solidFill>
                <a:srgbClr val="0070C0"/>
              </a:solidFill>
            </a:endParaRPr>
          </a:p>
          <a:p>
            <a:pPr>
              <a:buNone/>
            </a:pPr>
            <a:endParaRPr lang="ru-RU" sz="2800" i="1" dirty="0" smtClean="0">
              <a:solidFill>
                <a:srgbClr val="0070C0"/>
              </a:solidFill>
            </a:endParaRPr>
          </a:p>
          <a:p>
            <a:pPr>
              <a:buNone/>
            </a:pPr>
            <a:endParaRPr lang="ru-RU" sz="2800" i="1" dirty="0" smtClean="0">
              <a:solidFill>
                <a:srgbClr val="0070C0"/>
              </a:solidFill>
            </a:endParaRPr>
          </a:p>
          <a:p>
            <a:pPr>
              <a:buNone/>
            </a:pPr>
            <a:endParaRPr lang="ru-RU" sz="2800" i="1" dirty="0" smtClean="0">
              <a:solidFill>
                <a:srgbClr val="0070C0"/>
              </a:solidFill>
            </a:endParaRPr>
          </a:p>
          <a:p>
            <a:pPr>
              <a:buNone/>
            </a:pPr>
            <a:endParaRPr lang="ru-RU" sz="28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357166"/>
            <a:ext cx="8141022" cy="589123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7. Официальные названия национальных, международных, государственных, частных организаций и документов:</a:t>
            </a:r>
          </a:p>
          <a:p>
            <a:pPr>
              <a:buNone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400" i="1" dirty="0" smtClean="0">
                <a:solidFill>
                  <a:srgbClr val="0070C0"/>
                </a:solidFill>
              </a:rPr>
              <a:t>the Constitution of the Russian Federation</a:t>
            </a:r>
            <a:endParaRPr lang="ru-RU" sz="2400" i="1" dirty="0" smtClean="0">
              <a:solidFill>
                <a:srgbClr val="0070C0"/>
              </a:solidFill>
            </a:endParaRPr>
          </a:p>
          <a:p>
            <a:pPr>
              <a:buNone/>
            </a:pPr>
            <a:r>
              <a:rPr lang="en-US" sz="2400" i="1" dirty="0" smtClean="0">
                <a:solidFill>
                  <a:srgbClr val="0070C0"/>
                </a:solidFill>
              </a:rPr>
              <a:t>the </a:t>
            </a:r>
            <a:r>
              <a:rPr lang="en-US" sz="2400" i="1" dirty="0" smtClean="0">
                <a:solidFill>
                  <a:srgbClr val="0070C0"/>
                </a:solidFill>
              </a:rPr>
              <a:t>World Trade Organization</a:t>
            </a:r>
            <a:endParaRPr lang="ru-RU" sz="2400" i="1" dirty="0" smtClean="0">
              <a:solidFill>
                <a:srgbClr val="0070C0"/>
              </a:solidFill>
            </a:endParaRPr>
          </a:p>
          <a:p>
            <a:pPr>
              <a:buNone/>
            </a:pPr>
            <a:r>
              <a:rPr lang="en-US" sz="2400" i="1" dirty="0" smtClean="0">
                <a:solidFill>
                  <a:srgbClr val="0070C0"/>
                </a:solidFill>
              </a:rPr>
              <a:t>Federal Reserve Bank</a:t>
            </a:r>
            <a:endParaRPr lang="ru-RU" sz="2400" i="1" dirty="0" smtClean="0">
              <a:solidFill>
                <a:srgbClr val="0070C0"/>
              </a:solidFill>
            </a:endParaRPr>
          </a:p>
          <a:p>
            <a:pPr>
              <a:buNone/>
            </a:pPr>
            <a:endParaRPr lang="ru-RU" sz="2800" dirty="0" smtClean="0"/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8. Названия договоров, государственных актов, исторических событий, эпох, войн:</a:t>
            </a:r>
          </a:p>
          <a:p>
            <a:pPr algn="ctr">
              <a:buNone/>
            </a:pPr>
            <a:r>
              <a:rPr lang="en-US" sz="2400" i="1" dirty="0" smtClean="0">
                <a:solidFill>
                  <a:srgbClr val="0070C0"/>
                </a:solidFill>
              </a:rPr>
              <a:t>Versailles Treaty</a:t>
            </a:r>
            <a:endParaRPr lang="ru-RU" sz="2400" i="1" dirty="0" smtClean="0">
              <a:solidFill>
                <a:srgbClr val="0070C0"/>
              </a:solidFill>
            </a:endParaRPr>
          </a:p>
          <a:p>
            <a:pPr algn="ctr">
              <a:buNone/>
            </a:pPr>
            <a:r>
              <a:rPr lang="en-US" sz="2400" i="1" dirty="0" smtClean="0">
                <a:solidFill>
                  <a:srgbClr val="0070C0"/>
                </a:solidFill>
              </a:rPr>
              <a:t>Middle Ages</a:t>
            </a:r>
            <a:endParaRPr lang="ru-RU" sz="2400" i="1" dirty="0" smtClean="0">
              <a:solidFill>
                <a:srgbClr val="0070C0"/>
              </a:solidFill>
            </a:endParaRPr>
          </a:p>
          <a:p>
            <a:pPr algn="ctr">
              <a:buNone/>
            </a:pPr>
            <a:r>
              <a:rPr lang="en-US" sz="2400" i="1" dirty="0" smtClean="0">
                <a:solidFill>
                  <a:srgbClr val="0070C0"/>
                </a:solidFill>
              </a:rPr>
              <a:t>The Civil War</a:t>
            </a:r>
            <a:endParaRPr lang="ru-RU" sz="2400" i="1" dirty="0" smtClean="0">
              <a:solidFill>
                <a:srgbClr val="0070C0"/>
              </a:solidFill>
            </a:endParaRPr>
          </a:p>
          <a:p>
            <a:pPr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800" dirty="0" smtClean="0"/>
          </a:p>
          <a:p>
            <a:pPr>
              <a:buNone/>
            </a:pPr>
            <a:endParaRPr lang="en-US" sz="2800" i="1" dirty="0" smtClean="0">
              <a:solidFill>
                <a:srgbClr val="0070C0"/>
              </a:solidFill>
            </a:endParaRPr>
          </a:p>
          <a:p>
            <a:pPr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800" i="1" dirty="0" smtClean="0">
              <a:solidFill>
                <a:srgbClr val="0070C0"/>
              </a:solidFill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28662" y="428604"/>
            <a:ext cx="8005026" cy="607223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9. Существительные (и часто прилагательные), относящиеся к понятию божества:</a:t>
            </a:r>
          </a:p>
          <a:p>
            <a:pPr>
              <a:buNone/>
            </a:pPr>
            <a:r>
              <a:rPr lang="en-US" sz="2400" i="1" dirty="0" smtClean="0">
                <a:solidFill>
                  <a:srgbClr val="0070C0"/>
                </a:solidFill>
              </a:rPr>
              <a:t>God - </a:t>
            </a:r>
            <a:r>
              <a:rPr lang="ru-RU" sz="2400" i="1" dirty="0" smtClean="0">
                <a:solidFill>
                  <a:srgbClr val="0070C0"/>
                </a:solidFill>
              </a:rPr>
              <a:t>Бог</a:t>
            </a:r>
          </a:p>
          <a:p>
            <a:pPr>
              <a:buNone/>
            </a:pPr>
            <a:r>
              <a:rPr lang="en-US" sz="2400" i="1" dirty="0" smtClean="0">
                <a:solidFill>
                  <a:srgbClr val="0070C0"/>
                </a:solidFill>
              </a:rPr>
              <a:t>The Almighty - </a:t>
            </a:r>
            <a:r>
              <a:rPr lang="ru-RU" sz="2400" i="1" dirty="0" smtClean="0">
                <a:solidFill>
                  <a:srgbClr val="0070C0"/>
                </a:solidFill>
              </a:rPr>
              <a:t>Всемогущий</a:t>
            </a:r>
          </a:p>
          <a:p>
            <a:pPr>
              <a:buNone/>
            </a:pPr>
            <a:r>
              <a:rPr lang="en-US" sz="2400" i="1" dirty="0" smtClean="0">
                <a:solidFill>
                  <a:srgbClr val="0070C0"/>
                </a:solidFill>
              </a:rPr>
              <a:t>Allah – </a:t>
            </a:r>
            <a:r>
              <a:rPr lang="ru-RU" sz="2400" i="1" dirty="0" smtClean="0">
                <a:solidFill>
                  <a:srgbClr val="0070C0"/>
                </a:solidFill>
              </a:rPr>
              <a:t>Аллах</a:t>
            </a:r>
            <a:endParaRPr lang="en-US" sz="2400" i="1" dirty="0" smtClean="0">
              <a:solidFill>
                <a:srgbClr val="0070C0"/>
              </a:solidFill>
            </a:endParaRPr>
          </a:p>
          <a:p>
            <a:pPr>
              <a:buNone/>
            </a:pPr>
            <a:endParaRPr lang="ru-RU" sz="2400" i="1" dirty="0" smtClean="0">
              <a:solidFill>
                <a:srgbClr val="0070C0"/>
              </a:solidFill>
            </a:endParaRP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10. Названия дней недели, месяцев, праздников:</a:t>
            </a:r>
          </a:p>
          <a:p>
            <a:pPr algn="ctr">
              <a:buNone/>
            </a:pPr>
            <a:r>
              <a:rPr lang="en-US" sz="2400" i="1" dirty="0" smtClean="0">
                <a:solidFill>
                  <a:srgbClr val="0070C0"/>
                </a:solidFill>
              </a:rPr>
              <a:t>Tuesday</a:t>
            </a:r>
            <a:endParaRPr lang="ru-RU" sz="2400" i="1" dirty="0" smtClean="0">
              <a:solidFill>
                <a:srgbClr val="0070C0"/>
              </a:solidFill>
            </a:endParaRPr>
          </a:p>
          <a:p>
            <a:pPr algn="ctr">
              <a:buNone/>
            </a:pPr>
            <a:r>
              <a:rPr lang="en-US" sz="2400" i="1" dirty="0" smtClean="0">
                <a:solidFill>
                  <a:srgbClr val="0070C0"/>
                </a:solidFill>
              </a:rPr>
              <a:t>May</a:t>
            </a:r>
            <a:endParaRPr lang="ru-RU" sz="2400" i="1" dirty="0" smtClean="0">
              <a:solidFill>
                <a:srgbClr val="0070C0"/>
              </a:solidFill>
            </a:endParaRPr>
          </a:p>
          <a:p>
            <a:pPr algn="ctr">
              <a:buNone/>
            </a:pPr>
            <a:r>
              <a:rPr lang="en-US" sz="2400" i="1" dirty="0" smtClean="0">
                <a:solidFill>
                  <a:srgbClr val="0070C0"/>
                </a:solidFill>
              </a:rPr>
              <a:t>New Year </a:t>
            </a:r>
            <a:endParaRPr lang="ru-RU" sz="2400" i="1" dirty="0" smtClean="0">
              <a:solidFill>
                <a:srgbClr val="0070C0"/>
              </a:solidFill>
            </a:endParaRPr>
          </a:p>
          <a:p>
            <a:pPr algn="ctr">
              <a:buNone/>
            </a:pPr>
            <a:r>
              <a:rPr lang="en-US" sz="2400" i="1" dirty="0" smtClean="0">
                <a:solidFill>
                  <a:srgbClr val="0070C0"/>
                </a:solidFill>
              </a:rPr>
              <a:t>Fourth of </a:t>
            </a:r>
            <a:r>
              <a:rPr lang="en-US" sz="2400" i="1" dirty="0" smtClean="0">
                <a:solidFill>
                  <a:srgbClr val="0070C0"/>
                </a:solidFill>
              </a:rPr>
              <a:t>July</a:t>
            </a:r>
          </a:p>
          <a:p>
            <a:pPr algn="ctr">
              <a:buNone/>
            </a:pPr>
            <a:endParaRPr lang="ru-RU" sz="2400" i="1" dirty="0" smtClean="0">
              <a:solidFill>
                <a:srgbClr val="0070C0"/>
              </a:solidFill>
            </a:endParaRPr>
          </a:p>
          <a:p>
            <a:pPr algn="just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11. Названия стран света и их производные:</a:t>
            </a:r>
          </a:p>
          <a:p>
            <a:pPr algn="ctr">
              <a:buNone/>
            </a:pPr>
            <a:r>
              <a:rPr lang="en-US" sz="2800" i="1" dirty="0" smtClean="0">
                <a:solidFill>
                  <a:srgbClr val="0070C0"/>
                </a:solidFill>
              </a:rPr>
              <a:t>the East, the North, the West, the South</a:t>
            </a:r>
            <a:endParaRPr lang="ru-RU" sz="2800" i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428604"/>
            <a:ext cx="8219340" cy="5819796"/>
          </a:xfrm>
        </p:spPr>
        <p:txBody>
          <a:bodyPr/>
          <a:lstStyle/>
          <a:p>
            <a:pPr>
              <a:buNone/>
            </a:pP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12. 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Названия</a:t>
            </a: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фильмов, 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литературных произведений, журналов, статей и т.п.:</a:t>
            </a:r>
          </a:p>
          <a:p>
            <a:pPr algn="ctr">
              <a:buNone/>
            </a:pPr>
            <a:r>
              <a:rPr lang="en-US" sz="2800" i="1" dirty="0" smtClean="0">
                <a:solidFill>
                  <a:srgbClr val="0070C0"/>
                </a:solidFill>
              </a:rPr>
              <a:t>Journal of the American Medical </a:t>
            </a:r>
            <a:r>
              <a:rPr lang="en-US" sz="2800" i="1" dirty="0" smtClean="0">
                <a:solidFill>
                  <a:srgbClr val="0070C0"/>
                </a:solidFill>
              </a:rPr>
              <a:t>Association </a:t>
            </a:r>
            <a:r>
              <a:rPr lang="en-US" sz="2800" i="1" dirty="0" smtClean="0">
                <a:solidFill>
                  <a:srgbClr val="0070C0"/>
                </a:solidFill>
              </a:rPr>
              <a:t>Daily Mail</a:t>
            </a:r>
            <a:endParaRPr lang="ru-RU" sz="2800" i="1" dirty="0" smtClean="0">
              <a:solidFill>
                <a:srgbClr val="0070C0"/>
              </a:solidFill>
            </a:endParaRPr>
          </a:p>
          <a:p>
            <a:pPr>
              <a:buNone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13. Названия торговых марок:</a:t>
            </a:r>
          </a:p>
          <a:p>
            <a:pPr algn="ctr">
              <a:buNone/>
            </a:pPr>
            <a:r>
              <a:rPr lang="ru-RU" sz="2800" i="1" dirty="0" err="1" smtClean="0">
                <a:solidFill>
                  <a:srgbClr val="0070C0"/>
                </a:solidFill>
              </a:rPr>
              <a:t>Philips</a:t>
            </a:r>
            <a:r>
              <a:rPr lang="ru-RU" sz="2800" i="1" dirty="0" smtClean="0">
                <a:solidFill>
                  <a:srgbClr val="0070C0"/>
                </a:solidFill>
              </a:rPr>
              <a:t>, </a:t>
            </a:r>
            <a:r>
              <a:rPr lang="ru-RU" sz="2800" i="1" dirty="0" err="1" smtClean="0">
                <a:solidFill>
                  <a:srgbClr val="0070C0"/>
                </a:solidFill>
              </a:rPr>
              <a:t>Ferrari</a:t>
            </a:r>
            <a:r>
              <a:rPr lang="ru-RU" sz="2800" i="1" dirty="0" smtClean="0">
                <a:solidFill>
                  <a:srgbClr val="0070C0"/>
                </a:solidFill>
              </a:rPr>
              <a:t>, </a:t>
            </a:r>
            <a:r>
              <a:rPr lang="ru-RU" sz="2800" i="1" dirty="0" err="1" smtClean="0">
                <a:solidFill>
                  <a:srgbClr val="0070C0"/>
                </a:solidFill>
              </a:rPr>
              <a:t>Apple</a:t>
            </a:r>
            <a:r>
              <a:rPr lang="ru-RU" sz="2800" i="1" dirty="0" smtClean="0">
                <a:solidFill>
                  <a:srgbClr val="0070C0"/>
                </a:solidFill>
              </a:rPr>
              <a:t>.</a:t>
            </a:r>
          </a:p>
          <a:p>
            <a:pPr>
              <a:buNone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14. Цитата внутри предложения</a:t>
            </a:r>
          </a:p>
          <a:p>
            <a:pPr algn="ctr">
              <a:buNone/>
            </a:pPr>
            <a:r>
              <a:rPr lang="en-US" sz="2800" i="1" dirty="0" smtClean="0">
                <a:solidFill>
                  <a:srgbClr val="0070C0"/>
                </a:solidFill>
              </a:rPr>
              <a:t>Ecclesiastes said that “All is vanity”.</a:t>
            </a:r>
            <a:endParaRPr lang="ru-RU" sz="2800" i="1" dirty="0" smtClean="0">
              <a:solidFill>
                <a:srgbClr val="0070C0"/>
              </a:solidFill>
            </a:endParaRPr>
          </a:p>
          <a:p>
            <a:pPr>
              <a:buNone/>
            </a:pPr>
            <a:endParaRPr lang="ru-RU" sz="2800" i="1" dirty="0" smtClean="0">
              <a:solidFill>
                <a:srgbClr val="0070C0"/>
              </a:solidFill>
            </a:endParaRPr>
          </a:p>
          <a:p>
            <a:pPr>
              <a:buNone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15. Прямой вопрос внутри предложения, даже если он не выделяется кавычками:</a:t>
            </a:r>
          </a:p>
          <a:p>
            <a:pPr algn="ctr">
              <a:buNone/>
            </a:pPr>
            <a:r>
              <a:rPr lang="ru-RU" sz="2800" i="1" dirty="0" smtClean="0">
                <a:solidFill>
                  <a:srgbClr val="0070C0"/>
                </a:solidFill>
              </a:rPr>
              <a:t>Не </a:t>
            </a:r>
            <a:r>
              <a:rPr lang="ru-RU" sz="2800" i="1" dirty="0" err="1" smtClean="0">
                <a:solidFill>
                  <a:srgbClr val="0070C0"/>
                </a:solidFill>
              </a:rPr>
              <a:t>usually</a:t>
            </a:r>
            <a:r>
              <a:rPr lang="ru-RU" sz="2800" i="1" dirty="0" smtClean="0">
                <a:solidFill>
                  <a:srgbClr val="0070C0"/>
                </a:solidFill>
              </a:rPr>
              <a:t> </a:t>
            </a:r>
            <a:r>
              <a:rPr lang="ru-RU" sz="2800" i="1" dirty="0" err="1" smtClean="0">
                <a:solidFill>
                  <a:srgbClr val="0070C0"/>
                </a:solidFill>
              </a:rPr>
              <a:t>asks</a:t>
            </a:r>
            <a:r>
              <a:rPr lang="ru-RU" sz="2800" i="1" dirty="0" smtClean="0">
                <a:solidFill>
                  <a:srgbClr val="0070C0"/>
                </a:solidFill>
              </a:rPr>
              <a:t> </a:t>
            </a:r>
            <a:r>
              <a:rPr lang="ru-RU" sz="2800" i="1" dirty="0" err="1" smtClean="0">
                <a:solidFill>
                  <a:srgbClr val="0070C0"/>
                </a:solidFill>
              </a:rPr>
              <a:t>himself</a:t>
            </a:r>
            <a:r>
              <a:rPr lang="ru-RU" sz="2800" i="1" dirty="0" smtClean="0">
                <a:solidFill>
                  <a:srgbClr val="0070C0"/>
                </a:solidFill>
              </a:rPr>
              <a:t>, </a:t>
            </a:r>
            <a:r>
              <a:rPr lang="ru-RU" sz="2800" i="1" dirty="0" err="1" smtClean="0">
                <a:solidFill>
                  <a:srgbClr val="0070C0"/>
                </a:solidFill>
              </a:rPr>
              <a:t>Am</a:t>
            </a:r>
            <a:r>
              <a:rPr lang="ru-RU" sz="2800" i="1" dirty="0" smtClean="0">
                <a:solidFill>
                  <a:srgbClr val="0070C0"/>
                </a:solidFill>
              </a:rPr>
              <a:t> </a:t>
            </a:r>
            <a:r>
              <a:rPr lang="en-US" sz="2800" i="1" dirty="0" smtClean="0">
                <a:solidFill>
                  <a:srgbClr val="0070C0"/>
                </a:solidFill>
              </a:rPr>
              <a:t>I</a:t>
            </a:r>
            <a:r>
              <a:rPr lang="ru-RU" sz="2800" i="1" dirty="0" smtClean="0">
                <a:solidFill>
                  <a:srgbClr val="0070C0"/>
                </a:solidFill>
              </a:rPr>
              <a:t> </a:t>
            </a:r>
            <a:r>
              <a:rPr lang="ru-RU" sz="2800" i="1" dirty="0" err="1" smtClean="0">
                <a:solidFill>
                  <a:srgbClr val="0070C0"/>
                </a:solidFill>
              </a:rPr>
              <a:t>right</a:t>
            </a:r>
            <a:r>
              <a:rPr lang="ru-RU" sz="2800" i="1" dirty="0" smtClean="0">
                <a:solidFill>
                  <a:srgbClr val="0070C0"/>
                </a:solidFill>
              </a:rPr>
              <a:t>?</a:t>
            </a:r>
          </a:p>
          <a:p>
            <a:pPr>
              <a:buNone/>
            </a:pPr>
            <a:endParaRPr lang="ru-RU" sz="2800" dirty="0" smtClean="0"/>
          </a:p>
          <a:p>
            <a:pPr>
              <a:buNone/>
            </a:pPr>
            <a:endParaRPr lang="ru-RU" sz="3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9b8d236be583c88f020dd9ad7e5fd8dc0f29aa9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127</TotalTime>
  <Words>318</Words>
  <PresentationFormat>Экран (4:3)</PresentationFormat>
  <Paragraphs>66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Открытая</vt:lpstr>
      <vt:lpstr>Употребление  прописных букв в английском языке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Использование прописных букв</dc:title>
  <dc:creator>Пользователь</dc:creator>
  <cp:lastModifiedBy>starkova_li</cp:lastModifiedBy>
  <cp:revision>20</cp:revision>
  <dcterms:created xsi:type="dcterms:W3CDTF">2016-11-26T06:02:21Z</dcterms:created>
  <dcterms:modified xsi:type="dcterms:W3CDTF">2017-10-04T06:59:49Z</dcterms:modified>
</cp:coreProperties>
</file>