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haroni" pitchFamily="2" charset="-79"/>
              </a:rPr>
              <a:t>ТРАНСЛИТЕРАЦИЯ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199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варианты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Русская буква </a:t>
            </a:r>
            <a:r>
              <a:rPr lang="ru-RU" dirty="0" smtClean="0">
                <a:solidFill>
                  <a:srgbClr val="FF0000"/>
                </a:solidFill>
              </a:rPr>
              <a:t>й </a:t>
            </a:r>
            <a:r>
              <a:rPr lang="ru-RU" dirty="0"/>
              <a:t>транслитерируются </a:t>
            </a:r>
            <a:r>
              <a:rPr lang="ru-RU" dirty="0" smtClean="0"/>
              <a:t>как </a:t>
            </a:r>
            <a:r>
              <a:rPr lang="ru-RU" dirty="0" smtClean="0">
                <a:solidFill>
                  <a:srgbClr val="FF0000"/>
                </a:solidFill>
              </a:rPr>
              <a:t>у</a:t>
            </a:r>
            <a:r>
              <a:rPr lang="en-US" dirty="0" smtClean="0"/>
              <a:t> </a:t>
            </a:r>
            <a:r>
              <a:rPr lang="ru-RU" dirty="0" smtClean="0"/>
              <a:t>в начале и в конце слова</a:t>
            </a:r>
          </a:p>
          <a:p>
            <a:endParaRPr lang="ru-RU" dirty="0"/>
          </a:p>
          <a:p>
            <a:r>
              <a:rPr lang="ru-RU" dirty="0" smtClean="0"/>
              <a:t>Сочетание </a:t>
            </a:r>
            <a:r>
              <a:rPr lang="ru-RU" dirty="0"/>
              <a:t>русских букв </a:t>
            </a:r>
            <a:r>
              <a:rPr lang="ru-RU" dirty="0">
                <a:solidFill>
                  <a:srgbClr val="FF0000"/>
                </a:solidFill>
              </a:rPr>
              <a:t>КС</a:t>
            </a:r>
            <a:r>
              <a:rPr lang="ru-RU" dirty="0"/>
              <a:t> транслитерируется как </a:t>
            </a:r>
            <a:r>
              <a:rPr lang="ru-RU" dirty="0">
                <a:solidFill>
                  <a:srgbClr val="FF0000"/>
                </a:solidFill>
              </a:rPr>
              <a:t>KS</a:t>
            </a:r>
            <a:r>
              <a:rPr lang="ru-RU" dirty="0"/>
              <a:t>, а не как X.</a:t>
            </a:r>
          </a:p>
        </p:txBody>
      </p:sp>
    </p:spTree>
    <p:extLst>
      <p:ext uri="{BB962C8B-B14F-4D97-AF65-F5344CB8AC3E}">
        <p14:creationId xmlns="" xmlns:p14="http://schemas.microsoft.com/office/powerpoint/2010/main" val="291883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транслитерация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точная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передача знаков одной письменности знаками другой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письменности, 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которой каждый знак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или последовательность знаков)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системы письма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передаётся 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тем же знаком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или последовательностью знаков)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системы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письма.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72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Романизация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транслитерация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русского текста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кириллицы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латиницу, т.е.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передача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букв, слов, выражений и связанных текстов,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записанных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помощью русского алфавита (кириллического),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средствами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латинского алфавита.</a:t>
            </a:r>
          </a:p>
        </p:txBody>
      </p:sp>
    </p:spTree>
    <p:extLst>
      <p:ext uri="{BB962C8B-B14F-4D97-AF65-F5344CB8AC3E}">
        <p14:creationId xmlns="" xmlns:p14="http://schemas.microsoft.com/office/powerpoint/2010/main" val="377152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Транслитерация слов с русского языка на английский производится </a:t>
            </a:r>
            <a:r>
              <a:rPr lang="ru-RU" dirty="0"/>
              <a:t>в соответствии с рекомендованным ИКАО (Международной организацией гражданской авиации) международным </a:t>
            </a:r>
            <a:r>
              <a:rPr lang="ru-RU" dirty="0" smtClean="0"/>
              <a:t>стандартом.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п. </a:t>
            </a:r>
            <a:r>
              <a:rPr lang="ru-RU" dirty="0"/>
              <a:t>97 Приказа </a:t>
            </a:r>
            <a:r>
              <a:rPr lang="ru-RU" dirty="0" smtClean="0"/>
              <a:t>ФМС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dirty="0"/>
              <a:t>от 15 октября 2012 г. N 320</a:t>
            </a:r>
          </a:p>
        </p:txBody>
      </p:sp>
    </p:spTree>
    <p:extLst>
      <p:ext uri="{BB962C8B-B14F-4D97-AF65-F5344CB8AC3E}">
        <p14:creationId xmlns="" xmlns:p14="http://schemas.microsoft.com/office/powerpoint/2010/main" val="76531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Рекомендуемая </a:t>
            </a:r>
            <a:r>
              <a:rPr lang="ru-RU" b="1" dirty="0" smtClean="0"/>
              <a:t>ИКАО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транслитерация кириллических знаков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48062927"/>
              </p:ext>
            </p:extLst>
          </p:nvPr>
        </p:nvGraphicFramePr>
        <p:xfrm>
          <a:off x="755576" y="1663244"/>
          <a:ext cx="7723584" cy="5074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0896"/>
                <a:gridCol w="1930896"/>
                <a:gridCol w="1930896"/>
                <a:gridCol w="1930896"/>
              </a:tblGrid>
              <a:tr h="50273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Кириллица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Латиница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54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</a:t>
                      </a:r>
                      <a:endParaRPr lang="ru-RU" sz="2400" dirty="0"/>
                    </a:p>
                  </a:txBody>
                  <a:tcPr/>
                </a:tc>
              </a:tr>
              <a:tr h="40218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Б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б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</a:t>
                      </a:r>
                      <a:endParaRPr lang="ru-RU" sz="2400" dirty="0"/>
                    </a:p>
                  </a:txBody>
                  <a:tcPr/>
                </a:tc>
              </a:tr>
              <a:tr h="40218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V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v</a:t>
                      </a:r>
                      <a:endParaRPr lang="ru-RU" sz="2400" dirty="0"/>
                    </a:p>
                  </a:txBody>
                  <a:tcPr/>
                </a:tc>
              </a:tr>
              <a:tr h="40218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Г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г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</a:t>
                      </a:r>
                      <a:endParaRPr lang="ru-RU" sz="2400" dirty="0"/>
                    </a:p>
                  </a:txBody>
                  <a:tcPr/>
                </a:tc>
              </a:tr>
              <a:tr h="40218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Д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д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</a:t>
                      </a:r>
                      <a:endParaRPr lang="ru-RU" sz="2400" dirty="0"/>
                    </a:p>
                  </a:txBody>
                  <a:tcPr/>
                </a:tc>
              </a:tr>
              <a:tr h="40218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</a:t>
                      </a:r>
                      <a:endParaRPr lang="ru-RU" sz="2400" dirty="0"/>
                    </a:p>
                  </a:txBody>
                  <a:tcPr/>
                </a:tc>
              </a:tr>
              <a:tr h="40218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Ё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ё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</a:t>
                      </a:r>
                      <a:endParaRPr lang="ru-RU" sz="2400" dirty="0"/>
                    </a:p>
                  </a:txBody>
                  <a:tcPr/>
                </a:tc>
              </a:tr>
              <a:tr h="40218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Ж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ж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Zh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zh</a:t>
                      </a:r>
                      <a:endParaRPr lang="ru-RU" sz="2400" dirty="0"/>
                    </a:p>
                  </a:txBody>
                  <a:tcPr/>
                </a:tc>
              </a:tr>
              <a:tr h="40218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З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з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Z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z</a:t>
                      </a:r>
                      <a:endParaRPr lang="ru-RU" sz="2400" dirty="0"/>
                    </a:p>
                  </a:txBody>
                  <a:tcPr/>
                </a:tc>
              </a:tr>
              <a:tr h="40218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8390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2632676"/>
              </p:ext>
            </p:extLst>
          </p:nvPr>
        </p:nvGraphicFramePr>
        <p:xfrm>
          <a:off x="899592" y="332651"/>
          <a:ext cx="7488832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9499"/>
                <a:gridCol w="1873111"/>
                <a:gridCol w="1873111"/>
                <a:gridCol w="1873111"/>
              </a:tblGrid>
              <a:tr h="427248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Кириллица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Латиница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72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</a:t>
                      </a:r>
                      <a:r>
                        <a:rPr lang="ru-RU" sz="2400" dirty="0" smtClean="0"/>
                        <a:t> (</a:t>
                      </a:r>
                      <a:r>
                        <a:rPr lang="en-US" sz="2400" dirty="0" smtClean="0"/>
                        <a:t>Y</a:t>
                      </a:r>
                      <a:r>
                        <a:rPr lang="ru-RU" sz="2400" dirty="0" smtClean="0"/>
                        <a:t>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 (y)</a:t>
                      </a:r>
                      <a:endParaRPr lang="ru-RU" sz="2400" dirty="0"/>
                    </a:p>
                  </a:txBody>
                  <a:tcPr/>
                </a:tc>
              </a:tr>
              <a:tr h="4272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K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k</a:t>
                      </a:r>
                      <a:endParaRPr lang="ru-RU" sz="2400" dirty="0"/>
                    </a:p>
                  </a:txBody>
                  <a:tcPr/>
                </a:tc>
              </a:tr>
              <a:tr h="4272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</a:t>
                      </a:r>
                      <a:endParaRPr lang="ru-RU" sz="2400" dirty="0"/>
                    </a:p>
                  </a:txBody>
                  <a:tcPr/>
                </a:tc>
              </a:tr>
              <a:tr h="4272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</a:t>
                      </a:r>
                      <a:endParaRPr lang="ru-RU" sz="2400" dirty="0"/>
                    </a:p>
                  </a:txBody>
                  <a:tcPr/>
                </a:tc>
              </a:tr>
              <a:tr h="4272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</a:t>
                      </a:r>
                      <a:endParaRPr lang="ru-RU" sz="2400" dirty="0"/>
                    </a:p>
                  </a:txBody>
                  <a:tcPr/>
                </a:tc>
              </a:tr>
              <a:tr h="4272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</a:t>
                      </a:r>
                      <a:endParaRPr lang="ru-RU" sz="2400" dirty="0"/>
                    </a:p>
                  </a:txBody>
                  <a:tcPr/>
                </a:tc>
              </a:tr>
              <a:tr h="4272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</a:t>
                      </a:r>
                      <a:endParaRPr lang="ru-RU" sz="2400" dirty="0"/>
                    </a:p>
                  </a:txBody>
                  <a:tcPr/>
                </a:tc>
              </a:tr>
              <a:tr h="4272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</a:t>
                      </a:r>
                      <a:endParaRPr lang="ru-RU" sz="2400" dirty="0"/>
                    </a:p>
                  </a:txBody>
                  <a:tcPr/>
                </a:tc>
              </a:tr>
              <a:tr h="4272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</a:t>
                      </a:r>
                      <a:endParaRPr lang="ru-RU" sz="2400" dirty="0"/>
                    </a:p>
                  </a:txBody>
                  <a:tcPr/>
                </a:tc>
              </a:tr>
              <a:tr h="4272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</a:t>
                      </a:r>
                      <a:endParaRPr lang="ru-RU" sz="2400" dirty="0"/>
                    </a:p>
                  </a:txBody>
                  <a:tcPr/>
                </a:tc>
              </a:tr>
              <a:tr h="4272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U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u</a:t>
                      </a:r>
                      <a:endParaRPr lang="ru-RU" sz="2400" dirty="0"/>
                    </a:p>
                  </a:txBody>
                  <a:tcPr/>
                </a:tc>
              </a:tr>
              <a:tr h="4272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Ф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ф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</a:t>
                      </a:r>
                      <a:endParaRPr lang="ru-RU" sz="2400" dirty="0"/>
                    </a:p>
                  </a:txBody>
                  <a:tcPr/>
                </a:tc>
              </a:tr>
              <a:tr h="4272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Kh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kh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3257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42151253"/>
              </p:ext>
            </p:extLst>
          </p:nvPr>
        </p:nvGraphicFramePr>
        <p:xfrm>
          <a:off x="971600" y="764704"/>
          <a:ext cx="7272808" cy="5616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202"/>
                <a:gridCol w="1818202"/>
                <a:gridCol w="1818202"/>
                <a:gridCol w="1818202"/>
              </a:tblGrid>
              <a:tr h="829376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Кириллица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Латиница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872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Ц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ц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Ts</a:t>
                      </a:r>
                      <a:r>
                        <a:rPr lang="en-US" sz="2400" dirty="0" smtClean="0"/>
                        <a:t> (</a:t>
                      </a:r>
                      <a:r>
                        <a:rPr lang="en-US" sz="2400" dirty="0" err="1" smtClean="0"/>
                        <a:t>Tc</a:t>
                      </a:r>
                      <a:r>
                        <a:rPr lang="en-US" sz="2400" dirty="0" smtClean="0"/>
                        <a:t>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ts</a:t>
                      </a:r>
                      <a:r>
                        <a:rPr lang="en-US" sz="2400" dirty="0" smtClean="0"/>
                        <a:t> (</a:t>
                      </a:r>
                      <a:r>
                        <a:rPr lang="en-US" sz="2400" dirty="0" err="1" smtClean="0"/>
                        <a:t>tc</a:t>
                      </a:r>
                      <a:r>
                        <a:rPr lang="en-US" sz="2400" dirty="0" smtClean="0"/>
                        <a:t>)</a:t>
                      </a:r>
                      <a:endParaRPr lang="ru-RU" sz="2400" dirty="0"/>
                    </a:p>
                  </a:txBody>
                  <a:tcPr/>
                </a:tc>
              </a:tr>
              <a:tr h="47872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Ч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ч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Ch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ch</a:t>
                      </a:r>
                      <a:endParaRPr lang="ru-RU" sz="2400" dirty="0"/>
                    </a:p>
                  </a:txBody>
                  <a:tcPr/>
                </a:tc>
              </a:tr>
              <a:tr h="47872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Ш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ш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Sh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sh</a:t>
                      </a:r>
                      <a:endParaRPr lang="ru-RU" sz="2400" dirty="0"/>
                    </a:p>
                  </a:txBody>
                  <a:tcPr/>
                </a:tc>
              </a:tr>
              <a:tr h="47872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Щ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щ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Shch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shch</a:t>
                      </a:r>
                      <a:endParaRPr lang="ru-RU" sz="2400" dirty="0"/>
                    </a:p>
                  </a:txBody>
                  <a:tcPr/>
                </a:tc>
              </a:tr>
              <a:tr h="47872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ъ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/>
                        <a:t>ie</a:t>
                      </a:r>
                      <a:endParaRPr lang="ru-RU" sz="2400" dirty="0"/>
                    </a:p>
                  </a:txBody>
                  <a:tcPr/>
                </a:tc>
              </a:tr>
              <a:tr h="47872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Y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y</a:t>
                      </a:r>
                      <a:endParaRPr lang="ru-RU" sz="2400" dirty="0"/>
                    </a:p>
                  </a:txBody>
                  <a:tcPr/>
                </a:tc>
              </a:tr>
              <a:tr h="47872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</a:tr>
              <a:tr h="47872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Э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э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</a:t>
                      </a:r>
                      <a:endParaRPr lang="ru-RU" sz="2400" dirty="0"/>
                    </a:p>
                  </a:txBody>
                  <a:tcPr/>
                </a:tc>
              </a:tr>
              <a:tr h="47872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Ю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ю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Iu</a:t>
                      </a:r>
                      <a:r>
                        <a:rPr lang="en-US" sz="2400" dirty="0" smtClean="0"/>
                        <a:t> (Yu)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iu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smtClean="0"/>
                        <a:t>(</a:t>
                      </a:r>
                      <a:r>
                        <a:rPr lang="en-US" sz="2400" dirty="0" err="1" smtClean="0"/>
                        <a:t>yu</a:t>
                      </a:r>
                      <a:r>
                        <a:rPr lang="en-US" sz="2400" dirty="0" smtClean="0"/>
                        <a:t>)</a:t>
                      </a:r>
                      <a:endParaRPr lang="ru-RU" sz="2400" dirty="0"/>
                    </a:p>
                  </a:txBody>
                  <a:tcPr/>
                </a:tc>
              </a:tr>
              <a:tr h="47872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Ia</a:t>
                      </a:r>
                      <a:r>
                        <a:rPr lang="en-US" sz="2400" dirty="0" smtClean="0"/>
                        <a:t> (</a:t>
                      </a:r>
                      <a:r>
                        <a:rPr lang="en-US" sz="2400" dirty="0" err="1" smtClean="0"/>
                        <a:t>Ya</a:t>
                      </a:r>
                      <a:r>
                        <a:rPr lang="en-US" sz="2400" dirty="0" smtClean="0"/>
                        <a:t>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ia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smtClean="0"/>
                        <a:t>(</a:t>
                      </a:r>
                      <a:r>
                        <a:rPr lang="en-US" sz="2400" dirty="0" err="1" smtClean="0"/>
                        <a:t>ya</a:t>
                      </a:r>
                      <a:r>
                        <a:rPr lang="en-US" sz="2400" dirty="0" smtClean="0"/>
                        <a:t>)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6606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Варианты буквы 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6792"/>
            <a:ext cx="8686800" cy="489654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Буква </a:t>
            </a:r>
            <a:r>
              <a:rPr lang="ru-RU" b="1" dirty="0">
                <a:solidFill>
                  <a:srgbClr val="FF0000"/>
                </a:solidFill>
              </a:rPr>
              <a:t>Е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транслитерируется </a:t>
            </a:r>
            <a:r>
              <a:rPr lang="ru-RU" dirty="0" smtClean="0"/>
              <a:t> </a:t>
            </a:r>
            <a:r>
              <a:rPr lang="ru-RU" dirty="0"/>
              <a:t>как </a:t>
            </a:r>
            <a:r>
              <a:rPr lang="ru-RU" b="1" dirty="0">
                <a:solidFill>
                  <a:srgbClr val="FF0000"/>
                </a:solidFill>
              </a:rPr>
              <a:t>YE</a:t>
            </a:r>
            <a:r>
              <a:rPr lang="ru-RU" dirty="0"/>
              <a:t>, если </a:t>
            </a:r>
            <a:r>
              <a:rPr lang="ru-RU" dirty="0" smtClean="0"/>
              <a:t>стоит:</a:t>
            </a:r>
          </a:p>
          <a:p>
            <a:pPr marL="0" indent="0">
              <a:buNone/>
            </a:pPr>
            <a:r>
              <a:rPr lang="ru-RU" b="1" i="1" dirty="0" smtClean="0"/>
              <a:t>- в </a:t>
            </a:r>
            <a:r>
              <a:rPr lang="ru-RU" b="1" i="1" dirty="0"/>
              <a:t>начале слова, 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/>
              <a:t>- после гласных,</a:t>
            </a:r>
          </a:p>
          <a:p>
            <a:pPr marL="0" indent="0">
              <a:buNone/>
            </a:pPr>
            <a:r>
              <a:rPr lang="ru-RU" b="1" i="1" dirty="0" smtClean="0"/>
              <a:t>- после </a:t>
            </a:r>
            <a:r>
              <a:rPr lang="ru-RU" b="1" i="1" dirty="0"/>
              <a:t>знаков Ъ и Ь. </a:t>
            </a:r>
            <a:endParaRPr lang="ru-RU" b="1" i="1" dirty="0" smtClean="0"/>
          </a:p>
          <a:p>
            <a:pPr marL="0" indent="0">
              <a:buNone/>
            </a:pPr>
            <a:r>
              <a:rPr lang="ru-RU" dirty="0" smtClean="0"/>
              <a:t>Во </a:t>
            </a:r>
            <a:r>
              <a:rPr lang="ru-RU" dirty="0"/>
              <a:t>всех остальных случаях - как </a:t>
            </a:r>
            <a:r>
              <a:rPr lang="ru-RU" dirty="0">
                <a:solidFill>
                  <a:srgbClr val="FF0000"/>
                </a:solidFill>
              </a:rPr>
              <a:t>E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ru-RU" i="1" u="sng" dirty="0"/>
              <a:t>Например,</a:t>
            </a:r>
            <a:r>
              <a:rPr lang="ru-RU" dirty="0"/>
              <a:t> </a:t>
            </a:r>
            <a:r>
              <a:rPr lang="ru-RU" dirty="0" smtClean="0"/>
              <a:t>                        Евгений=</a:t>
            </a:r>
            <a:r>
              <a:rPr lang="ru-RU" dirty="0" err="1" smtClean="0"/>
              <a:t>Yevgeniy</a:t>
            </a:r>
            <a:r>
              <a:rPr lang="ru-RU" dirty="0" smtClean="0"/>
              <a:t>,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dirty="0" smtClean="0"/>
              <a:t>                     Анатольевич=</a:t>
            </a:r>
            <a:r>
              <a:rPr lang="ru-RU" dirty="0" err="1" smtClean="0"/>
              <a:t>Anatolyevich</a:t>
            </a:r>
            <a:r>
              <a:rPr lang="ru-RU" dirty="0" smtClean="0"/>
              <a:t>,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dirty="0"/>
              <a:t> </a:t>
            </a:r>
            <a:r>
              <a:rPr lang="ru-RU" dirty="0" smtClean="0"/>
              <a:t>                     Сергеевич=</a:t>
            </a:r>
            <a:r>
              <a:rPr lang="ru-RU" dirty="0" err="1" smtClean="0"/>
              <a:t>Sergeyevich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24434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Варианты буквы </a:t>
            </a:r>
            <a:r>
              <a:rPr lang="ru-RU" dirty="0" smtClean="0">
                <a:solidFill>
                  <a:srgbClr val="FF0000"/>
                </a:solidFill>
              </a:rPr>
              <a:t>Ё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Буква </a:t>
            </a:r>
            <a:r>
              <a:rPr lang="ru-RU" b="1" dirty="0">
                <a:solidFill>
                  <a:srgbClr val="FF0000"/>
                </a:solidFill>
              </a:rPr>
              <a:t>Ё</a:t>
            </a:r>
            <a:r>
              <a:rPr lang="ru-RU" dirty="0"/>
              <a:t> транслитерируется как </a:t>
            </a:r>
            <a:r>
              <a:rPr lang="ru-RU" b="1" dirty="0">
                <a:solidFill>
                  <a:srgbClr val="FF0000"/>
                </a:solidFill>
              </a:rPr>
              <a:t>YE</a:t>
            </a:r>
            <a:r>
              <a:rPr lang="ru-RU" dirty="0"/>
              <a:t>, если она </a:t>
            </a:r>
            <a:r>
              <a:rPr lang="ru-RU" dirty="0" smtClean="0"/>
              <a:t>стоит:</a:t>
            </a:r>
          </a:p>
          <a:p>
            <a:pPr marL="0" indent="0">
              <a:buNone/>
            </a:pPr>
            <a:r>
              <a:rPr lang="ru-RU" sz="2800" b="1" i="1" dirty="0" smtClean="0"/>
              <a:t> в </a:t>
            </a:r>
            <a:r>
              <a:rPr lang="ru-RU" sz="2800" b="1" i="1" dirty="0"/>
              <a:t>начале слова</a:t>
            </a:r>
            <a:r>
              <a:rPr lang="ru-RU" sz="2800" b="1" i="1" dirty="0" smtClean="0"/>
              <a:t>,</a:t>
            </a:r>
          </a:p>
          <a:p>
            <a:pPr marL="0" indent="0">
              <a:buNone/>
            </a:pPr>
            <a:r>
              <a:rPr lang="ru-RU" sz="2800" b="1" i="1" dirty="0" smtClean="0"/>
              <a:t> </a:t>
            </a:r>
            <a:r>
              <a:rPr lang="ru-RU" sz="2800" b="1" i="1" dirty="0"/>
              <a:t>после </a:t>
            </a:r>
            <a:r>
              <a:rPr lang="ru-RU" sz="2800" b="1" i="1" dirty="0" smtClean="0"/>
              <a:t>гласных,</a:t>
            </a:r>
          </a:p>
          <a:p>
            <a:pPr marL="0" indent="0">
              <a:buNone/>
            </a:pPr>
            <a:r>
              <a:rPr lang="ru-RU" sz="2800" b="1" i="1" dirty="0" smtClean="0"/>
              <a:t> после знаков </a:t>
            </a:r>
            <a:r>
              <a:rPr lang="ru-RU" sz="2800" b="1" i="1" dirty="0"/>
              <a:t>Ъ и Ь</a:t>
            </a:r>
            <a:r>
              <a:rPr lang="ru-RU" sz="2800" b="1" i="1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Во всех остальных случаях - как </a:t>
            </a:r>
            <a:r>
              <a:rPr lang="ru-RU" dirty="0">
                <a:solidFill>
                  <a:srgbClr val="FF0000"/>
                </a:solidFill>
              </a:rPr>
              <a:t>E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i="1" u="sng" dirty="0" smtClean="0"/>
              <a:t>Например,</a:t>
            </a:r>
            <a:r>
              <a:rPr lang="ru-RU" i="1" dirty="0" smtClean="0"/>
              <a:t>                   </a:t>
            </a:r>
            <a:r>
              <a:rPr lang="ru-RU" dirty="0" err="1" smtClean="0"/>
              <a:t>Ёлкин</a:t>
            </a:r>
            <a:r>
              <a:rPr lang="ru-RU" dirty="0" smtClean="0"/>
              <a:t>=</a:t>
            </a:r>
            <a:r>
              <a:rPr lang="ru-RU" dirty="0" err="1" smtClean="0"/>
              <a:t>Yelkin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                          Планёрная=</a:t>
            </a:r>
            <a:r>
              <a:rPr lang="ru-RU" dirty="0" err="1" smtClean="0"/>
              <a:t>Planernaya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0036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b29095cb3d8caa04a1aba22423998bc36e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146</TotalTime>
  <Words>389</Words>
  <Application>Microsoft Office PowerPoint</Application>
  <PresentationFormat>Экран (4:3)</PresentationFormat>
  <Paragraphs>182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транслитерация</vt:lpstr>
      <vt:lpstr>Романизация</vt:lpstr>
      <vt:lpstr>Слайд 4</vt:lpstr>
      <vt:lpstr>Рекомендуемая ИКАО  транслитерация кириллических знаков</vt:lpstr>
      <vt:lpstr>Слайд 6</vt:lpstr>
      <vt:lpstr>Слайд 7</vt:lpstr>
      <vt:lpstr>Варианты буквы Е</vt:lpstr>
      <vt:lpstr>Варианты буквы Ё</vt:lpstr>
      <vt:lpstr>варианты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Luda</dc:creator>
  <cp:lastModifiedBy>starkova_li</cp:lastModifiedBy>
  <cp:revision>20</cp:revision>
  <dcterms:created xsi:type="dcterms:W3CDTF">2017-09-22T14:05:42Z</dcterms:created>
  <dcterms:modified xsi:type="dcterms:W3CDTF">2017-11-01T06:14:07Z</dcterms:modified>
</cp:coreProperties>
</file>