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Curriculum Vitae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CV or Resume?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References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800" i="1" dirty="0" smtClean="0"/>
              <a:t>References furnished on request</a:t>
            </a:r>
          </a:p>
          <a:p>
            <a:pPr algn="ctr">
              <a:buNone/>
            </a:pPr>
            <a:endParaRPr lang="en-US" i="1" dirty="0" smtClean="0"/>
          </a:p>
          <a:p>
            <a:pPr>
              <a:buNone/>
            </a:pPr>
            <a:r>
              <a:rPr lang="en-US" sz="2800" dirty="0" smtClean="0"/>
              <a:t>Provide references if your employer asks for them</a:t>
            </a:r>
          </a:p>
          <a:p>
            <a:pPr>
              <a:buNone/>
            </a:pPr>
            <a:r>
              <a:rPr lang="en-US" sz="2800" dirty="0" smtClean="0"/>
              <a:t>Possible referees include a teacher or previous employer(s).</a:t>
            </a:r>
          </a:p>
          <a:p>
            <a:r>
              <a:rPr lang="en-US" sz="2800" dirty="0" smtClean="0"/>
              <a:t>You should give the name of the referees, the company’s name, the address of the company’s office, the e-mail address, the telephone number.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Covering</a:t>
            </a:r>
            <a:r>
              <a:rPr lang="en-US" dirty="0" smtClean="0"/>
              <a:t> </a:t>
            </a:r>
            <a:r>
              <a:rPr lang="en-US" b="1" dirty="0" smtClean="0"/>
              <a:t>Letter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472518" cy="50006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Dear </a:t>
            </a:r>
            <a:r>
              <a:rPr lang="en-US" dirty="0" smtClean="0"/>
              <a:t>Sir,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As my application for the </a:t>
            </a:r>
            <a:r>
              <a:rPr lang="en-US" dirty="0" smtClean="0"/>
              <a:t>job, </a:t>
            </a:r>
            <a:r>
              <a:rPr lang="en-US" dirty="0" smtClean="0"/>
              <a:t>I am sending you </a:t>
            </a:r>
            <a:r>
              <a:rPr lang="en-US" dirty="0" smtClean="0"/>
              <a:t>the following materials (enclosed</a:t>
            </a:r>
            <a:r>
              <a:rPr lang="en-US" dirty="0" smtClean="0"/>
              <a:t>):</a:t>
            </a:r>
          </a:p>
          <a:p>
            <a:pPr>
              <a:buNone/>
            </a:pPr>
            <a:r>
              <a:rPr lang="en-US" dirty="0" smtClean="0"/>
              <a:t>1. Completed Application Form.</a:t>
            </a:r>
          </a:p>
          <a:p>
            <a:pPr>
              <a:buNone/>
            </a:pPr>
            <a:r>
              <a:rPr lang="en-US" dirty="0" smtClean="0"/>
              <a:t>2. Completed International Student Financial Statement.</a:t>
            </a:r>
          </a:p>
          <a:p>
            <a:pPr>
              <a:buNone/>
            </a:pPr>
            <a:r>
              <a:rPr lang="en-US" dirty="0" smtClean="0"/>
              <a:t>3. Certified copy of my official transcript (academic </a:t>
            </a:r>
            <a:r>
              <a:rPr lang="en-US" dirty="0" smtClean="0"/>
              <a:t>certificate) with </a:t>
            </a:r>
            <a:r>
              <a:rPr lang="en-US" dirty="0" smtClean="0"/>
              <a:t>attached official translation into English made by the </a:t>
            </a:r>
            <a:r>
              <a:rPr lang="en-US" dirty="0" smtClean="0"/>
              <a:t>St. Petersburg </a:t>
            </a:r>
            <a:r>
              <a:rPr lang="en-US" dirty="0" smtClean="0"/>
              <a:t>State Notary Office 1.</a:t>
            </a:r>
          </a:p>
          <a:p>
            <a:pPr>
              <a:buNone/>
            </a:pPr>
            <a:r>
              <a:rPr lang="en-US" dirty="0" smtClean="0"/>
              <a:t>4. Two-page Personal Statement.</a:t>
            </a:r>
          </a:p>
          <a:p>
            <a:pPr>
              <a:buNone/>
            </a:pPr>
            <a:r>
              <a:rPr lang="en-US" dirty="0" smtClean="0"/>
              <a:t>5. Three letters of recommendation (in separate envelopes).</a:t>
            </a:r>
          </a:p>
          <a:p>
            <a:pPr>
              <a:buNone/>
            </a:pPr>
            <a:r>
              <a:rPr lang="en-US" dirty="0" smtClean="0"/>
              <a:t>6. Copies of TOEFL, TWE.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Please </a:t>
            </a:r>
            <a:r>
              <a:rPr lang="en-US" dirty="0" smtClean="0"/>
              <a:t>acknowledge the receipt of this packet.</a:t>
            </a:r>
          </a:p>
          <a:p>
            <a:pPr>
              <a:buNone/>
            </a:pPr>
            <a:r>
              <a:rPr lang="en-US" dirty="0" smtClean="0"/>
              <a:t>Please also let me know if you need any additional documents.</a:t>
            </a:r>
          </a:p>
          <a:p>
            <a:pPr>
              <a:buNone/>
            </a:pPr>
            <a:r>
              <a:rPr lang="en-US" dirty="0" smtClean="0"/>
              <a:t>I would be very grateful to you if you would duplicate </a:t>
            </a:r>
            <a:r>
              <a:rPr lang="en-US" dirty="0" smtClean="0"/>
              <a:t>your admission </a:t>
            </a:r>
            <a:r>
              <a:rPr lang="en-US" dirty="0" smtClean="0"/>
              <a:t>decision via </a:t>
            </a:r>
            <a:r>
              <a:rPr lang="en-US" dirty="0" smtClean="0"/>
              <a:t>e-mail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Thank </a:t>
            </a:r>
            <a:r>
              <a:rPr lang="en-US" dirty="0" smtClean="0"/>
              <a:t>you for consideration of my application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Sincerely </a:t>
            </a:r>
            <a:r>
              <a:rPr lang="en-US" dirty="0" smtClean="0"/>
              <a:t>yours.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Tatyana </a:t>
            </a:r>
            <a:r>
              <a:rPr lang="en-US" dirty="0" err="1" smtClean="0"/>
              <a:t>Larina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CV (</a:t>
            </a:r>
            <a:r>
              <a:rPr lang="en-US" b="1" dirty="0" err="1" smtClean="0"/>
              <a:t>BrE</a:t>
            </a:r>
            <a:r>
              <a:rPr lang="en-US" b="1" dirty="0" smtClean="0"/>
              <a:t>) = Resume (</a:t>
            </a:r>
            <a:r>
              <a:rPr lang="en-US" b="1" dirty="0" err="1" smtClean="0"/>
              <a:t>AmE</a:t>
            </a:r>
            <a:r>
              <a:rPr lang="en-US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sz="3200" dirty="0" smtClean="0"/>
              <a:t>Curriculum vitae is a short written document that lists </a:t>
            </a:r>
          </a:p>
          <a:p>
            <a:pPr algn="ctr">
              <a:buNone/>
            </a:pPr>
            <a:r>
              <a:rPr lang="en-US" sz="3200" dirty="0" smtClean="0"/>
              <a:t>your education and previous jobs,</a:t>
            </a:r>
          </a:p>
          <a:p>
            <a:pPr algn="ctr">
              <a:buNone/>
            </a:pPr>
            <a:r>
              <a:rPr lang="en-US" sz="3200" dirty="0" smtClean="0"/>
              <a:t> which you send to employers </a:t>
            </a:r>
          </a:p>
          <a:p>
            <a:pPr algn="ctr">
              <a:buNone/>
            </a:pPr>
            <a:r>
              <a:rPr lang="en-US" sz="3200" dirty="0" smtClean="0"/>
              <a:t>when you are looking for a job.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to design the layout of CV?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01080" cy="456535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Always type your </a:t>
            </a:r>
            <a:r>
              <a:rPr lang="en-US" sz="2800" dirty="0" smtClean="0"/>
              <a:t>CV.</a:t>
            </a:r>
            <a:endParaRPr lang="ru-RU" sz="2800" dirty="0" smtClean="0"/>
          </a:p>
          <a:p>
            <a:r>
              <a:rPr lang="en-US" sz="2800" dirty="0" smtClean="0"/>
              <a:t>Use A4 size </a:t>
            </a:r>
            <a:r>
              <a:rPr lang="en-US" sz="2800" dirty="0" smtClean="0"/>
              <a:t>paper.</a:t>
            </a:r>
            <a:endParaRPr lang="en-US" sz="2800" dirty="0" smtClean="0"/>
          </a:p>
          <a:p>
            <a:r>
              <a:rPr lang="en-US" sz="2800" dirty="0" smtClean="0"/>
              <a:t>It should cover no more then two sides of A4 </a:t>
            </a:r>
            <a:r>
              <a:rPr lang="en-US" sz="2800" dirty="0" smtClean="0"/>
              <a:t>paper.</a:t>
            </a:r>
            <a:endParaRPr lang="en-US" sz="2800" dirty="0" smtClean="0"/>
          </a:p>
          <a:p>
            <a:r>
              <a:rPr lang="en-US" sz="2800" dirty="0" smtClean="0"/>
              <a:t>You should attach a </a:t>
            </a:r>
            <a:r>
              <a:rPr lang="en-US" sz="2800" dirty="0" smtClean="0"/>
              <a:t>photograph.</a:t>
            </a:r>
            <a:endParaRPr lang="en-US" sz="2800" dirty="0" smtClean="0"/>
          </a:p>
          <a:p>
            <a:r>
              <a:rPr lang="en-US" sz="2800" dirty="0" smtClean="0"/>
              <a:t>A good font size to use is 12 (or 10 if you want to put more information</a:t>
            </a:r>
            <a:r>
              <a:rPr lang="en-US" sz="2800" dirty="0" smtClean="0"/>
              <a:t>).</a:t>
            </a:r>
            <a:endParaRPr lang="en-US" sz="2800" dirty="0" smtClean="0"/>
          </a:p>
          <a:p>
            <a:r>
              <a:rPr lang="en-US" sz="2800" dirty="0" smtClean="0"/>
              <a:t>Only one font style (for example Times New Roman</a:t>
            </a:r>
            <a:r>
              <a:rPr lang="en-US" sz="2800" dirty="0" smtClean="0"/>
              <a:t>).</a:t>
            </a:r>
            <a:endParaRPr lang="en-US" sz="2800" dirty="0" smtClean="0"/>
          </a:p>
          <a:p>
            <a:r>
              <a:rPr lang="en-US" sz="2800" dirty="0" smtClean="0"/>
              <a:t>Keep your sentences short and </a:t>
            </a:r>
            <a:r>
              <a:rPr lang="en-US" sz="2800" dirty="0" smtClean="0"/>
              <a:t>simple.</a:t>
            </a:r>
            <a:endParaRPr lang="en-US" sz="2800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Main Paragraphs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Personal Information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Work experience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Education and training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Personal skills and competences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Additional information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References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Personal Information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Name: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when writing your name, always put your first name first and your family name (surname) last.</a:t>
            </a:r>
          </a:p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Title:</a:t>
            </a:r>
            <a:r>
              <a:rPr lang="en-US" dirty="0" smtClean="0"/>
              <a:t> Mr., Mrs., Miss, other</a:t>
            </a:r>
          </a:p>
          <a:p>
            <a:r>
              <a:rPr lang="en-US" dirty="0" smtClean="0"/>
              <a:t>Nationality</a:t>
            </a:r>
          </a:p>
          <a:p>
            <a:r>
              <a:rPr lang="en-US" dirty="0" smtClean="0"/>
              <a:t>Date of birth/ Age / Place of birth</a:t>
            </a:r>
          </a:p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Address:</a:t>
            </a:r>
            <a:r>
              <a:rPr lang="en-US" dirty="0" smtClean="0"/>
              <a:t> the full address including the postcode</a:t>
            </a:r>
          </a:p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E-mail address: </a:t>
            </a:r>
            <a:r>
              <a:rPr lang="en-US" dirty="0" smtClean="0"/>
              <a:t>check regularly</a:t>
            </a:r>
          </a:p>
          <a:p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Telephone number: </a:t>
            </a:r>
            <a:r>
              <a:rPr lang="en-US" dirty="0" smtClean="0"/>
              <a:t>mobile and home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 Experience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Dates</a:t>
            </a:r>
          </a:p>
          <a:p>
            <a:r>
              <a:rPr lang="en-US" sz="2800" i="1" dirty="0" smtClean="0"/>
              <a:t>Occupation or position </a:t>
            </a:r>
          </a:p>
          <a:p>
            <a:r>
              <a:rPr lang="en-US" sz="2800" i="1" dirty="0" smtClean="0"/>
              <a:t>Main activities and responsibilities</a:t>
            </a:r>
          </a:p>
          <a:p>
            <a:r>
              <a:rPr lang="en-US" sz="2800" i="1" dirty="0" smtClean="0"/>
              <a:t>Name and address of employer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List the most recent jobs first.</a:t>
            </a:r>
          </a:p>
          <a:p>
            <a:pPr>
              <a:buNone/>
            </a:pPr>
            <a:r>
              <a:rPr lang="en-US" dirty="0" smtClean="0"/>
              <a:t>You should not use the word “I</a:t>
            </a:r>
            <a:r>
              <a:rPr lang="en-US" dirty="0" smtClean="0"/>
              <a:t>”.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Education and Training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Dates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Title of qualification awarded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Principal subjects </a:t>
            </a:r>
            <a:r>
              <a:rPr lang="en-US" sz="2800" dirty="0" smtClean="0"/>
              <a:t>/ occupational skills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Name and type of organization providing education and training</a:t>
            </a:r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4800" dirty="0" smtClean="0"/>
              <a:t> </a:t>
            </a:r>
            <a:r>
              <a:rPr lang="en-US" sz="4800" b="1" dirty="0" smtClean="0"/>
              <a:t>Personal skills and competences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If you have </a:t>
            </a:r>
            <a:r>
              <a:rPr lang="en-US" sz="2800" i="1" dirty="0" smtClean="0"/>
              <a:t>other </a:t>
            </a:r>
            <a:r>
              <a:rPr lang="en-US" sz="2800" dirty="0" smtClean="0"/>
              <a:t>skills or qualifications</a:t>
            </a:r>
          </a:p>
          <a:p>
            <a:pPr>
              <a:buNone/>
            </a:pPr>
            <a:r>
              <a:rPr lang="en-US" sz="2800" dirty="0" smtClean="0"/>
              <a:t> which you believe may be </a:t>
            </a:r>
            <a:r>
              <a:rPr lang="en-US" sz="2800" b="1" i="1" dirty="0" smtClean="0"/>
              <a:t>relevant,</a:t>
            </a:r>
            <a:r>
              <a:rPr lang="en-US" sz="2800" dirty="0" smtClean="0"/>
              <a:t> you can list these,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for example:</a:t>
            </a:r>
          </a:p>
          <a:p>
            <a:pPr>
              <a:buFontTx/>
              <a:buChar char="-"/>
            </a:pPr>
            <a:r>
              <a:rPr lang="en-US" sz="2800" dirty="0" smtClean="0"/>
              <a:t>f</a:t>
            </a:r>
            <a:r>
              <a:rPr lang="en-US" sz="2800" dirty="0" smtClean="0"/>
              <a:t>oreign languages;</a:t>
            </a:r>
          </a:p>
          <a:p>
            <a:pPr>
              <a:buFontTx/>
              <a:buChar char="-"/>
            </a:pPr>
            <a:r>
              <a:rPr lang="en-US" sz="2800" dirty="0" smtClean="0"/>
              <a:t>o</a:t>
            </a:r>
            <a:r>
              <a:rPr lang="en-US" sz="2800" dirty="0" smtClean="0"/>
              <a:t>rganizational skills and competences;</a:t>
            </a:r>
          </a:p>
          <a:p>
            <a:pPr>
              <a:buFontTx/>
              <a:buChar char="-"/>
            </a:pPr>
            <a:r>
              <a:rPr lang="en-US" sz="2800" dirty="0" smtClean="0"/>
              <a:t>computer skills and </a:t>
            </a:r>
            <a:r>
              <a:rPr lang="en-US" sz="2800" dirty="0" smtClean="0"/>
              <a:t>competences;</a:t>
            </a:r>
          </a:p>
          <a:p>
            <a:pPr>
              <a:buFontTx/>
              <a:buChar char="-"/>
            </a:pPr>
            <a:r>
              <a:rPr lang="en-US" sz="2800" dirty="0" smtClean="0"/>
              <a:t>d</a:t>
            </a:r>
            <a:r>
              <a:rPr lang="en-US" sz="2800" dirty="0" smtClean="0"/>
              <a:t>riving license(s).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Additional</a:t>
            </a:r>
            <a:r>
              <a:rPr lang="en-US" dirty="0" smtClean="0"/>
              <a:t> </a:t>
            </a:r>
            <a:r>
              <a:rPr lang="en-US" b="1" dirty="0" smtClean="0"/>
              <a:t>information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b="1" u="sng" dirty="0" smtClean="0"/>
              <a:t>The exact list </a:t>
            </a:r>
            <a:r>
              <a:rPr lang="en-US" sz="2800" dirty="0" smtClean="0"/>
              <a:t>you want to give</a:t>
            </a:r>
          </a:p>
          <a:p>
            <a:pPr algn="ctr">
              <a:buNone/>
            </a:pPr>
            <a:endParaRPr lang="en-US" sz="2800" dirty="0" smtClean="0"/>
          </a:p>
          <a:p>
            <a:r>
              <a:rPr lang="en-US" sz="2800" dirty="0" smtClean="0"/>
              <a:t> may depend on your circumstances and what the job requires;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i</a:t>
            </a:r>
            <a:r>
              <a:rPr lang="en-US" sz="2800" dirty="0" smtClean="0"/>
              <a:t>nclude interests which may show the interviewer that you have </a:t>
            </a:r>
            <a:r>
              <a:rPr lang="en-US" sz="2800" i="1" dirty="0" smtClean="0"/>
              <a:t>good social </a:t>
            </a:r>
            <a:r>
              <a:rPr lang="en-US" sz="2800" dirty="0" smtClean="0"/>
              <a:t>or </a:t>
            </a:r>
            <a:r>
              <a:rPr lang="en-US" sz="2800" i="1" dirty="0" smtClean="0"/>
              <a:t>team-working skills</a:t>
            </a:r>
            <a:r>
              <a:rPr lang="en-US" sz="2800" dirty="0" smtClean="0"/>
              <a:t>, that show your </a:t>
            </a:r>
            <a:r>
              <a:rPr lang="en-US" sz="2800" i="1" dirty="0" smtClean="0"/>
              <a:t>dedication, enthusiasm, success</a:t>
            </a:r>
          </a:p>
          <a:p>
            <a:pPr>
              <a:buNone/>
            </a:pPr>
            <a:r>
              <a:rPr lang="en-US" sz="2800" dirty="0" smtClean="0"/>
              <a:t> or that </a:t>
            </a:r>
            <a:r>
              <a:rPr lang="en-US" sz="2800" i="1" dirty="0" smtClean="0"/>
              <a:t>highlight additional skills </a:t>
            </a:r>
            <a:r>
              <a:rPr lang="en-US" sz="2800" dirty="0" smtClean="0"/>
              <a:t>that may be useful in the job.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2b43ce8543d5fbbe8b93a3bf65da7cf9a1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</TotalTime>
  <Words>536</Words>
  <PresentationFormat>Экран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Curriculum Vitae</vt:lpstr>
      <vt:lpstr>CV (BrE) = Resume (AmE)</vt:lpstr>
      <vt:lpstr>How to design the layout of CV?</vt:lpstr>
      <vt:lpstr>Main Paragraphs</vt:lpstr>
      <vt:lpstr>Personal Information</vt:lpstr>
      <vt:lpstr>Work Experience</vt:lpstr>
      <vt:lpstr>Education and Training</vt:lpstr>
      <vt:lpstr>  Personal skills and competences</vt:lpstr>
      <vt:lpstr>Additional information</vt:lpstr>
      <vt:lpstr>References</vt:lpstr>
      <vt:lpstr>Covering Letter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Vitae</dc:title>
  <dc:creator>Старкова Людмила Ивановна</dc:creator>
  <cp:lastModifiedBy>starkova_li</cp:lastModifiedBy>
  <cp:revision>37</cp:revision>
  <dcterms:created xsi:type="dcterms:W3CDTF">2020-02-07T02:20:47Z</dcterms:created>
  <dcterms:modified xsi:type="dcterms:W3CDTF">2020-02-11T07:30:20Z</dcterms:modified>
</cp:coreProperties>
</file>