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0" r:id="rId8"/>
    <p:sldId id="264" r:id="rId9"/>
    <p:sldId id="265" r:id="rId10"/>
    <p:sldId id="267" r:id="rId11"/>
    <p:sldId id="266" r:id="rId12"/>
    <p:sldId id="268" r:id="rId13"/>
    <p:sldId id="270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00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jpeg" /><Relationship Id="rId2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2320" y="404664"/>
            <a:ext cx="1255489" cy="159704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95536" y="404663"/>
            <a:ext cx="1255489" cy="15970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1445" y="3068960"/>
            <a:ext cx="4281355" cy="362911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218637" y="3068959"/>
            <a:ext cx="4281355" cy="3629117"/>
          </a:xfrm>
          <a:prstGeom prst="rect">
            <a:avLst/>
          </a:prstGeom>
        </p:spPr>
      </p:pic>
      <p:sp>
        <p:nvSpPr>
          <p:cNvPr id="10" name="Овал 9"/>
          <p:cNvSpPr/>
          <p:nvPr userDrawn="1"/>
        </p:nvSpPr>
        <p:spPr>
          <a:xfrm>
            <a:off x="683568" y="692696"/>
            <a:ext cx="7632848" cy="4752528"/>
          </a:xfrm>
          <a:prstGeom prst="ellipse">
            <a:avLst/>
          </a:prstGeom>
          <a:solidFill>
            <a:schemeClr val="lt1">
              <a:alpha val="59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B8F0-4930-45A6-B675-14CB74730AA8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A5F57-92B7-4DD7-B4E4-0C52D1384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0700978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4253A-DF6E-499A-8A78-55D99383CDB2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7B3AA-7B47-44C5-A0DA-7E02E3F64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3081569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B6A25-FA3B-4377-B74F-D699CC73B3A5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FAA42-43AC-4B9C-B1B3-CBC08CB6A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431653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933055"/>
            <a:ext cx="8784976" cy="26832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C9B7C-391E-4CC9-B5FC-2A4F89F5AF05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12102-9C63-41C6-8CD6-A0479F03D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3686099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39C38-D711-4801-8AF3-462CC4F40A19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46660-FC00-438A-A77B-E03B17318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1248126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1EBD-BE30-447C-AD76-1834EEDAAEFD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1CA84-A672-4339-B030-B76A2765C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0069886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A6C18-EEA3-461B-83BB-AE7AFA32FC5B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50AC7-B753-4289-9956-1F2B0A49A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0160629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9C4D2-A78E-4A81-B8A7-26AD1680140E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67FF-712B-4823-9538-26D81BDBA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9796695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3D88D-3F28-4C81-9BA9-C4147876FBB4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25B2E-4A87-485E-A2F3-574004660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0251971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90E5D-F31F-4003-ACF9-8945B7C0CA12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1194F-121C-467A-8C0C-23819B2AA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6669430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67944-C1A0-4098-94A0-AE949316AD2C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8E7C4-E144-474C-8677-91A10E5D5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6219703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565165-7F83-47CE-A898-477AB050786C}" type="datetimeFigureOut">
              <a:rPr lang="ru-RU"/>
              <a:pPr>
                <a:defRPr/>
              </a:pPr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FBE9B4-1224-4250-9993-A1B8FCFA6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089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9.png" /><Relationship Id="rId3" Type="http://schemas.openxmlformats.org/officeDocument/2006/relationships/image" Target="../media/image10.png" /><Relationship Id="rId4" Type="http://schemas.openxmlformats.org/officeDocument/2006/relationships/image" Target="../media/image11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2.jpeg" /><Relationship Id="rId3" Type="http://schemas.openxmlformats.org/officeDocument/2006/relationships/image" Target="../media/image13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4.png" /><Relationship Id="rId3" Type="http://schemas.openxmlformats.org/officeDocument/2006/relationships/image" Target="../media/image15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6.png" /><Relationship Id="rId3" Type="http://schemas.openxmlformats.org/officeDocument/2006/relationships/image" Target="../media/image7.png" /><Relationship Id="rId4" Type="http://schemas.openxmlformats.org/officeDocument/2006/relationships/image" Target="../media/image8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1331640" y="1412776"/>
            <a:ext cx="6624736" cy="3240360"/>
          </a:xfrm>
        </p:spPr>
        <p:txBody>
          <a:bodyPr/>
          <a:lstStyle/>
          <a:p>
            <a:r>
              <a:rPr lang="ru-RU" sz="3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по внеурочной деятельности </a:t>
            </a:r>
            <a:br>
              <a:rPr lang="ru-RU" sz="3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духовно - нравственного направления </a:t>
            </a:r>
            <a:br>
              <a:rPr lang="ru-RU" sz="3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«Все начинается с детства»</a:t>
            </a:r>
            <a:br>
              <a:rPr lang="ru-RU" sz="3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2019 – 2020 учебный год</a:t>
            </a:r>
            <a:endParaRPr lang="ru-RU" sz="32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/>
          <p:nvPr/>
        </p:nvSpPr>
        <p:spPr bwMode="auto">
          <a:xfrm>
            <a:off x="251520" y="332657"/>
            <a:ext cx="88924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ОГБОУ «Центр образования и развития «Особый ребенок»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г. Смоленска» </a:t>
            </a:r>
          </a:p>
        </p:txBody>
      </p:sp>
      <p:sp>
        <p:nvSpPr>
          <p:cNvPr id="5" name="Заголовок 1"/>
          <p:cNvSpPr txBox="1"/>
          <p:nvPr/>
        </p:nvSpPr>
        <p:spPr bwMode="auto">
          <a:xfrm>
            <a:off x="251520" y="3861048"/>
            <a:ext cx="889248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54345" y="5589240"/>
            <a:ext cx="3889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2000" b="1" smtClean="0">
                <a:latin typeface="+mj-lt"/>
              </a:rPr>
              <a:t>Рыбакова Лариса Владимировна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922114"/>
          </a:xfrm>
        </p:spPr>
        <p:txBody>
          <a:bodyPr/>
          <a:lstStyle/>
          <a:p>
            <a:r>
              <a:rPr lang="ru-RU" sz="24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«Новогодний праздник»</a:t>
            </a:r>
            <a:endParaRPr lang="ru-RU" sz="24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652120" y="260648"/>
            <a:ext cx="3168352" cy="237626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t="31031" r="40234"/>
          <a:stretch>
            <a:fillRect/>
          </a:stretch>
        </p:blipFill>
        <p:spPr bwMode="auto">
          <a:xfrm>
            <a:off x="3275856" y="2708920"/>
            <a:ext cx="4464496" cy="386104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23528" y="1052736"/>
            <a:ext cx="2646294" cy="352839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792088"/>
          </a:xfrm>
        </p:spPr>
        <p:txBody>
          <a:bodyPr/>
          <a:lstStyle/>
          <a:p>
            <a:r>
              <a:rPr lang="ru-RU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Рождество. Зимние забавы. </a:t>
            </a:r>
            <a:br>
              <a:rPr lang="ru-RU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наших бабушек и дедушек»</a:t>
            </a:r>
            <a:br>
              <a:rPr lang="ru-RU" smtClean="0"/>
            </a:br>
            <a:endParaRPr lang="ru-RU"/>
          </a:p>
        </p:txBody>
      </p:sp>
      <p:pic>
        <p:nvPicPr>
          <p:cNvPr id="4101" name="Picture 5" descr="F:\Внеурочка фото\Осень\IMG_119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779912" y="2780928"/>
            <a:ext cx="5073403" cy="3805206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251520" y="1052736"/>
            <a:ext cx="4149382" cy="273630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«Эх, честная масленица»</a:t>
            </a:r>
            <a:br>
              <a:rPr lang="ru-RU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57200" y="2636508"/>
            <a:ext cx="4040188" cy="3028021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716016" y="908720"/>
            <a:ext cx="3610574" cy="482453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11560" y="620688"/>
            <a:ext cx="8136904" cy="5400600"/>
          </a:xfrm>
        </p:spPr>
        <p:txBody>
          <a:bodyPr/>
          <a:lstStyle/>
          <a:p>
            <a:pPr algn="just"/>
            <a:r>
              <a:rPr lang="ru-RU" sz="2400" b="1" i="1" smtClean="0"/>
              <a:t>Оценка достижения требований стандарта ведется на основе планируемых результатов, которые призваны обеспечить связь между требованиями стандарта, образовательным процессом и системой оценки.</a:t>
            </a:r>
            <a:endParaRPr lang="ru-RU" sz="2400" smtClean="0"/>
          </a:p>
          <a:p>
            <a:pPr algn="just"/>
            <a:r>
              <a:rPr lang="ru-RU" sz="2400" b="1" i="1" smtClean="0"/>
              <a:t>Планируемые результаты служат нормативной базой одновременно и для различных оценочных процедур, и для определения содержания и организации образовательного процесса.</a:t>
            </a:r>
          </a:p>
          <a:p>
            <a:pPr algn="just"/>
            <a:r>
              <a:rPr lang="ru-RU" sz="2400" b="1" i="1" smtClean="0"/>
              <a:t>Оценку достижений подводят классные руководители на основе мониторинга и фиксируют в портфолио обучающихся.</a:t>
            </a:r>
            <a:endParaRPr lang="ru-RU" sz="2400" smtClean="0"/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368152"/>
          </a:xfrm>
        </p:spPr>
        <p:txBody>
          <a:bodyPr/>
          <a:lstStyle/>
          <a:p>
            <a:pPr algn="just"/>
            <a:r>
              <a:rPr lang="ru-RU" sz="2000" b="1" i="1" u="sng" smtClean="0"/>
              <a:t>Цель программы</a:t>
            </a:r>
            <a:r>
              <a:rPr lang="ru-RU" sz="2000" b="1" smtClean="0"/>
              <a:t>: создание условий для достижения обучающимися необходимого для жизни в обществе социального опыта, развития и социализации каждого обучающегося, создание воспитывающей среды, обеспечивающей развитие учащихся в свободное время.</a:t>
            </a:r>
            <a:br>
              <a:rPr lang="ru-RU" sz="2000" b="1" smtClean="0"/>
            </a:br>
            <a:endParaRPr lang="ru-RU" sz="2000" b="1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320481"/>
          </a:xfrm>
        </p:spPr>
        <p:txBody>
          <a:bodyPr/>
          <a:lstStyle/>
          <a:p>
            <a:pPr>
              <a:buNone/>
            </a:pPr>
            <a:r>
              <a:rPr lang="ru-RU" sz="2000" b="1" i="1" u="sng" smtClean="0"/>
              <a:t>Задачи программы: </a:t>
            </a:r>
          </a:p>
          <a:p>
            <a:pPr lvl="0"/>
            <a:r>
              <a:rPr lang="ru-RU" sz="2000" b="1" smtClean="0"/>
              <a:t>развитие творческих способностей обучающихся;</a:t>
            </a:r>
          </a:p>
          <a:p>
            <a:pPr lvl="0"/>
            <a:r>
              <a:rPr lang="ru-RU" sz="2000" b="1" smtClean="0"/>
              <a:t>развитие интересов, склонностей, способностей обучающихся к различным видам деятельности;</a:t>
            </a:r>
          </a:p>
          <a:p>
            <a:pPr lvl="0"/>
            <a:r>
              <a:rPr lang="ru-RU" sz="2000" b="1" smtClean="0"/>
              <a:t>создание условий для развития индивидуальности;</a:t>
            </a:r>
          </a:p>
          <a:p>
            <a:pPr lvl="0"/>
            <a:r>
              <a:rPr lang="ru-RU" sz="2000" b="1" smtClean="0"/>
              <a:t>создание условий для развития индивидуальности ребенка;</a:t>
            </a:r>
          </a:p>
          <a:p>
            <a:pPr lvl="0"/>
            <a:r>
              <a:rPr lang="ru-RU" sz="2000" b="1" smtClean="0"/>
              <a:t>формирование умений, навыков в выбранном виде деятельности;</a:t>
            </a:r>
          </a:p>
          <a:p>
            <a:pPr lvl="0"/>
            <a:r>
              <a:rPr lang="ru-RU" sz="2000" b="1" smtClean="0"/>
              <a:t>создание условий для реализации приобретенных знаний, умений и навыков;</a:t>
            </a:r>
          </a:p>
          <a:p>
            <a:pPr lvl="0"/>
            <a:r>
              <a:rPr lang="ru-RU" sz="2000" b="1" smtClean="0"/>
              <a:t>приобретение опыта общения.</a:t>
            </a:r>
          </a:p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xmlns="" val="159808265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2232248"/>
          </a:xfrm>
        </p:spPr>
        <p:txBody>
          <a:bodyPr/>
          <a:lstStyle/>
          <a:p>
            <a:pPr algn="just"/>
            <a:r>
              <a:rPr lang="ru-RU" sz="2000" b="1" smtClean="0"/>
              <a:t>Актуальность программы </a:t>
            </a:r>
            <a:r>
              <a:rPr lang="ru-RU" sz="2000" b="1" i="1" smtClean="0"/>
              <a:t>«</a:t>
            </a:r>
            <a:r>
              <a:rPr lang="ru-RU" sz="2000" b="1" u="sng" smtClean="0"/>
              <a:t>Все начинается с детства» </a:t>
            </a:r>
            <a:r>
              <a:rPr lang="ru-RU" sz="2000" b="1" smtClean="0"/>
              <a:t>предлагает каждому ребенку свободный выбор деятельности, возможность реализоваться в разнообразном творчестве, создание ситуации успеха для каждого, возможность получить более высокий личностный статус и позитивную «Я – оценку», а также эмоционально-психологическую защиту. Именно здесь создаются условия для максимальной социальной адаптации, здесь развиваются творческие качества личности.</a:t>
            </a:r>
            <a:br>
              <a:rPr lang="ru-RU" sz="2000" smtClean="0"/>
            </a:br>
            <a:endParaRPr lang="ru-RU" sz="200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3573016"/>
            <a:ext cx="8229600" cy="165618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smtClean="0"/>
              <a:t>Программа рассчитана на обучающихся с умеренной, тяжелой и глубокой умственной отсталостью (интеллектуальными нарушениями), ТМНР (вариант </a:t>
            </a:r>
            <a:r>
              <a:rPr lang="en-US" sz="2000" b="1" smtClean="0"/>
              <a:t>II</a:t>
            </a:r>
            <a:r>
              <a:rPr lang="ru-RU" sz="2000" b="1" smtClean="0"/>
              <a:t>) и была реализована в 1 «А», 2 «А» и 3 «А» классах Центра.</a:t>
            </a:r>
            <a:endParaRPr lang="ru-RU" sz="2000" b="1"/>
          </a:p>
        </p:txBody>
      </p:sp>
    </p:spTree>
    <p:extLst>
      <p:ext uri="{BB962C8B-B14F-4D97-AF65-F5344CB8AC3E}">
        <p14:creationId xmlns:p14="http://schemas.microsoft.com/office/powerpoint/2010/main" xmlns="" val="1598082652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50106"/>
          </a:xfrm>
        </p:spPr>
        <p:txBody>
          <a:bodyPr/>
          <a:lstStyle/>
          <a:p>
            <a:r>
              <a:rPr lang="ru-RU" sz="2400" b="1" smtClean="0"/>
              <a:t>Планируемые результаты освоения программы внеурочной деятельности </a:t>
            </a:r>
            <a:r>
              <a:rPr lang="ru-RU" sz="2400" b="1" i="1" u="sng" smtClean="0">
                <a:solidFill>
                  <a:schemeClr val="tx2"/>
                </a:solidFill>
              </a:rPr>
              <a:t>«Все начинается с детства»</a:t>
            </a:r>
            <a:br>
              <a:rPr lang="ru-RU" smtClean="0"/>
            </a:b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196752"/>
            <a:ext cx="8136904" cy="5112568"/>
          </a:xfrm>
        </p:spPr>
        <p:txBody>
          <a:bodyPr/>
          <a:lstStyle/>
          <a:p>
            <a:pPr>
              <a:buNone/>
            </a:pPr>
            <a:r>
              <a:rPr lang="ru-RU" sz="2000" b="1" i="1" u="sng" smtClean="0"/>
              <a:t>Личностные результаты:</a:t>
            </a:r>
            <a:endParaRPr lang="ru-RU" sz="2000" b="1" i="1" u="sng" smtClean="0"/>
          </a:p>
          <a:p>
            <a:pPr lvl="0" algn="just"/>
            <a:r>
              <a:rPr lang="ru-RU" sz="2000" b="1" smtClean="0"/>
              <a:t>Основы персональной идентичности, осознание своей принадлежности определенному полу, осознание себя как «Я»;</a:t>
            </a:r>
          </a:p>
          <a:p>
            <a:pPr lvl="0" algn="just"/>
            <a:r>
              <a:rPr lang="ru-RU" sz="2000" b="1" smtClean="0"/>
              <a:t>социально – эмоциональное участие в процессе общения и деятельности;</a:t>
            </a:r>
          </a:p>
          <a:p>
            <a:pPr lvl="0" algn="just"/>
            <a:r>
              <a:rPr lang="ru-RU" sz="2000" b="1" smtClean="0"/>
              <a:t>формирование социально ориентированного взгляда на окружающий мир в органичном единстве и разнообразии природной и социальной частей.</a:t>
            </a:r>
          </a:p>
          <a:p>
            <a:pPr lvl="0" algn="just"/>
            <a:r>
              <a:rPr lang="ru-RU" sz="2000" b="1" smtClean="0"/>
              <a:t>формирование уважительного отношения к окружающим;</a:t>
            </a:r>
          </a:p>
          <a:p>
            <a:pPr lvl="0" algn="just"/>
            <a:r>
              <a:rPr lang="ru-RU" sz="2000" b="1" smtClean="0"/>
              <a:t>овладение начальными навыками адаптации в динамично изменяющемся и развивающемся мире;</a:t>
            </a:r>
          </a:p>
          <a:p>
            <a:pPr lvl="0" algn="just"/>
            <a:r>
              <a:rPr lang="ru-RU" sz="2000" b="1" smtClean="0"/>
              <a:t>формирование эстетических потребностей, ценностей и чувств;</a:t>
            </a:r>
          </a:p>
          <a:p>
            <a:pPr lvl="0" algn="just"/>
            <a:r>
              <a:rPr lang="ru-RU" sz="2000" b="1" smtClean="0"/>
              <a:t>развитие навыков сотрудничества с взрослыми и сверстниками в разных социальных ситуациях, умения не создавать конфликтов и находить выходы из спорных ситуаций.</a:t>
            </a:r>
          </a:p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xmlns="" val="1598082652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50106"/>
          </a:xfrm>
        </p:spPr>
        <p:txBody>
          <a:bodyPr/>
          <a:lstStyle/>
          <a:p>
            <a:r>
              <a:rPr lang="ru-RU" sz="2400" b="1" smtClean="0"/>
              <a:t>Планируемые результаты освоения программы внеурочной деятельности </a:t>
            </a:r>
            <a:r>
              <a:rPr lang="ru-RU" sz="2400" b="1" i="1" smtClean="0">
                <a:solidFill>
                  <a:schemeClr val="tx2"/>
                </a:solidFill>
              </a:rPr>
              <a:t>«Все начинается с детства»</a:t>
            </a:r>
            <a:br>
              <a:rPr lang="ru-RU" smtClean="0"/>
            </a:b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99592" y="1412776"/>
            <a:ext cx="6408712" cy="3312368"/>
          </a:xfrm>
        </p:spPr>
        <p:txBody>
          <a:bodyPr/>
          <a:lstStyle/>
          <a:p>
            <a:pPr>
              <a:buNone/>
            </a:pPr>
            <a:r>
              <a:rPr lang="ru-RU" sz="2000" b="1" i="1" u="sng" smtClean="0"/>
              <a:t>Предметные результаты: </a:t>
            </a:r>
            <a:endParaRPr lang="ru-RU" sz="2000" u="sng" smtClean="0"/>
          </a:p>
          <a:p>
            <a:pPr lvl="0" algn="just"/>
            <a:r>
              <a:rPr lang="ru-RU" sz="2000" b="1" smtClean="0"/>
              <a:t>Знание основных календарных праздников;</a:t>
            </a:r>
          </a:p>
          <a:p>
            <a:pPr lvl="0" algn="just"/>
            <a:r>
              <a:rPr lang="ru-RU" sz="2000" b="1" smtClean="0"/>
              <a:t>знакомство с народными обрядами и праздниками;</a:t>
            </a:r>
          </a:p>
          <a:p>
            <a:pPr lvl="0" algn="just"/>
            <a:r>
              <a:rPr lang="ru-RU" sz="2000" b="1" smtClean="0"/>
              <a:t>воспитание любви к прекрасному;</a:t>
            </a:r>
          </a:p>
          <a:p>
            <a:pPr lvl="0" algn="just"/>
            <a:r>
              <a:rPr lang="ru-RU" sz="2000" b="1" smtClean="0"/>
              <a:t> развитие способностей к творчеству;</a:t>
            </a:r>
          </a:p>
          <a:p>
            <a:pPr lvl="0" algn="just"/>
            <a:r>
              <a:rPr lang="ru-RU" sz="2000" b="1" smtClean="0"/>
              <a:t>воспитание культуры поведения в различных учреждениях;</a:t>
            </a:r>
          </a:p>
          <a:p>
            <a:pPr lvl="0" algn="just"/>
            <a:r>
              <a:rPr lang="ru-RU" sz="2000" b="1" smtClean="0"/>
              <a:t>развитие доброжелательности, контактности.</a:t>
            </a:r>
          </a:p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xmlns="" val="1598082652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50106"/>
          </a:xfrm>
        </p:spPr>
        <p:txBody>
          <a:bodyPr/>
          <a:lstStyle/>
          <a:p>
            <a:r>
              <a:rPr lang="ru-RU" sz="2400" b="1" smtClean="0"/>
              <a:t>Планируемые результаты освоения программы внеурочной деятельности </a:t>
            </a:r>
            <a:r>
              <a:rPr lang="ru-RU" sz="2400" b="1" i="1" smtClean="0">
                <a:solidFill>
                  <a:schemeClr val="tx2"/>
                </a:solidFill>
              </a:rPr>
              <a:t>«Все начинается с детства»</a:t>
            </a:r>
            <a:br>
              <a:rPr lang="ru-RU" smtClean="0"/>
            </a:b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052736"/>
            <a:ext cx="8517632" cy="4525963"/>
          </a:xfrm>
        </p:spPr>
        <p:txBody>
          <a:bodyPr/>
          <a:lstStyle/>
          <a:p>
            <a:pPr>
              <a:buNone/>
            </a:pPr>
            <a:r>
              <a:rPr lang="ru-RU" sz="2000" b="1" i="1" u="sng" smtClean="0"/>
              <a:t>Базовые учебные</a:t>
            </a:r>
            <a:r>
              <a:rPr lang="ru-RU" sz="2000" b="1" u="sng" smtClean="0"/>
              <a:t> </a:t>
            </a:r>
            <a:r>
              <a:rPr lang="ru-RU" sz="2000" b="1" i="1" u="sng" smtClean="0"/>
              <a:t>действия</a:t>
            </a:r>
            <a:r>
              <a:rPr lang="ru-RU" sz="2000" u="sng" smtClean="0"/>
              <a:t>:</a:t>
            </a:r>
            <a:endParaRPr lang="ru-RU" sz="2000" u="sng" smtClean="0"/>
          </a:p>
          <a:p>
            <a:pPr lvl="0" algn="just">
              <a:buFont typeface="Wingdings" pitchFamily="2" charset="2"/>
              <a:buChar char="Ø"/>
            </a:pPr>
            <a:r>
              <a:rPr lang="ru-RU" sz="2000" b="1" smtClean="0"/>
              <a:t>Подготовка ребенка к нахождению и обучению в среде сверстников, к эмоциональному, коммуникативному взаимодействию с группой обучающихся;</a:t>
            </a:r>
            <a:endParaRPr lang="ru-RU" sz="2000" b="1" smtClean="0"/>
          </a:p>
          <a:p>
            <a:pPr lvl="0" algn="just">
              <a:buFont typeface="Wingdings" pitchFamily="2" charset="2"/>
              <a:buChar char="Ø"/>
            </a:pPr>
            <a:r>
              <a:rPr lang="ru-RU" sz="2000" b="1" smtClean="0"/>
              <a:t>Формирование учебного поведения: </a:t>
            </a:r>
          </a:p>
          <a:p>
            <a:pPr lvl="2" algn="just"/>
            <a:r>
              <a:rPr lang="ru-RU" sz="1800" b="1" smtClean="0"/>
              <a:t>направленность взгляда (на говорящего взрослого, на задание);</a:t>
            </a:r>
          </a:p>
          <a:p>
            <a:pPr lvl="2" algn="just"/>
            <a:r>
              <a:rPr lang="ru-RU" sz="1800" b="1" smtClean="0"/>
              <a:t>умение выполнять инструкции педагога;</a:t>
            </a:r>
          </a:p>
          <a:p>
            <a:pPr lvl="2" algn="just"/>
            <a:r>
              <a:rPr lang="ru-RU" sz="1800" b="1" smtClean="0"/>
              <a:t>использование по назначению учебных материалов;</a:t>
            </a:r>
          </a:p>
          <a:p>
            <a:pPr lvl="2" algn="just"/>
            <a:r>
              <a:rPr lang="ru-RU" sz="1800" b="1" smtClean="0"/>
              <a:t>умение выполнять действия по образцу и по подражанию.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b="1" smtClean="0"/>
              <a:t>Формирование умения выполнять задание:</a:t>
            </a:r>
          </a:p>
          <a:p>
            <a:pPr marL="1165225" lvl="0" indent="-514350" algn="just"/>
            <a:r>
              <a:rPr lang="ru-RU" sz="1800" b="1" smtClean="0"/>
              <a:t>в течение определенного периода времени;</a:t>
            </a:r>
          </a:p>
          <a:p>
            <a:pPr marL="1165225" lvl="0" indent="-514350" algn="just"/>
            <a:r>
              <a:rPr lang="ru-RU" sz="1800" b="1" smtClean="0"/>
              <a:t>от начала до конца;</a:t>
            </a:r>
          </a:p>
          <a:p>
            <a:pPr marL="1165225" lvl="0" indent="-514350" algn="just"/>
            <a:r>
              <a:rPr lang="ru-RU" sz="1800" b="1" smtClean="0"/>
              <a:t>с заданными качественными параметрами.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b="1" smtClean="0"/>
              <a:t>Формирование умения самостоятельно переходить от одного задания (операции, действия) к другому в соответствии с расписанием занятий, алгоритмом действия и т. д.</a:t>
            </a:r>
          </a:p>
          <a:p>
            <a:pPr>
              <a:buNone/>
            </a:pP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xmlns="" val="1598082652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smtClean="0"/>
              <a:t>Содержание программы</a:t>
            </a:r>
            <a:endParaRPr lang="ru-RU" sz="2800" b="1" i="1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196752"/>
            <a:ext cx="792088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smtClean="0"/>
              <a:t>Содержание программы предполагает проведение занятий   в форме: беседы, игр, конкурсов, викторин, творческой мастерской. На занятиях воспитанники знакомятся с историей календарных праздников и готовятся к их проведению: оформляют поздравительные открытки, изготавливают поделки, готовят номера к праздничным концертам. Занятия проводятся не только в стенах Центра, но и за его пределами.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808265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«Чем же осень хороша?»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F:\Внеурочка фото\Осень\IMG_11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395536" y="2348880"/>
            <a:ext cx="4040188" cy="3030141"/>
          </a:xfrm>
          <a:prstGeom prst="rect">
            <a:avLst/>
          </a:prstGeom>
          <a:noFill/>
        </p:spPr>
      </p:pic>
      <p:pic>
        <p:nvPicPr>
          <p:cNvPr id="1029" name="Picture 5" descr="F:\Внеурочка фото\Осень\IMG_118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644008" y="1484784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«День матери»</a:t>
            </a:r>
            <a:endParaRPr lang="ru-RU" sz="24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 bwMode="auto">
          <a:xfrm>
            <a:off x="5940152" y="404664"/>
            <a:ext cx="2963466" cy="395128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5536" y="476672"/>
            <a:ext cx="3096344" cy="412697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 bwMode="auto">
          <a:xfrm>
            <a:off x="2699792" y="3645024"/>
            <a:ext cx="4040188" cy="3032599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  <p:tag name="ISPRING_RESOURCE_PATHS_HASH_PRESENTER" val="8813512f29f92868c370e5cb5a5ead24f6be170"/>
</p:tagLst>
</file>

<file path=ppt/theme/theme1.xml><?xml version="1.0" encoding="utf-8"?>
<a:theme xmlns:r="http://schemas.openxmlformats.org/officeDocument/2006/relationships" xmlns:a="http://schemas.openxmlformats.org/drawingml/2006/main" name="музыка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музыка 1</Template>
  <Company/>
  <PresentationFormat>On-screen Show (4:3)</PresentationFormat>
  <Paragraphs>55</Paragraphs>
  <Slides>13</Slides>
  <Notes>0</Notes>
  <TotalTime>73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7">
      <vt:lpstr>Arial</vt:lpstr>
      <vt:lpstr>Calibri</vt:lpstr>
      <vt:lpstr>Wingdings</vt:lpstr>
      <vt:lpstr>музыка 1</vt:lpstr>
      <vt:lpstr>Отчет по внеурочной деятельности духовно - нравственного направления «Все начинается с детства»за 2019 – 2020 учебный год</vt:lpstr>
      <vt:lpstr>Цель программы: создание условий для достижения обучающимися необходимого для жизни в обществе социального опыта, развития и социализации каждого обучающегося, создание воспитывающей среды, обеспечивающей развитие учащихся в свободное время.</vt:lpstr>
      <vt:lpstr>Актуальность программы «Все начинается с детства» предлагает каждому ребенку свободный выбор деятельности, возможность реализоваться в разнообразном творчестве, создание ситуации успеха для каждого, возможность получить более высокий личностный статус и позитивную «Я – оценку», а также эмоционально-психологическую защиту. Именно здесь создаются условия для максимальной социальной адаптации, здесь развиваются творческие качества личности.</vt:lpstr>
      <vt:lpstr>Планируемые результаты освоения программы внеурочной деятельности «Все начинается с детства»</vt:lpstr>
      <vt:lpstr>Планируемые результаты освоения программы внеурочной деятельности «Все начинается с детства»</vt:lpstr>
      <vt:lpstr>Планируемые результаты освоения программы внеурочной деятельности «Все начинается с детства»</vt:lpstr>
      <vt:lpstr>Содержание программы</vt:lpstr>
      <vt:lpstr>«Чем же осень хороша?»</vt:lpstr>
      <vt:lpstr>«День матери»</vt:lpstr>
      <vt:lpstr>«Новогодний праздник»</vt:lpstr>
      <vt:lpstr>«Рождество. Зимние забавы. Игры наших бабушек и дедушек»</vt:lpstr>
      <vt:lpstr>«Эх, честная масленица»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Шаблон «Музыка 3»</dc:title>
  <dc:creator>Ольга Михайловна</dc:creator>
  <cp:lastModifiedBy>user</cp:lastModifiedBy>
  <cp:revision>10</cp:revision>
  <dcterms:created xsi:type="dcterms:W3CDTF">2014-11-15T20:25:22Z</dcterms:created>
  <dcterms:modified xsi:type="dcterms:W3CDTF">2021-11-09T22:02:47Z</dcterms:modified>
</cp:coreProperties>
</file>