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66" r:id="rId3"/>
    <p:sldId id="262" r:id="rId4"/>
    <p:sldId id="261" r:id="rId5"/>
    <p:sldId id="265" r:id="rId6"/>
    <p:sldId id="259" r:id="rId7"/>
    <p:sldId id="270" r:id="rId8"/>
    <p:sldId id="268" r:id="rId9"/>
    <p:sldId id="258" r:id="rId10"/>
    <p:sldId id="267" r:id="rId11"/>
    <p:sldId id="269" r:id="rId12"/>
    <p:sldId id="257" r:id="rId13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191" autoAdjust="0"/>
    <p:restoredTop sz="94660"/>
  </p:normalViewPr>
  <p:slideViewPr>
    <p:cSldViewPr>
      <p:cViewPr varScale="1">
        <p:scale>
          <a:sx n="93" d="100"/>
          <a:sy n="93" d="100"/>
        </p:scale>
        <p:origin x="342" y="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B17279-878F-4802-879E-9FE3F1827542}" type="datetimeFigureOut">
              <a:rPr lang="ru-RU" smtClean="0"/>
              <a:t>01.07.2020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E8FBB2-CDF0-4F59-9D2B-06FC6B3EB2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14266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8FBB2-CDF0-4F59-9D2B-06FC6B3EB243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17358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6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1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1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7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7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01.07.2020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01.07.2020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01.07.2020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2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1" y="204789"/>
            <a:ext cx="5111751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2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18" Type="http://schemas.openxmlformats.org/officeDocument/2006/relationships/image" Target="../media/image6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jpe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01.07.2020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AutoShape 2" descr="https://static.wixstatic.com/media/2a4232_a50aae7f29a442c8a559b40afb18e702~mv2.jpg/v1/fill/w_647,h_571,al_t,q_85/2a4232_a50aae7f29a442c8a559b40afb18e702~mv2.webp"/>
          <p:cNvSpPr>
            <a:spLocks noChangeAspect="1" noChangeArrowheads="1"/>
          </p:cNvSpPr>
          <p:nvPr userDrawn="1"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AutoShape 4" descr="https://static.wixstatic.com/media/2a4232_a50aae7f29a442c8a559b40afb18e702~mv2.jpg/v1/fill/w_647,h_571,al_t,q_85/2a4232_a50aae7f29a442c8a559b40afb18e702~mv2.webp"/>
          <p:cNvSpPr>
            <a:spLocks noChangeAspect="1" noChangeArrowheads="1"/>
          </p:cNvSpPr>
          <p:nvPr userDrawn="1"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AutoShape 6" descr="https://static.wixstatic.com/media/2a4232_a50aae7f29a442c8a559b40afb18e702~mv2.jpg/v1/fill/w_647,h_571,al_t,q_85/2a4232_a50aae7f29a442c8a559b40afb18e702~mv2.webp"/>
          <p:cNvSpPr>
            <a:spLocks noChangeAspect="1" noChangeArrowheads="1"/>
          </p:cNvSpPr>
          <p:nvPr userDrawn="1"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5" name="Picture 11" descr="https://i.pinimg.com/originals/7c/56/35/7c5635a91643c4aed12a949d58ed31f8.png"/>
          <p:cNvPicPr>
            <a:picLocks noChangeAspect="1" noChangeArrowheads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4194" y="2355726"/>
            <a:ext cx="2710646" cy="27877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9" name="Picture 15" descr="https://avatars.mds.yandex.net/get-pdb/1684402/d358bf85-95ba-4992-a821-27023edb9b14/s1200?webp=false"/>
          <p:cNvPicPr>
            <a:picLocks noChangeAspect="1" noChangeArrowheads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247897"/>
            <a:ext cx="2266796" cy="19236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1" name="Picture 17" descr="https://yt3.ggpht.com/a/AATXAJwjdO7BOKQ_gwuD5wo7SYUDxBclEKX0onCN6A=s900-c-k-c0xffffffff-no-rj-mo"/>
          <p:cNvPicPr>
            <a:picLocks noChangeAspect="1" noChangeArrowheads="1"/>
          </p:cNvPicPr>
          <p:nvPr userDrawn="1"/>
        </p:nvPicPr>
        <p:blipFill>
          <a:blip r:embed="rId1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169890">
            <a:off x="8264569" y="129664"/>
            <a:ext cx="763613" cy="763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7" descr="https://yt3.ggpht.com/a/AATXAJwjdO7BOKQ_gwuD5wo7SYUDxBclEKX0onCN6A=s900-c-k-c0xffffffff-no-rj-mo"/>
          <p:cNvPicPr>
            <a:picLocks noChangeAspect="1" noChangeArrowheads="1"/>
          </p:cNvPicPr>
          <p:nvPr userDrawn="1"/>
        </p:nvPicPr>
        <p:blipFill>
          <a:blip r:embed="rId1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169890">
            <a:off x="8521464" y="1962123"/>
            <a:ext cx="480302" cy="4803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7" descr="https://yt3.ggpht.com/a/AATXAJwjdO7BOKQ_gwuD5wo7SYUDxBclEKX0onCN6A=s900-c-k-c0xffffffff-no-rj-mo"/>
          <p:cNvPicPr>
            <a:picLocks noChangeAspect="1" noChangeArrowheads="1"/>
          </p:cNvPicPr>
          <p:nvPr userDrawn="1"/>
        </p:nvPicPr>
        <p:blipFill>
          <a:blip r:embed="rId1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765175" y="3056994"/>
            <a:ext cx="381806" cy="3818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i.pinimg.com/originals/7c/56/35/7c5635a91643c4aed12a949d58ed31f8.png" TargetMode="External"/><Relationship Id="rId2" Type="http://schemas.openxmlformats.org/officeDocument/2006/relationships/hyperlink" Target="https://krot.info/uploads/posts/2020-01/1579212432_26-62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yt3.ggpht.com/a/AATXAJwjdO7BOKQ_gwuD5wo7SYUDxBclEKX0onCN6A=s900-c-k-c0xffffffff-no-rj-mo" TargetMode="External"/><Relationship Id="rId4" Type="http://schemas.openxmlformats.org/officeDocument/2006/relationships/hyperlink" Target="https://avatars.mds.yandex.net/get-pdb/1684402/d358bf85-95ba-4992-a821-27023edb9b14/s1200?webp=false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638510"/>
            <a:ext cx="7772400" cy="1102519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00B050"/>
                </a:solidFill>
                <a:latin typeface="Monotype Corsiva" pitchFamily="66" charset="0"/>
              </a:rPr>
              <a:t/>
            </a:r>
            <a:br>
              <a:rPr lang="ru-RU" sz="3200" b="1" dirty="0" smtClean="0">
                <a:solidFill>
                  <a:srgbClr val="00B050"/>
                </a:solidFill>
                <a:latin typeface="Monotype Corsiva" pitchFamily="66" charset="0"/>
              </a:rPr>
            </a:br>
            <a:r>
              <a:rPr lang="ru-RU" sz="3200" b="1" dirty="0" smtClean="0">
                <a:solidFill>
                  <a:srgbClr val="00B050"/>
                </a:solidFill>
                <a:latin typeface="Monotype Corsiva" pitchFamily="66" charset="0"/>
              </a:rPr>
              <a:t>В ГОСТИ К САДОВНИКУ ДОБРОТЫ</a:t>
            </a:r>
            <a:br>
              <a:rPr lang="ru-RU" sz="3200" b="1" dirty="0" smtClean="0">
                <a:solidFill>
                  <a:srgbClr val="00B050"/>
                </a:solidFill>
                <a:latin typeface="Monotype Corsiva" pitchFamily="66" charset="0"/>
              </a:rPr>
            </a:br>
            <a:endParaRPr lang="ru-RU" sz="3200" b="1" dirty="0">
              <a:solidFill>
                <a:srgbClr val="00B050"/>
              </a:solidFill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64101" y="3829050"/>
            <a:ext cx="6400800" cy="1314450"/>
          </a:xfrm>
        </p:spPr>
        <p:txBody>
          <a:bodyPr>
            <a:noAutofit/>
          </a:bodyPr>
          <a:lstStyle/>
          <a:p>
            <a:pPr algn="r"/>
            <a:r>
              <a:rPr lang="ru-RU" sz="2000" dirty="0" smtClean="0"/>
              <a:t> Автор:</a:t>
            </a:r>
          </a:p>
          <a:p>
            <a:pPr algn="r"/>
            <a:r>
              <a:rPr lang="ru-RU" sz="2000" dirty="0" smtClean="0"/>
              <a:t>Абрамова И.А.</a:t>
            </a:r>
            <a:endParaRPr lang="ru-RU" sz="2000" dirty="0"/>
          </a:p>
        </p:txBody>
      </p:sp>
      <p:pic>
        <p:nvPicPr>
          <p:cNvPr id="3074" name="Picture 2" descr="https://avatars.mds.yandex.net/get-pdb/1491599/8946fe62-89d9-44f8-a08c-7a6e6eb6a2b5/s120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0255" y="1923678"/>
            <a:ext cx="2968491" cy="2913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2070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ПИРАМИДА ДОБРА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89249" y="3604247"/>
            <a:ext cx="8229600" cy="339447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6146" name="Picture 2" descr="https://image.freepik.com/free-photo/handprints-pyramid-shape_1101-89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5380" y="1043046"/>
            <a:ext cx="3478828" cy="39049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7759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491630"/>
            <a:ext cx="8229600" cy="857250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 Спасибо за работу!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89249" y="3604247"/>
            <a:ext cx="8229600" cy="339447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37479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i="1" dirty="0" smtClean="0">
                <a:solidFill>
                  <a:schemeClr val="accent3">
                    <a:lumMod val="50000"/>
                  </a:schemeClr>
                </a:solidFill>
              </a:rPr>
              <a:t>Интернет-источники</a:t>
            </a:r>
            <a:endParaRPr lang="ru-RU" sz="3600" b="1" i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 </a:t>
            </a:r>
            <a:r>
              <a:rPr lang="en-US" sz="2400" dirty="0">
                <a:hlinkClick r:id="rId2"/>
              </a:rPr>
              <a:t>https://</a:t>
            </a:r>
            <a:r>
              <a:rPr lang="en-US" sz="2400" dirty="0" smtClean="0">
                <a:hlinkClick r:id="rId2"/>
              </a:rPr>
              <a:t>krot.info/uploads/posts/2020-01/1579212432_26-62.jpg</a:t>
            </a:r>
            <a:r>
              <a:rPr lang="ru-RU" sz="2400" dirty="0" smtClean="0"/>
              <a:t> </a:t>
            </a:r>
            <a:r>
              <a:rPr lang="en-US" sz="2400" dirty="0" smtClean="0"/>
              <a:t> - </a:t>
            </a:r>
            <a:r>
              <a:rPr lang="ru-RU" sz="2400" dirty="0" smtClean="0"/>
              <a:t>фон</a:t>
            </a:r>
          </a:p>
          <a:p>
            <a:r>
              <a:rPr lang="en-US" sz="2400" dirty="0">
                <a:hlinkClick r:id="rId3"/>
              </a:rPr>
              <a:t>https://</a:t>
            </a:r>
            <a:r>
              <a:rPr lang="en-US" sz="2400" dirty="0" smtClean="0">
                <a:hlinkClick r:id="rId3"/>
              </a:rPr>
              <a:t>i.pinimg.com/originals/7c/56/35/7c5635a91643c4aed12a949d58ed31f8.png</a:t>
            </a:r>
            <a:endParaRPr lang="ru-RU" sz="2400" dirty="0" smtClean="0"/>
          </a:p>
          <a:p>
            <a:r>
              <a:rPr lang="en-US" sz="2400" dirty="0">
                <a:hlinkClick r:id="rId4"/>
              </a:rPr>
              <a:t>https://</a:t>
            </a:r>
            <a:r>
              <a:rPr lang="en-US" sz="2400" dirty="0" smtClean="0">
                <a:hlinkClick r:id="rId4"/>
              </a:rPr>
              <a:t>avatars.mds.yandex.net/get-pdb/1684402/d358bf85-95ba-4992-a821-27023edb9b14/s1200?webp=false</a:t>
            </a:r>
            <a:endParaRPr lang="ru-RU" sz="2400" dirty="0" smtClean="0"/>
          </a:p>
          <a:p>
            <a:r>
              <a:rPr lang="en-US" sz="2400" dirty="0">
                <a:hlinkClick r:id="rId5"/>
              </a:rPr>
              <a:t>https://</a:t>
            </a:r>
            <a:r>
              <a:rPr lang="en-US" sz="2400" dirty="0" smtClean="0">
                <a:hlinkClick r:id="rId5"/>
              </a:rPr>
              <a:t>yt3.ggpht.com/a/AATXAJwjdO7BOKQ_gwuD5wo7SYUDxBclEKX0onCN6A=s900-c-k-c0xffffffff-no-rj-mo</a:t>
            </a:r>
            <a:endParaRPr lang="ru-RU" sz="2400" dirty="0" smtClean="0"/>
          </a:p>
          <a:p>
            <a:endParaRPr lang="ru-RU" sz="2400" dirty="0" smtClean="0"/>
          </a:p>
          <a:p>
            <a:endParaRPr lang="en-US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00317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744838" y="267494"/>
            <a:ext cx="7725938" cy="122413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>
                <a:solidFill>
                  <a:srgbClr val="FF0000"/>
                </a:solidFill>
              </a:rPr>
              <a:t>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2843808" y="987574"/>
            <a:ext cx="4896544" cy="280831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600" dirty="0">
                <a:solidFill>
                  <a:srgbClr val="FF0000"/>
                </a:solidFill>
              </a:rPr>
              <a:t>Если хмуримся с утра, </a:t>
            </a:r>
            <a:br>
              <a:rPr lang="ru-RU" sz="3600" dirty="0">
                <a:solidFill>
                  <a:srgbClr val="FF0000"/>
                </a:solidFill>
              </a:rPr>
            </a:br>
            <a:r>
              <a:rPr lang="ru-RU" sz="3600" dirty="0" smtClean="0">
                <a:solidFill>
                  <a:srgbClr val="FF0000"/>
                </a:solidFill>
              </a:rPr>
              <a:t>Нам </a:t>
            </a:r>
            <a:r>
              <a:rPr lang="ru-RU" sz="3600" dirty="0">
                <a:solidFill>
                  <a:srgbClr val="FF0000"/>
                </a:solidFill>
              </a:rPr>
              <a:t>поможет доброта.</a:t>
            </a:r>
            <a:br>
              <a:rPr lang="ru-RU" sz="3600" dirty="0">
                <a:solidFill>
                  <a:srgbClr val="FF0000"/>
                </a:solidFill>
              </a:rPr>
            </a:br>
            <a:r>
              <a:rPr lang="ru-RU" sz="3600" dirty="0">
                <a:solidFill>
                  <a:srgbClr val="FF0000"/>
                </a:solidFill>
              </a:rPr>
              <a:t>Ну-ка, дети, соберитесь</a:t>
            </a:r>
            <a:br>
              <a:rPr lang="ru-RU" sz="3600" dirty="0">
                <a:solidFill>
                  <a:srgbClr val="FF0000"/>
                </a:solidFill>
              </a:rPr>
            </a:br>
            <a:r>
              <a:rPr lang="ru-RU" sz="3600" dirty="0">
                <a:solidFill>
                  <a:srgbClr val="FF0000"/>
                </a:solidFill>
              </a:rPr>
              <a:t>И друг другу улыбнитесь!</a:t>
            </a:r>
            <a:endParaRPr lang="ru-RU" sz="3600" dirty="0"/>
          </a:p>
        </p:txBody>
      </p:sp>
      <p:pic>
        <p:nvPicPr>
          <p:cNvPr id="5126" name="Picture 6" descr="https://img13.postila.ru/resize?w=660&amp;src=%2Fdata%2F61%2F25%2Fc2%2F5b%2F6125c25b06b3c39f31183a33fa040c8ded43ed6092dcb5d0da28cd60d340a7e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83518"/>
            <a:ext cx="2230115" cy="1672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58130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3412" y="411510"/>
            <a:ext cx="8229600" cy="1347613"/>
          </a:xfrm>
        </p:spPr>
        <p:txBody>
          <a:bodyPr>
            <a:normAutofit fontScale="90000"/>
          </a:bodyPr>
          <a:lstStyle/>
          <a:p>
            <a:r>
              <a:rPr lang="ru-RU" sz="3600" b="1" i="1" u="sng" dirty="0" smtClean="0"/>
              <a:t>1.Беседа </a:t>
            </a:r>
            <a:r>
              <a:rPr lang="ru-RU" sz="3600" b="1" i="1" u="sng" dirty="0"/>
              <a:t>«Поговорим о доброте</a:t>
            </a:r>
            <a:r>
              <a:rPr lang="ru-RU" b="1" i="1" u="sng" dirty="0"/>
              <a:t>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Ребята, </a:t>
            </a:r>
            <a:r>
              <a:rPr lang="ru-RU" dirty="0"/>
              <a:t>к</a:t>
            </a:r>
            <a:r>
              <a:rPr lang="ru-RU" dirty="0" smtClean="0"/>
              <a:t>ого </a:t>
            </a:r>
            <a:r>
              <a:rPr lang="ru-RU" dirty="0"/>
              <a:t>можно назвать добрым человеком</a:t>
            </a:r>
            <a:r>
              <a:rPr lang="ru-RU" dirty="0" smtClean="0"/>
              <a:t>?</a:t>
            </a:r>
            <a:endParaRPr lang="ru-RU" dirty="0"/>
          </a:p>
          <a:p>
            <a:r>
              <a:rPr lang="ru-RU" dirty="0"/>
              <a:t>А если человек добрый, значит, он какой? </a:t>
            </a:r>
          </a:p>
          <a:p>
            <a:r>
              <a:rPr lang="ru-RU" dirty="0"/>
              <a:t>А каким бывает недобрый человек</a:t>
            </a:r>
            <a:r>
              <a:rPr lang="ru-RU" dirty="0" smtClean="0"/>
              <a:t>?</a:t>
            </a:r>
            <a:endParaRPr lang="ru-RU" dirty="0"/>
          </a:p>
          <a:p>
            <a:r>
              <a:rPr lang="ru-RU" dirty="0"/>
              <a:t>Как вы считаете, можно ли доброту увидеть? </a:t>
            </a:r>
            <a:endParaRPr lang="ru-RU" dirty="0" smtClean="0"/>
          </a:p>
          <a:p>
            <a:r>
              <a:rPr lang="ru-RU" dirty="0" smtClean="0"/>
              <a:t>Что </a:t>
            </a:r>
            <a:r>
              <a:rPr lang="ru-RU" dirty="0"/>
              <a:t>значит совершать добрые поступки?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83597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u="sng" dirty="0" smtClean="0"/>
              <a:t>Пальчиковая </a:t>
            </a:r>
            <a:r>
              <a:rPr lang="ru-RU" b="1" i="1" u="sng" dirty="0"/>
              <a:t>гимнастика «Веселые зверушки»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dirty="0"/>
              <a:t>Как у леса на опушке</a:t>
            </a:r>
          </a:p>
          <a:p>
            <a:pPr marL="0" indent="0">
              <a:buNone/>
            </a:pPr>
            <a:r>
              <a:rPr lang="ru-RU" dirty="0"/>
              <a:t>Появилась вдруг избушка ( показываем руками уголок крыши )</a:t>
            </a:r>
          </a:p>
          <a:p>
            <a:pPr marL="0" indent="0">
              <a:buNone/>
            </a:pPr>
            <a:r>
              <a:rPr lang="ru-RU" dirty="0"/>
              <a:t>И веселые зверушки</a:t>
            </a:r>
          </a:p>
          <a:p>
            <a:pPr marL="0" indent="0">
              <a:buNone/>
            </a:pPr>
            <a:r>
              <a:rPr lang="ru-RU" dirty="0"/>
              <a:t>Поселились сразу в ней (два пальца правой и левой руки поднимаем вверх-вниз ).</a:t>
            </a:r>
          </a:p>
          <a:p>
            <a:pPr marL="0" indent="0">
              <a:buNone/>
            </a:pPr>
            <a:r>
              <a:rPr lang="ru-RU" dirty="0"/>
              <a:t>Они любят звать гостей,</a:t>
            </a:r>
          </a:p>
          <a:p>
            <a:pPr marL="0" indent="0">
              <a:buNone/>
            </a:pPr>
            <a:r>
              <a:rPr lang="ru-RU" dirty="0"/>
              <a:t>( разводим руками в стороны )</a:t>
            </a:r>
          </a:p>
          <a:p>
            <a:pPr marL="0" indent="0">
              <a:buNone/>
            </a:pPr>
            <a:r>
              <a:rPr lang="ru-RU" dirty="0"/>
              <a:t>В дверь стучись- тук-тук скорей.</a:t>
            </a:r>
          </a:p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dirty="0"/>
              <a:t>стучим кулачком о ладошку )</a:t>
            </a:r>
          </a:p>
        </p:txBody>
      </p:sp>
    </p:spTree>
    <p:extLst>
      <p:ext uri="{BB962C8B-B14F-4D97-AF65-F5344CB8AC3E}">
        <p14:creationId xmlns:p14="http://schemas.microsoft.com/office/powerpoint/2010/main" val="511737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67494"/>
            <a:ext cx="8229600" cy="857250"/>
          </a:xfrm>
        </p:spPr>
        <p:txBody>
          <a:bodyPr>
            <a:normAutofit fontScale="90000"/>
          </a:bodyPr>
          <a:lstStyle/>
          <a:p>
            <a:r>
              <a:rPr lang="ru-RU" dirty="0"/>
              <a:t>Г</a:t>
            </a:r>
            <a:r>
              <a:rPr lang="ru-RU" dirty="0" smtClean="0"/>
              <a:t>ерои </a:t>
            </a:r>
            <a:r>
              <a:rPr lang="ru-RU" dirty="0"/>
              <a:t>какого мультфильма </a:t>
            </a:r>
            <a:r>
              <a:rPr lang="ru-RU" dirty="0" smtClean="0"/>
              <a:t>поссорились?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187624" y="1347615"/>
            <a:ext cx="7200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000000"/>
                </a:solidFill>
                <a:latin typeface="PT Sans"/>
              </a:rPr>
              <a:t>  </a:t>
            </a:r>
            <a:endParaRPr lang="ru-RU" b="0" i="0" dirty="0">
              <a:solidFill>
                <a:srgbClr val="000000"/>
              </a:solidFill>
              <a:effectLst/>
              <a:latin typeface="PT Sans"/>
            </a:endParaRPr>
          </a:p>
        </p:txBody>
      </p:sp>
      <p:pic>
        <p:nvPicPr>
          <p:cNvPr id="2050" name="Picture 2" descr="https://i.ytimg.com/vi/9e9hGaqDtXs/maxresdefaul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1712462"/>
            <a:ext cx="4680520" cy="31003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6884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67494"/>
            <a:ext cx="8229600" cy="857250"/>
          </a:xfrm>
        </p:spPr>
        <p:txBody>
          <a:bodyPr>
            <a:normAutofit fontScale="90000"/>
          </a:bodyPr>
          <a:lstStyle/>
          <a:p>
            <a:r>
              <a:rPr lang="ru-RU" b="1" i="1" u="sng" dirty="0" smtClean="0"/>
              <a:t>Речевая </a:t>
            </a:r>
            <a:r>
              <a:rPr lang="ru-RU" b="1" i="1" u="sng" dirty="0"/>
              <a:t>игра « закончи предложение»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187624" y="1347615"/>
            <a:ext cx="720080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00000"/>
                </a:solidFill>
                <a:latin typeface="PT Sans"/>
              </a:rPr>
              <a:t>- Я обижаюсь на друга, когда…..( он дерется)</a:t>
            </a:r>
          </a:p>
          <a:p>
            <a:r>
              <a:rPr lang="ru-RU" dirty="0">
                <a:solidFill>
                  <a:srgbClr val="000000"/>
                </a:solidFill>
                <a:latin typeface="PT Sans"/>
              </a:rPr>
              <a:t>- Я сержусь на друга, когда….</a:t>
            </a:r>
          </a:p>
          <a:p>
            <a:r>
              <a:rPr lang="ru-RU" dirty="0">
                <a:solidFill>
                  <a:srgbClr val="000000"/>
                </a:solidFill>
                <a:latin typeface="PT Sans"/>
              </a:rPr>
              <a:t>- Я радуюсь с другом, когда….(нам весело)</a:t>
            </a:r>
          </a:p>
          <a:p>
            <a:r>
              <a:rPr lang="ru-RU" dirty="0">
                <a:solidFill>
                  <a:srgbClr val="000000"/>
                </a:solidFill>
                <a:latin typeface="PT Sans"/>
              </a:rPr>
              <a:t>- Я грущу, когда…(друг уезжает)</a:t>
            </a:r>
          </a:p>
          <a:p>
            <a:r>
              <a:rPr lang="ru-RU" dirty="0">
                <a:solidFill>
                  <a:srgbClr val="000000"/>
                </a:solidFill>
                <a:latin typeface="PT Sans"/>
              </a:rPr>
              <a:t>- Я доволен другом…</a:t>
            </a:r>
          </a:p>
          <a:p>
            <a:r>
              <a:rPr lang="ru-RU" dirty="0">
                <a:solidFill>
                  <a:srgbClr val="000000"/>
                </a:solidFill>
                <a:latin typeface="PT Sans"/>
              </a:rPr>
              <a:t>- Я радуюсь за друга, когда….(ему хорошо)</a:t>
            </a:r>
          </a:p>
          <a:p>
            <a:r>
              <a:rPr lang="ru-RU" dirty="0">
                <a:solidFill>
                  <a:srgbClr val="000000"/>
                </a:solidFill>
                <a:latin typeface="PT Sans"/>
              </a:rPr>
              <a:t>- Я помогаю другу, когда…. (он не может одеться)</a:t>
            </a:r>
          </a:p>
          <a:p>
            <a:r>
              <a:rPr lang="ru-RU" dirty="0">
                <a:solidFill>
                  <a:srgbClr val="000000"/>
                </a:solidFill>
                <a:latin typeface="PT Sans"/>
              </a:rPr>
              <a:t>- Я люблю друга за то, ……( что он мой друг)</a:t>
            </a:r>
          </a:p>
          <a:p>
            <a:r>
              <a:rPr lang="ru-RU" dirty="0">
                <a:solidFill>
                  <a:srgbClr val="000000"/>
                </a:solidFill>
                <a:latin typeface="PT Sans"/>
              </a:rPr>
              <a:t>- Я забочусь о друге, когда… (он болеет)</a:t>
            </a:r>
            <a:endParaRPr lang="ru-RU" b="0" i="0" dirty="0">
              <a:solidFill>
                <a:srgbClr val="000000"/>
              </a:solidFill>
              <a:effectLst/>
              <a:latin typeface="PT Sans"/>
            </a:endParaRPr>
          </a:p>
        </p:txBody>
      </p:sp>
    </p:spTree>
    <p:extLst>
      <p:ext uri="{BB962C8B-B14F-4D97-AF65-F5344CB8AC3E}">
        <p14:creationId xmlns:p14="http://schemas.microsoft.com/office/powerpoint/2010/main" val="3274074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67494"/>
            <a:ext cx="8229600" cy="857250"/>
          </a:xfrm>
        </p:spPr>
        <p:txBody>
          <a:bodyPr>
            <a:normAutofit/>
          </a:bodyPr>
          <a:lstStyle/>
          <a:p>
            <a:r>
              <a:rPr lang="ru-RU" b="1" i="1" u="sng" dirty="0" smtClean="0"/>
              <a:t>Игра «Разложи правильно»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187624" y="1347615"/>
            <a:ext cx="7200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000000"/>
                </a:solidFill>
                <a:latin typeface="PT Sans"/>
              </a:rPr>
              <a:t> </a:t>
            </a:r>
            <a:endParaRPr lang="ru-RU" b="0" i="0" dirty="0">
              <a:solidFill>
                <a:srgbClr val="000000"/>
              </a:solidFill>
              <a:effectLst/>
              <a:latin typeface="PT Sans"/>
            </a:endParaRPr>
          </a:p>
        </p:txBody>
      </p:sp>
      <p:pic>
        <p:nvPicPr>
          <p:cNvPr id="7170" name="Picture 2" descr="https://avatars.mds.yandex.net/get-pdb/2303218/0585b458-613f-411e-b23e-90f794be6140/s120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3397" y="1070294"/>
            <a:ext cx="1728192" cy="164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https://sun9-48.userapi.com/c849424/v849424936/78c0/WnXyB_wfWbA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1458" y="1040326"/>
            <a:ext cx="1813740" cy="16767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 descr="https://prikolist.club/wp-content/uploads/2019/11/horoshie_i_plohie_postupki_v_kartinkah_dlya_detey_18_0607173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9367" y="1070294"/>
            <a:ext cx="2029762" cy="1659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6" name="Picture 8" descr="http://ira.b2top.info/wp-content/uploads/2020/01/%D0%A3%D1%80%D0%BE%D0%BA%D0%B8-%D0%B4%D0%BE%D0%B1%D1%80%D0%BE%D1%82%D1%8B_0023_%D0%BD%D0%BE%D0%B2%D1%8B%D0%B9-%D1%80%D0%B0%D0%B7%D0%BC%D0%B5%D1%80_%D0%BD%D0%BE%D0%B2%D1%8B%D0%B9-%D1%80%D0%B0%D0%B7%D0%BC%D0%B5%D1%80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2859782"/>
            <a:ext cx="4550043" cy="21542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796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67494"/>
            <a:ext cx="8229600" cy="857250"/>
          </a:xfrm>
        </p:spPr>
        <p:txBody>
          <a:bodyPr>
            <a:normAutofit/>
          </a:bodyPr>
          <a:lstStyle/>
          <a:p>
            <a:r>
              <a:rPr lang="ru-RU" b="1" i="1" u="sng" dirty="0" smtClean="0"/>
              <a:t>Игра «Клубок добрых дел »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837928" y="2427734"/>
            <a:ext cx="7200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000000"/>
                </a:solidFill>
                <a:latin typeface="PT Sans"/>
              </a:rPr>
              <a:t> </a:t>
            </a:r>
            <a:endParaRPr lang="ru-RU" b="0" i="0" dirty="0">
              <a:solidFill>
                <a:srgbClr val="000000"/>
              </a:solidFill>
              <a:effectLst/>
              <a:latin typeface="PT Sans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286000" y="1124744"/>
            <a:ext cx="5238328" cy="33855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rgbClr val="000000"/>
                </a:solidFill>
                <a:latin typeface="PT Sans"/>
                <a:ea typeface="Times New Roman" panose="02020603050405020304" pitchFamily="18" charset="0"/>
              </a:rPr>
              <a:t>Разорвать книгу – склеить,</a:t>
            </a:r>
            <a:br>
              <a:rPr lang="ru-RU" sz="2800" dirty="0">
                <a:solidFill>
                  <a:srgbClr val="000000"/>
                </a:solidFill>
                <a:latin typeface="PT Sans"/>
                <a:ea typeface="Times New Roman" panose="02020603050405020304" pitchFamily="18" charset="0"/>
              </a:rPr>
            </a:br>
            <a:r>
              <a:rPr lang="ru-RU" sz="2800" dirty="0">
                <a:solidFill>
                  <a:srgbClr val="000000"/>
                </a:solidFill>
                <a:latin typeface="PT Sans"/>
                <a:ea typeface="Times New Roman" panose="02020603050405020304" pitchFamily="18" charset="0"/>
              </a:rPr>
              <a:t>Толкнуть – обнять,</a:t>
            </a:r>
            <a:br>
              <a:rPr lang="ru-RU" sz="2800" dirty="0">
                <a:solidFill>
                  <a:srgbClr val="000000"/>
                </a:solidFill>
                <a:latin typeface="PT Sans"/>
                <a:ea typeface="Times New Roman" panose="02020603050405020304" pitchFamily="18" charset="0"/>
              </a:rPr>
            </a:br>
            <a:r>
              <a:rPr lang="ru-RU" sz="2800" dirty="0">
                <a:solidFill>
                  <a:srgbClr val="000000"/>
                </a:solidFill>
                <a:latin typeface="PT Sans"/>
                <a:ea typeface="Times New Roman" panose="02020603050405020304" pitchFamily="18" charset="0"/>
              </a:rPr>
              <a:t>Обидеть – приласкать,</a:t>
            </a:r>
            <a:br>
              <a:rPr lang="ru-RU" sz="2800" dirty="0">
                <a:solidFill>
                  <a:srgbClr val="000000"/>
                </a:solidFill>
                <a:latin typeface="PT Sans"/>
                <a:ea typeface="Times New Roman" panose="02020603050405020304" pitchFamily="18" charset="0"/>
              </a:rPr>
            </a:br>
            <a:r>
              <a:rPr lang="ru-RU" sz="2800" dirty="0">
                <a:solidFill>
                  <a:srgbClr val="000000"/>
                </a:solidFill>
                <a:latin typeface="PT Sans"/>
                <a:ea typeface="Times New Roman" panose="02020603050405020304" pitchFamily="18" charset="0"/>
              </a:rPr>
              <a:t>Поломать – починить,</a:t>
            </a:r>
            <a:br>
              <a:rPr lang="ru-RU" sz="2800" dirty="0">
                <a:solidFill>
                  <a:srgbClr val="000000"/>
                </a:solidFill>
                <a:latin typeface="PT Sans"/>
                <a:ea typeface="Times New Roman" panose="02020603050405020304" pitchFamily="18" charset="0"/>
              </a:rPr>
            </a:br>
            <a:r>
              <a:rPr lang="ru-RU" sz="2800" dirty="0">
                <a:solidFill>
                  <a:srgbClr val="000000"/>
                </a:solidFill>
                <a:latin typeface="PT Sans"/>
                <a:ea typeface="Times New Roman" panose="02020603050405020304" pitchFamily="18" charset="0"/>
              </a:rPr>
              <a:t>Намусорить - убрать,</a:t>
            </a:r>
            <a:br>
              <a:rPr lang="ru-RU" sz="2800" dirty="0">
                <a:solidFill>
                  <a:srgbClr val="000000"/>
                </a:solidFill>
                <a:latin typeface="PT Sans"/>
                <a:ea typeface="Times New Roman" panose="02020603050405020304" pitchFamily="18" charset="0"/>
              </a:rPr>
            </a:br>
            <a:r>
              <a:rPr lang="ru-RU" sz="2800" dirty="0">
                <a:solidFill>
                  <a:srgbClr val="000000"/>
                </a:solidFill>
                <a:latin typeface="PT Sans"/>
                <a:ea typeface="Times New Roman" panose="02020603050405020304" pitchFamily="18" charset="0"/>
              </a:rPr>
              <a:t>Нагрубить – извиниться,</a:t>
            </a:r>
            <a:br>
              <a:rPr lang="ru-RU" sz="2800" dirty="0">
                <a:solidFill>
                  <a:srgbClr val="000000"/>
                </a:solidFill>
                <a:latin typeface="PT Sans"/>
                <a:ea typeface="Times New Roman" panose="02020603050405020304" pitchFamily="18" charset="0"/>
              </a:rPr>
            </a:br>
            <a:r>
              <a:rPr lang="ru-RU" sz="2800" dirty="0">
                <a:solidFill>
                  <a:srgbClr val="000000"/>
                </a:solidFill>
                <a:latin typeface="PT Sans"/>
                <a:ea typeface="Times New Roman" panose="02020603050405020304" pitchFamily="18" charset="0"/>
              </a:rPr>
              <a:t>Ссориться – мириться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16619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ПРОДОЛЖИ ФРАЗУ: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endParaRPr lang="ru-RU" dirty="0"/>
          </a:p>
          <a:p>
            <a:r>
              <a:rPr lang="ru-RU" b="1" dirty="0"/>
              <a:t>1</a:t>
            </a:r>
            <a:r>
              <a:rPr lang="ru-RU" dirty="0"/>
              <a:t> .Растает даже ледяная глыба от слова тёплого …</a:t>
            </a:r>
          </a:p>
          <a:p>
            <a:r>
              <a:rPr lang="ru-RU" b="1" i="1" dirty="0"/>
              <a:t>2.</a:t>
            </a:r>
            <a:r>
              <a:rPr lang="ru-RU" dirty="0"/>
              <a:t> Когда бранят за шалости, </a:t>
            </a:r>
            <a:r>
              <a:rPr lang="ru-RU" dirty="0" smtClean="0"/>
              <a:t>мы говорим </a:t>
            </a:r>
            <a:r>
              <a:rPr lang="ru-RU" dirty="0"/>
              <a:t>… (Прости, пожалуйста.)</a:t>
            </a:r>
          </a:p>
          <a:p>
            <a:r>
              <a:rPr lang="ru-RU" b="1" dirty="0"/>
              <a:t>3</a:t>
            </a:r>
            <a:r>
              <a:rPr lang="ru-RU" dirty="0"/>
              <a:t> .В разных странах на прощанье говорят … (До свидания.)</a:t>
            </a:r>
          </a:p>
          <a:p>
            <a:r>
              <a:rPr lang="ru-RU" b="1" dirty="0"/>
              <a:t>4</a:t>
            </a:r>
            <a:r>
              <a:rPr lang="ru-RU" dirty="0"/>
              <a:t> . В лесу зазеленеет старый пень, когда услышит … (Добрый день.)</a:t>
            </a:r>
          </a:p>
          <a:p>
            <a:r>
              <a:rPr lang="ru-RU" b="1" dirty="0"/>
              <a:t>5</a:t>
            </a:r>
            <a:r>
              <a:rPr lang="ru-RU" dirty="0"/>
              <a:t> .А какие ещё вежливые слова вы знаете?</a:t>
            </a:r>
          </a:p>
        </p:txBody>
      </p:sp>
    </p:spTree>
    <p:extLst>
      <p:ext uri="{BB962C8B-B14F-4D97-AF65-F5344CB8AC3E}">
        <p14:creationId xmlns:p14="http://schemas.microsoft.com/office/powerpoint/2010/main" val="2822152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624</TotalTime>
  <Words>269</Words>
  <Application>Microsoft Office PowerPoint</Application>
  <PresentationFormat>Экран (16:9)</PresentationFormat>
  <Paragraphs>55</Paragraphs>
  <Slides>12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8" baseType="lpstr">
      <vt:lpstr>Arial</vt:lpstr>
      <vt:lpstr>Calibri</vt:lpstr>
      <vt:lpstr>Monotype Corsiva</vt:lpstr>
      <vt:lpstr>PT Sans</vt:lpstr>
      <vt:lpstr>Times New Roman</vt:lpstr>
      <vt:lpstr>Тема Office</vt:lpstr>
      <vt:lpstr> В ГОСТИ К САДОВНИКУ ДОБРОТЫ </vt:lpstr>
      <vt:lpstr>   </vt:lpstr>
      <vt:lpstr>1.Беседа «Поговорим о доброте» </vt:lpstr>
      <vt:lpstr>Пальчиковая гимнастика «Веселые зверушки»</vt:lpstr>
      <vt:lpstr>Герои какого мультфильма поссорились?</vt:lpstr>
      <vt:lpstr>Речевая игра « закончи предложение»</vt:lpstr>
      <vt:lpstr>Игра «Разложи правильно»</vt:lpstr>
      <vt:lpstr>Игра «Клубок добрых дел »</vt:lpstr>
      <vt:lpstr>ПРОДОЛЖИ ФРАЗУ:</vt:lpstr>
      <vt:lpstr>ПИРАМИДА ДОБРА</vt:lpstr>
      <vt:lpstr> Спасибо за работу!</vt:lpstr>
      <vt:lpstr>Интернет-источники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Lenovo</cp:lastModifiedBy>
  <cp:revision>28</cp:revision>
  <dcterms:created xsi:type="dcterms:W3CDTF">2020-06-11T09:44:37Z</dcterms:created>
  <dcterms:modified xsi:type="dcterms:W3CDTF">2020-07-01T09:43:29Z</dcterms:modified>
</cp:coreProperties>
</file>