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3" r:id="rId2"/>
    <p:sldId id="274" r:id="rId3"/>
    <p:sldId id="275" r:id="rId4"/>
    <p:sldId id="257" r:id="rId5"/>
    <p:sldId id="303" r:id="rId6"/>
    <p:sldId id="256" r:id="rId7"/>
    <p:sldId id="258" r:id="rId8"/>
    <p:sldId id="259" r:id="rId9"/>
    <p:sldId id="265" r:id="rId10"/>
    <p:sldId id="312" r:id="rId11"/>
    <p:sldId id="315" r:id="rId12"/>
    <p:sldId id="304" r:id="rId13"/>
    <p:sldId id="302" r:id="rId14"/>
    <p:sldId id="277" r:id="rId15"/>
    <p:sldId id="260" r:id="rId16"/>
    <p:sldId id="309" r:id="rId17"/>
    <p:sldId id="313" r:id="rId18"/>
    <p:sldId id="268" r:id="rId19"/>
    <p:sldId id="314" r:id="rId20"/>
    <p:sldId id="29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81D846"/>
    <a:srgbClr val="99CC00"/>
    <a:srgbClr val="0033CC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930" y="-3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09526-697F-4548-A2A0-7BA5BEF0B041}" type="datetimeFigureOut">
              <a:rPr lang="ru-RU" smtClean="0"/>
              <a:pPr/>
              <a:t>10.11.2021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DC265-C53A-42D6-A4FE-067F69A414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DC265-C53A-42D6-A4FE-067F69A4143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8BD7046-43FE-407D-9F87-8CE60F80D49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8311A-05D6-4313-AC05-E9F1423B198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1124FE-AF97-4D24-A621-94102693210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09756ED7-756D-4921-BA81-82DF6AEF8C0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E32A98-3FC4-4F1F-868D-3C2A5721519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00D50-FD04-42EB-BB8C-9E4811C1A2A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B54C1C5-716A-4462-B705-9A4FF95CB79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89A81-0C03-4BE9-8AFD-4D4DDCF33F8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705210-65ED-4934-8D6C-10F5A772D9C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3EC888-FD4C-40C3-8D89-4881836797C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D8033D-CB12-4629-9C60-7EC47A4F8CB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D97BCF2-C016-4FEA-BD46-F3BFB86F9C4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9;&#1095;&#1080;&#1090;&#1077;&#1083;&#1100;\Desktop\&#1053;&#1086;&#1074;&#1099;&#1081;%20&#1089;&#1072;&#1081;&#1090;\&#1042;&#1085;&#1077;&#1082;&#1083;&#1072;&#1089;&#1089;&#1085;&#1099;&#1077;%20&#1084;&#1077;&#1088;&#1086;&#1087;&#1088;&#1080;&#1103;&#1090;&#1080;&#1103;\&#1050;&#1072;&#1096;&#1072;-&#1086;&#1089;&#1085;&#1086;&#1074;&#1085;&#1072;&#1103;%20&#1087;&#1080;&#1097;&#1072;%20&#1085;&#1072;&#1096;&#1072;\&#1092;&#1080;&#1083;&#1100;&#1084;%202.avi" TargetMode="Externa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59;&#1095;&#1080;&#1090;&#1077;&#1083;&#1100;\Desktop\&#1053;&#1086;&#1074;&#1099;&#1081;%20&#1089;&#1072;&#1081;&#1090;\&#1042;&#1085;&#1077;&#1082;&#1083;&#1072;&#1089;&#1089;&#1085;&#1099;&#1077;%20&#1084;&#1077;&#1088;&#1086;&#1087;&#1088;&#1080;&#1103;&#1090;&#1080;&#1103;\&#1050;&#1072;&#1096;&#1072;-&#1086;&#1089;&#1085;&#1086;&#1074;&#1085;&#1072;&#1103;%20&#1087;&#1080;&#1097;&#1072;%20&#1085;&#1072;&#1096;&#1072;\&#1089;&#1086;&#1074;&#1077;&#1090;&#1099;%20&#1072;&#1081;&#1073;&#1086;&#1083;&#1080;&#1090;&#1072;.wav" TargetMode="Externa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_Microsoft_Office_PowerPoint1.sldx"/><Relationship Id="rId5" Type="http://schemas.openxmlformats.org/officeDocument/2006/relationships/image" Target="../media/image43.png"/><Relationship Id="rId4" Type="http://schemas.openxmlformats.org/officeDocument/2006/relationships/image" Target="../media/image4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9/%D0%9F%D0%B8%D1%80_%D0%B1%D0%BE%D0%B3%D0%B0%D1%82%D1%8B%D1%80%D0%B5%D0%B9_%D1%83_%D0%BB%D0%B0%D1%81%D0%BA%D0%BE%D0%B2%D0%BE%D0%B3%D0%BE_%D0%BA%D0%BD%D1%8F%D0%B7%D0%B0_%D0%92%D0%BB%D0%B0%D0%B4%D0%B8%D0%BC%D0%B8%D1%80%D0%B0.jpg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59;&#1095;&#1080;&#1090;&#1077;&#1083;&#1100;\Desktop\&#1053;&#1086;&#1074;&#1099;&#1081;%20&#1089;&#1072;&#1081;&#1090;\&#1042;&#1085;&#1077;&#1082;&#1083;&#1072;&#1089;&#1089;&#1085;&#1099;&#1077;%20&#1084;&#1077;&#1088;&#1086;&#1087;&#1088;&#1080;&#1103;&#1090;&#1080;&#1103;\&#1050;&#1072;&#1096;&#1072;-&#1086;&#1089;&#1085;&#1086;&#1074;&#1085;&#1072;&#1103;%20&#1087;&#1080;&#1097;&#1072;%20&#1085;&#1072;&#1096;&#1072;\Converted_file_d828de52.avi" TargetMode="Externa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59;&#1095;&#1080;&#1090;&#1077;&#1083;&#1100;\Desktop\&#1053;&#1086;&#1074;&#1099;&#1081;%20&#1089;&#1072;&#1081;&#1090;\&#1042;&#1085;&#1077;&#1082;&#1083;&#1072;&#1089;&#1089;&#1085;&#1099;&#1077;%20&#1084;&#1077;&#1088;&#1086;&#1087;&#1088;&#1080;&#1103;&#1090;&#1080;&#1103;\&#1050;&#1072;&#1096;&#1072;-&#1086;&#1089;&#1085;&#1086;&#1074;&#1085;&#1072;&#1103;%20&#1087;&#1080;&#1097;&#1072;%20&#1085;&#1072;&#1096;&#1072;\&#1092;&#1080;&#1083;&#1100;&#1084;%201.avi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13.jpeg"/><Relationship Id="rId18" Type="http://schemas.openxmlformats.org/officeDocument/2006/relationships/image" Target="../media/image16.jpe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openxmlformats.org/officeDocument/2006/relationships/slide" Target="slide14.xml"/><Relationship Id="rId17" Type="http://schemas.openxmlformats.org/officeDocument/2006/relationships/slide" Target="slide9.xml"/><Relationship Id="rId2" Type="http://schemas.openxmlformats.org/officeDocument/2006/relationships/slide" Target="slide8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image" Target="../media/image12.jpeg"/><Relationship Id="rId5" Type="http://schemas.openxmlformats.org/officeDocument/2006/relationships/image" Target="../media/image9.png"/><Relationship Id="rId15" Type="http://schemas.openxmlformats.org/officeDocument/2006/relationships/slide" Target="slide13.xml"/><Relationship Id="rId10" Type="http://schemas.openxmlformats.org/officeDocument/2006/relationships/slide" Target="slide11.xml"/><Relationship Id="rId4" Type="http://schemas.openxmlformats.org/officeDocument/2006/relationships/slide" Target="slide15.xml"/><Relationship Id="rId9" Type="http://schemas.openxmlformats.org/officeDocument/2006/relationships/image" Target="../media/image11.png"/><Relationship Id="rId1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838200"/>
            <a:ext cx="792480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Внеклассное мероприятие с использованием ИКТ</a:t>
            </a: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 теме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«Каша - основная пища наша»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4191000"/>
            <a:ext cx="4724400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Составитель:</a:t>
            </a: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Анисифорова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А.В.</a:t>
            </a:r>
          </a:p>
          <a:p>
            <a:pPr algn="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105400" y="1600200"/>
            <a:ext cx="3276600" cy="4267200"/>
          </a:xfrm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Манная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Гречневая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Овсяная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Рисовая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Пшённая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1600200"/>
            <a:ext cx="2895600" cy="4114800"/>
          </a:xfrm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Гречиха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Рис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Просо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Пшеница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Овёс</a:t>
            </a:r>
          </a:p>
          <a:p>
            <a:pPr eaLnBrk="1" hangingPunct="1"/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381000"/>
            <a:ext cx="7543800" cy="923330"/>
          </a:xfrm>
          <a:prstGeom prst="rect">
            <a:avLst/>
          </a:prstGeom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Найди соответствие</a:t>
            </a:r>
            <a:endParaRPr lang="ru-RU" sz="5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105400" y="1600200"/>
            <a:ext cx="3276600" cy="4267200"/>
          </a:xfrm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Манная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Гречневая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Овсяная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Рисовая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Пшённая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1600200"/>
            <a:ext cx="2895600" cy="4114800"/>
          </a:xfrm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Гречиха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Рис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Просо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Пшеница</a:t>
            </a:r>
          </a:p>
          <a:p>
            <a:pPr eaLnBrk="1" hangingPunct="1">
              <a:buNone/>
            </a:pP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Овёс</a:t>
            </a:r>
          </a:p>
          <a:p>
            <a:pPr eaLnBrk="1" hangingPunct="1"/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flipV="1">
            <a:off x="3429000" y="1981200"/>
            <a:ext cx="1828800" cy="2273300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3200400" y="3505200"/>
            <a:ext cx="2087562" cy="1512888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>
            <a:off x="3276600" y="2057400"/>
            <a:ext cx="1836000" cy="612000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sz="2000" dirty="0"/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>
            <a:off x="3048000" y="2841624"/>
            <a:ext cx="2133600" cy="1349375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 flipV="1">
            <a:off x="3200400" y="3505200"/>
            <a:ext cx="2046287" cy="1524000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8200" y="381000"/>
            <a:ext cx="7543800" cy="923330"/>
          </a:xfrm>
          <a:prstGeom prst="rect">
            <a:avLst/>
          </a:prstGeom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Найди соответствие</a:t>
            </a:r>
            <a:endParaRPr lang="ru-RU" sz="5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2" name="AutoShape 2" descr="http://im0-tub-ru.yandex.net/i?id=158427248-26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://im0-tub-ru.yandex.net/i?id=158427248-26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://im0-tub-ru.yandex.net/i?id=158427248-26-72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8" name="Picture 8" descr="http://im0-tub-ru.yandex.net/i?id=158427248-2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44880" y="0"/>
            <a:ext cx="10972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im0-tub-ru.yandex.net/i?id=158427248-2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66800" y="0"/>
            <a:ext cx="10972800" cy="6858000"/>
          </a:xfrm>
          <a:prstGeom prst="rect">
            <a:avLst/>
          </a:prstGeom>
          <a:noFill/>
        </p:spPr>
      </p:pic>
      <p:pic>
        <p:nvPicPr>
          <p:cNvPr id="7" name="фильм 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33400" y="6705600"/>
            <a:ext cx="268941" cy="15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1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2 класс Гордеева\147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8200" y="0"/>
            <a:ext cx="10972800" cy="6858000"/>
          </a:xfrm>
          <a:prstGeom prst="rect">
            <a:avLst/>
          </a:prstGeom>
          <a:noFill/>
        </p:spPr>
      </p:pic>
      <p:pic>
        <p:nvPicPr>
          <p:cNvPr id="6" name="Рисунок 5" descr="http://img0.liveinternet.ru/images/attach/c/4/80/662/80662252_ORESHI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1828800" cy="1219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://images.reklama.com.ua/2011-05-27/1015608/photos0-800x600.jpe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400" y="2362200"/>
            <a:ext cx="1752600" cy="1447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457200" y="13716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орехи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" y="38100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изюм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4" name="Группа 43"/>
          <p:cNvGrpSpPr/>
          <p:nvPr/>
        </p:nvGrpSpPr>
        <p:grpSpPr>
          <a:xfrm>
            <a:off x="6248400" y="228600"/>
            <a:ext cx="1524000" cy="1604665"/>
            <a:chOff x="6248400" y="228600"/>
            <a:chExt cx="1524000" cy="1604665"/>
          </a:xfrm>
        </p:grpSpPr>
        <p:pic>
          <p:nvPicPr>
            <p:cNvPr id="9" name="Рисунок 8" descr="http://www.price-list.kiev.ua/img/board_files/20_01_2012/3ba8e0c2453c9acd10001f54599aff3d.jpeg"/>
            <p:cNvPicPr/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6248400" y="228600"/>
              <a:ext cx="1524000" cy="114300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6400800" y="1371600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масло</a:t>
              </a:r>
              <a:endPara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324600" y="2133600"/>
            <a:ext cx="1066800" cy="2214266"/>
            <a:chOff x="6324600" y="2133600"/>
            <a:chExt cx="1066800" cy="2214266"/>
          </a:xfrm>
        </p:grpSpPr>
        <p:pic>
          <p:nvPicPr>
            <p:cNvPr id="12" name="Рисунок 11" descr="http://rice.ua/images/stories/Catalog/Krypa/pshenitsa/PShenichnaya_Left.jpg"/>
            <p:cNvPicPr/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400800" y="2133600"/>
              <a:ext cx="990600" cy="167640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6" name="TextBox 15"/>
            <p:cNvSpPr txBox="1"/>
            <p:nvPr/>
          </p:nvSpPr>
          <p:spPr>
            <a:xfrm>
              <a:off x="6324600" y="3886201"/>
              <a:ext cx="1066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крупа</a:t>
              </a:r>
              <a:endPara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7848600" y="2133600"/>
            <a:ext cx="1295400" cy="2519067"/>
            <a:chOff x="7848600" y="2209800"/>
            <a:chExt cx="1295400" cy="2519067"/>
          </a:xfrm>
        </p:grpSpPr>
        <p:pic>
          <p:nvPicPr>
            <p:cNvPr id="8" name="Рисунок 7" descr="http://files.adme.ru/files/news/part_1/16909/moloko.jpg"/>
            <p:cNvPicPr/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8001000" y="2209800"/>
              <a:ext cx="942975" cy="205740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7" name="TextBox 16"/>
            <p:cNvSpPr txBox="1"/>
            <p:nvPr/>
          </p:nvSpPr>
          <p:spPr>
            <a:xfrm>
              <a:off x="7848600" y="4267201"/>
              <a:ext cx="1295400" cy="46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молоко</a:t>
              </a:r>
              <a:endPara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7924800" y="152400"/>
            <a:ext cx="1219200" cy="1909465"/>
            <a:chOff x="7924800" y="152400"/>
            <a:chExt cx="1219200" cy="1909465"/>
          </a:xfrm>
        </p:grpSpPr>
        <p:pic>
          <p:nvPicPr>
            <p:cNvPr id="11" name="Рисунок 10" descr="http://www.salt-spektr.ru/pic_sol/5.jpg"/>
            <p:cNvPicPr/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8001000" y="152400"/>
              <a:ext cx="914400" cy="144780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>
              <a:off x="7924800" y="1600200"/>
              <a:ext cx="1219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соль</a:t>
              </a:r>
              <a:endPara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343400" y="13716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яйца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http://photoshopia.ru/usergallery/data/214/medium/egg_95.pn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19600" y="152400"/>
            <a:ext cx="1481913" cy="1219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43" name="Группа 42"/>
          <p:cNvGrpSpPr/>
          <p:nvPr/>
        </p:nvGrpSpPr>
        <p:grpSpPr>
          <a:xfrm>
            <a:off x="304800" y="4419600"/>
            <a:ext cx="1676400" cy="1828800"/>
            <a:chOff x="304800" y="4419600"/>
            <a:chExt cx="1524000" cy="1528466"/>
          </a:xfrm>
        </p:grpSpPr>
        <p:sp>
          <p:nvSpPr>
            <p:cNvPr id="19" name="TextBox 18"/>
            <p:cNvSpPr txBox="1"/>
            <p:nvPr/>
          </p:nvSpPr>
          <p:spPr>
            <a:xfrm>
              <a:off x="304800" y="5486401"/>
              <a:ext cx="1219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сахар</a:t>
              </a:r>
              <a:endPara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2" name="Рисунок 21" descr="http://cs938.vkontakte.ru/u77215/38092707/x_e456bf80.jpg"/>
            <p:cNvPicPr/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304800" y="4419600"/>
              <a:ext cx="1524000" cy="99060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24" name="Прямоугольник 23"/>
          <p:cNvSpPr/>
          <p:nvPr/>
        </p:nvSpPr>
        <p:spPr>
          <a:xfrm>
            <a:off x="4876800" y="3276600"/>
            <a:ext cx="1143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мука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http://yogizendude.com/wp-content/uploads/2013/02/Fruits-And-Vegetables1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15200" y="5029200"/>
            <a:ext cx="1828800" cy="1219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" name="Прямоугольник 26"/>
          <p:cNvSpPr/>
          <p:nvPr/>
        </p:nvSpPr>
        <p:spPr>
          <a:xfrm>
            <a:off x="7216549" y="6248400"/>
            <a:ext cx="2459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фрукты и ягоды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7" descr="http://dva-shaga.ru/images/cms/thumbs/d118532d8b0c04145feaebecfa70fd73db6fc872/muka_grechnevaya_kudesnica_1_kg_auto_220_2_80.jpe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800600" y="1828800"/>
            <a:ext cx="11049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C:\Users\Аня\Desktop\2 класс Гордеева\14773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95600" y="3810000"/>
            <a:ext cx="34290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2799 L -0.3875 0.3103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" y="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33 0.02752 L -0.20833 0.3383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66 -0.05574 L 0.4 0.03307 " pathEditMode="relative" ptsTypes="AA">
                                      <p:cBhvr>
                                        <p:cTn id="3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0.07193 L -0.375 0.60477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2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34 0.02752 L -0.225 0.63807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14" descr="dk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81000"/>
            <a:ext cx="4572000" cy="631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веты айболита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990600" y="5943600"/>
            <a:ext cx="304800" cy="304800"/>
          </a:xfrm>
          <a:prstGeom prst="rect">
            <a:avLst/>
          </a:prstGeom>
        </p:spPr>
      </p:pic>
      <p:graphicFrame>
        <p:nvGraphicFramePr>
          <p:cNvPr id="9217" name="Object 1"/>
          <p:cNvGraphicFramePr>
            <a:graphicFrameLocks noChangeAspect="1"/>
          </p:cNvGraphicFramePr>
          <p:nvPr/>
        </p:nvGraphicFramePr>
        <p:xfrm>
          <a:off x="0" y="0"/>
          <a:ext cx="9086850" cy="6858000"/>
        </p:xfrm>
        <a:graphic>
          <a:graphicData uri="http://schemas.openxmlformats.org/presentationml/2006/ole">
            <p:oleObj spid="_x0000_s9217" name="Слайд" r:id="rId6" imgW="4570551" imgH="3427315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5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3524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83852" cy="746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5" descr="Файл:Пир богатырей у ласкового княза Владимира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14400" y="0"/>
            <a:ext cx="11813266" cy="7086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600" y="1524000"/>
            <a:ext cx="8686800" cy="4114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4343400" cy="533399"/>
          </a:xfr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25000" lnSpcReduction="20000"/>
          </a:bodyPr>
          <a:lstStyle/>
          <a:p>
            <a:pPr eaLnBrk="1" hangingPunct="1">
              <a:buNone/>
            </a:pPr>
            <a:r>
              <a:rPr lang="ru-RU" sz="19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Кашу маслом  </a:t>
            </a:r>
          </a:p>
          <a:p>
            <a:pPr eaLnBrk="1" hangingPunct="1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7400" y="304800"/>
            <a:ext cx="4953000" cy="1015663"/>
          </a:xfrm>
          <a:prstGeom prst="rect">
            <a:avLst/>
          </a:prstGeom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  <a:endParaRPr lang="ru-RU" sz="6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267200" y="1524000"/>
            <a:ext cx="4572000" cy="5333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 испортишь.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04800" y="2438400"/>
            <a:ext cx="3886200" cy="5333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Щи да каша –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191000" y="2438400"/>
            <a:ext cx="4114800" cy="5333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19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ru-RU" sz="1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ища наша.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04800" y="4572000"/>
            <a:ext cx="5029200" cy="5333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Гречневая каша –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800600" y="4572000"/>
            <a:ext cx="4114800" cy="5333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19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kumimoji="0" lang="ru-RU" sz="19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атушка</a:t>
            </a:r>
            <a:r>
              <a:rPr kumimoji="0" lang="ru-RU" sz="1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наша.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648200" y="3505200"/>
            <a:ext cx="4191000" cy="5333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19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kumimoji="0" lang="ru-RU" sz="1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 мала чашка.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04800" y="3505200"/>
            <a:ext cx="4572000" cy="5333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Хороша кашка –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0.liveinternet.ru/images/attach/c/2/74/504/74504186_03_mas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1404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33400" y="838200"/>
            <a:ext cx="5029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6600"/>
                </a:solidFill>
                <a:latin typeface="Monotype Corsiva" pitchFamily="66" charset="0"/>
              </a:rPr>
              <a:t>Приятного аппетита </a:t>
            </a:r>
          </a:p>
          <a:p>
            <a:r>
              <a:rPr lang="ru-RU" sz="4400" b="1" dirty="0" smtClean="0">
                <a:solidFill>
                  <a:srgbClr val="006600"/>
                </a:solidFill>
                <a:latin typeface="Monotype Corsiva" pitchFamily="66" charset="0"/>
              </a:rPr>
              <a:t>                   и </a:t>
            </a:r>
          </a:p>
          <a:p>
            <a:r>
              <a:rPr lang="ru-RU" sz="4400" b="1" dirty="0" smtClean="0">
                <a:solidFill>
                  <a:srgbClr val="006600"/>
                </a:solidFill>
                <a:latin typeface="Monotype Corsiva" pitchFamily="66" charset="0"/>
              </a:rPr>
              <a:t>      будьте    здоровы!</a:t>
            </a:r>
            <a:endParaRPr lang="ru-RU" sz="44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0.liveinternet.ru/images/attach/c/2/74/504/74504186_03_mash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21404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33400" y="838200"/>
            <a:ext cx="5029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6600"/>
                </a:solidFill>
                <a:latin typeface="Monotype Corsiva" pitchFamily="66" charset="0"/>
              </a:rPr>
              <a:t>Приятного аппетита </a:t>
            </a:r>
          </a:p>
          <a:p>
            <a:r>
              <a:rPr lang="ru-RU" sz="4400" b="1" dirty="0" smtClean="0">
                <a:solidFill>
                  <a:srgbClr val="006600"/>
                </a:solidFill>
                <a:latin typeface="Monotype Corsiva" pitchFamily="66" charset="0"/>
              </a:rPr>
              <a:t>                   и </a:t>
            </a:r>
          </a:p>
          <a:p>
            <a:r>
              <a:rPr lang="ru-RU" sz="4400" b="1" dirty="0" smtClean="0">
                <a:solidFill>
                  <a:srgbClr val="006600"/>
                </a:solidFill>
                <a:latin typeface="Monotype Corsiva" pitchFamily="66" charset="0"/>
              </a:rPr>
              <a:t>      будьте    здоровы!</a:t>
            </a:r>
            <a:endParaRPr lang="ru-RU" sz="44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pic>
        <p:nvPicPr>
          <p:cNvPr id="4" name="Converted_file_d828de5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752600" y="6629400"/>
            <a:ext cx="279400" cy="22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3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457200"/>
            <a:ext cx="8001000" cy="3352800"/>
          </a:xfrm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4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формирование у детей представления о каше как об обязательном компоненте в ежедневном меню и её пользе для здоровья.</a:t>
            </a:r>
            <a:endParaRPr lang="ru-RU" dirty="0"/>
          </a:p>
        </p:txBody>
      </p:sp>
      <p:pic>
        <p:nvPicPr>
          <p:cNvPr id="4" name="Picture 11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2997" y="4312494"/>
            <a:ext cx="2863003" cy="20121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457200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Ссылки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90600" y="1219200"/>
            <a:ext cx="70866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http://www.myshared.ru/slide/156262/</a:t>
            </a:r>
            <a:endParaRPr kumimoji="0" lang="ru-RU" sz="1600" b="0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2057400"/>
            <a:ext cx="5134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http://oloveza.ru/block_big.html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6800" y="2971800"/>
            <a:ext cx="7315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http://webmandry.com/raznoe/priroda/tipichnye-rasteniya-s.html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305800" cy="6172200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4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1.Формировать знания учащихся о здоровом правильном питании.</a:t>
            </a:r>
          </a:p>
          <a:p>
            <a:pPr>
              <a:buNone/>
            </a:pPr>
            <a:r>
              <a:rPr lang="ru-RU" sz="4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2.Расширить кругозор о злаковых растениях, крупах и видах каш.</a:t>
            </a:r>
          </a:p>
          <a:p>
            <a:pPr>
              <a:buNone/>
            </a:pPr>
            <a:r>
              <a:rPr lang="ru-RU" sz="4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3.Воспитывать у детей культуру питания, как неотъемлемую часть общей культуры человека, уважение к русским традициям.</a:t>
            </a:r>
          </a:p>
          <a:p>
            <a:pPr>
              <a:buNone/>
            </a:pPr>
            <a:endParaRPr lang="ru-RU" sz="4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я\Desktop\2 класс Гордеева\147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" y="0"/>
            <a:ext cx="999744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я\Desktop\2 класс Гордеева\147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7200" y="0"/>
            <a:ext cx="9997440" cy="6858000"/>
          </a:xfrm>
          <a:prstGeom prst="rect">
            <a:avLst/>
          </a:prstGeom>
          <a:noFill/>
        </p:spPr>
      </p:pic>
      <p:pic>
        <p:nvPicPr>
          <p:cNvPr id="3" name="фильм 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791200" y="3886200"/>
            <a:ext cx="169333" cy="952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533400" y="685801"/>
            <a:ext cx="8077200" cy="255454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smtClean="0">
                <a:ln w="11430"/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Каша- основная </a:t>
            </a:r>
            <a:r>
              <a:rPr lang="ru-RU" sz="8000" b="1" dirty="0">
                <a:ln w="11430"/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пища </a:t>
            </a:r>
            <a:r>
              <a:rPr lang="ru-RU" sz="8000" b="1" dirty="0" smtClean="0">
                <a:ln w="11430"/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наша</a:t>
            </a:r>
            <a:endParaRPr lang="ru-RU" sz="8000" b="1" dirty="0">
              <a:ln w="11430"/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429000"/>
            <a:ext cx="4752975" cy="30813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52400"/>
            <a:ext cx="2057400" cy="1543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25564" y="4495800"/>
            <a:ext cx="2284410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7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399" y="2209800"/>
            <a:ext cx="2267262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8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29400" y="2286000"/>
            <a:ext cx="2213812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1371600" y="1524001"/>
            <a:ext cx="2057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</a:rPr>
              <a:t>манная</a:t>
            </a:r>
            <a:endParaRPr lang="ru-RU" sz="3600" b="1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4105" name="Text Box 11"/>
          <p:cNvSpPr txBox="1">
            <a:spLocks noChangeArrowheads="1"/>
          </p:cNvSpPr>
          <p:nvPr/>
        </p:nvSpPr>
        <p:spPr bwMode="auto">
          <a:xfrm>
            <a:off x="1295400" y="3810000"/>
            <a:ext cx="2057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6600"/>
                </a:solidFill>
                <a:latin typeface="Times New Roman" pitchFamily="18" charset="0"/>
              </a:rPr>
              <a:t>рисовая</a:t>
            </a:r>
          </a:p>
        </p:txBody>
      </p:sp>
      <p:sp>
        <p:nvSpPr>
          <p:cNvPr id="4106" name="Text Box 12"/>
          <p:cNvSpPr txBox="1">
            <a:spLocks noChangeArrowheads="1"/>
          </p:cNvSpPr>
          <p:nvPr/>
        </p:nvSpPr>
        <p:spPr bwMode="auto">
          <a:xfrm>
            <a:off x="6172200" y="6096000"/>
            <a:ext cx="2667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3600" b="1" dirty="0">
                <a:solidFill>
                  <a:srgbClr val="006600"/>
                </a:solidFill>
                <a:latin typeface="Times New Roman" pitchFamily="18" charset="0"/>
              </a:rPr>
              <a:t>гороховая</a:t>
            </a:r>
          </a:p>
        </p:txBody>
      </p:sp>
      <p:sp>
        <p:nvSpPr>
          <p:cNvPr id="4107" name="Text Box 13"/>
          <p:cNvSpPr txBox="1">
            <a:spLocks noChangeArrowheads="1"/>
          </p:cNvSpPr>
          <p:nvPr/>
        </p:nvSpPr>
        <p:spPr bwMode="auto">
          <a:xfrm>
            <a:off x="3733800" y="6096000"/>
            <a:ext cx="2514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</a:rPr>
              <a:t>перловая</a:t>
            </a:r>
            <a:endParaRPr lang="ru-RU" sz="3600" b="1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4108" name="Text Box 14"/>
          <p:cNvSpPr txBox="1">
            <a:spLocks noChangeArrowheads="1"/>
          </p:cNvSpPr>
          <p:nvPr/>
        </p:nvSpPr>
        <p:spPr bwMode="auto">
          <a:xfrm>
            <a:off x="6629400" y="1600200"/>
            <a:ext cx="23235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</a:rPr>
              <a:t>овсяная</a:t>
            </a:r>
            <a:endParaRPr lang="ru-RU" sz="3600" b="1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4109" name="Text Box 15"/>
          <p:cNvSpPr txBox="1">
            <a:spLocks noChangeArrowheads="1"/>
          </p:cNvSpPr>
          <p:nvPr/>
        </p:nvSpPr>
        <p:spPr bwMode="auto">
          <a:xfrm>
            <a:off x="3886200" y="3810000"/>
            <a:ext cx="2667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</a:rPr>
              <a:t>гречневая</a:t>
            </a:r>
            <a:endParaRPr lang="ru-RU" sz="3600" b="1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4110" name="Text Box 16"/>
          <p:cNvSpPr txBox="1">
            <a:spLocks noChangeArrowheads="1"/>
          </p:cNvSpPr>
          <p:nvPr/>
        </p:nvSpPr>
        <p:spPr bwMode="auto">
          <a:xfrm>
            <a:off x="6324600" y="3810000"/>
            <a:ext cx="2667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6600"/>
                </a:solidFill>
                <a:latin typeface="Times New Roman" pitchFamily="18" charset="0"/>
              </a:rPr>
              <a:t>кукурузная</a:t>
            </a:r>
          </a:p>
        </p:txBody>
      </p:sp>
      <p:pic>
        <p:nvPicPr>
          <p:cNvPr id="4111" name="Picture 4" descr="гречневая каша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962400" y="2286000"/>
            <a:ext cx="2209800" cy="1588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12" name="Picture 4" descr="перловка 2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886200" y="4495800"/>
            <a:ext cx="2362200" cy="1714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295400" y="6096000"/>
            <a:ext cx="2057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</a:rPr>
              <a:t>пшённая</a:t>
            </a:r>
            <a:endParaRPr lang="ru-RU" sz="3600" b="1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10000" y="1600200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</a:rPr>
              <a:t>пшеничная</a:t>
            </a:r>
            <a:endParaRPr lang="ru-RU" sz="3600" dirty="0"/>
          </a:p>
        </p:txBody>
      </p:sp>
      <p:pic>
        <p:nvPicPr>
          <p:cNvPr id="13316" name="Picture 4" descr="http://vkusno-i-prosto.ru/images/hot%20dishes/Porridge/washed%20bulgar%20wheat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962400" y="152400"/>
            <a:ext cx="2260600" cy="1581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20" name="Picture 8" descr="http://otvetin.ru/uploads/posts/2010-03/1268597222_pshenka-glavnaya.jp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1219200" y="4419600"/>
            <a:ext cx="2309824" cy="17596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30" name="Picture 18" descr="http://povar-imho.ru/wp-content/uploads/2013/05/25-05-2013-16-37-53-bf552ddf3fc2be8c3e9991bd4c77ccf8.jp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581422" y="228600"/>
            <a:ext cx="2257778" cy="15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Прямоугольник 27">
            <a:hlinkClick r:id="rId2" action="ppaction://hlinksldjump"/>
          </p:cNvPr>
          <p:cNvSpPr/>
          <p:nvPr/>
        </p:nvSpPr>
        <p:spPr>
          <a:xfrm>
            <a:off x="228600" y="152400"/>
            <a:ext cx="762000" cy="6001643"/>
          </a:xfrm>
          <a:prstGeom prst="rect">
            <a:avLst/>
          </a:prstGeom>
        </p:spPr>
        <p:style>
          <a:lnRef idx="2">
            <a:schemeClr val="accent2"/>
          </a:lnRef>
          <a:fillRef idx="1001">
            <a:schemeClr val="lt2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ВИДЫ</a:t>
            </a:r>
          </a:p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</a:rPr>
              <a:t>КАШ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3" name="Стрелка вправо 22">
            <a:hlinkClick r:id="rId2" action="ppaction://hlinksldjump"/>
          </p:cNvPr>
          <p:cNvSpPr/>
          <p:nvPr/>
        </p:nvSpPr>
        <p:spPr>
          <a:xfrm>
            <a:off x="304800" y="6324600"/>
            <a:ext cx="762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1000" y="441903"/>
            <a:ext cx="8382000" cy="280076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4400" b="1" dirty="0">
                <a:solidFill>
                  <a:srgbClr val="006600"/>
                </a:solidFill>
                <a:latin typeface="Times New Roman" pitchFamily="18" charset="0"/>
              </a:rPr>
              <a:t>Крупа - это пищевой продукт, состоящий из цельных или дроблёных зёрен различных растений.                                                                                              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0"/>
            <a:ext cx="3048000" cy="228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886200"/>
            <a:ext cx="3314700" cy="21066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3400" y="1125012"/>
            <a:ext cx="8348663" cy="3785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 b="1" dirty="0">
                <a:solidFill>
                  <a:srgbClr val="006600"/>
                </a:solidFill>
                <a:latin typeface="Times New Roman" pitchFamily="18" charset="0"/>
              </a:rPr>
              <a:t>Я понял(а), что …                      </a:t>
            </a:r>
          </a:p>
          <a:p>
            <a:r>
              <a:rPr lang="ru-RU" sz="6000" b="1" dirty="0">
                <a:solidFill>
                  <a:srgbClr val="006600"/>
                </a:solidFill>
                <a:latin typeface="Times New Roman" pitchFamily="18" charset="0"/>
              </a:rPr>
              <a:t>Я узнал(а) ….</a:t>
            </a:r>
          </a:p>
          <a:p>
            <a:r>
              <a:rPr lang="ru-RU" sz="6000" b="1" dirty="0">
                <a:solidFill>
                  <a:srgbClr val="006600"/>
                </a:solidFill>
                <a:latin typeface="Times New Roman" pitchFamily="18" charset="0"/>
              </a:rPr>
              <a:t>Мне было интересно …</a:t>
            </a:r>
          </a:p>
          <a:p>
            <a:r>
              <a:rPr lang="ru-RU" sz="6000" b="1" dirty="0">
                <a:solidFill>
                  <a:srgbClr val="006600"/>
                </a:solidFill>
                <a:latin typeface="Times New Roman" pitchFamily="18" charset="0"/>
              </a:rPr>
              <a:t>Я теперь буду …</a:t>
            </a:r>
          </a:p>
        </p:txBody>
      </p:sp>
      <p:pic>
        <p:nvPicPr>
          <p:cNvPr id="3" name="Рисунок 3" descr="xl_dda31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пшеница мяг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81400" y="4572000"/>
            <a:ext cx="1908313" cy="1752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://sadoved.com/uploads/posts/2011-10/1319702360_goroh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48400" y="304800"/>
            <a:ext cx="2314793" cy="17324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http://www.o-moloke.ru/staff_files/699340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7836" y="4648200"/>
            <a:ext cx="2138948" cy="16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 descr="http://tkachenko.agrobirzha.info/system/files/image/taksonomy/proso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77000" y="4572000"/>
            <a:ext cx="2224080" cy="1676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 descr="http://ethicsalarms.files.wordpress.com/2012/01/corn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76600" y="304800"/>
            <a:ext cx="2329182" cy="1752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http://img-fotki.yandex.ru/get/5/kseniya-78.0/0_256c_cade60e_XL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30200" y="228600"/>
            <a:ext cx="2336800" cy="1752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овёс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257800" y="2514600"/>
            <a:ext cx="2027034" cy="16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4" descr="http://www.o-moloke.ru/staff_files/3016662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676400" y="2590800"/>
            <a:ext cx="2133600" cy="16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304800" y="20574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гречиха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57600" y="20574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кукуруза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1400" y="2057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горох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33600" y="4191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рис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6400" y="41148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овёс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633478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пшеница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0" y="633478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ячмень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81800" y="633478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просо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1969</TotalTime>
  <Words>270</Words>
  <Application>Microsoft Office PowerPoint</Application>
  <PresentationFormat>Экран (4:3)</PresentationFormat>
  <Paragraphs>97</Paragraphs>
  <Slides>20</Slides>
  <Notes>1</Notes>
  <HiddenSlides>0</HiddenSlides>
  <MMClips>4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Трек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Аня</dc:creator>
  <cp:lastModifiedBy>Учитель</cp:lastModifiedBy>
  <cp:revision>226</cp:revision>
  <cp:lastPrinted>1601-01-01T00:00:00Z</cp:lastPrinted>
  <dcterms:created xsi:type="dcterms:W3CDTF">1601-01-01T00:00:00Z</dcterms:created>
  <dcterms:modified xsi:type="dcterms:W3CDTF">2021-11-10T09:07:51Z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