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23"/>
  </p:notesMasterIdLst>
  <p:sldIdLst>
    <p:sldId id="256" r:id="rId2"/>
    <p:sldId id="257" r:id="rId3"/>
    <p:sldId id="258" r:id="rId4"/>
    <p:sldId id="271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2" r:id="rId18"/>
    <p:sldId id="273" r:id="rId19"/>
    <p:sldId id="274" r:id="rId20"/>
    <p:sldId id="275" r:id="rId21"/>
    <p:sldId id="276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1474" y="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C76720B-E94A-44E5-A5D5-819B149A96DB}" type="datetimeFigureOut">
              <a:rPr lang="ru-RU" smtClean="0"/>
              <a:pPr/>
              <a:t>10.11.2021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9F4D245-1E39-4251-9639-16DF9AFBA87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F4D245-1E39-4251-9639-16DF9AFBA87E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895968-9292-4A7D-947B-646EDDE2327F}" type="datetimeFigureOut">
              <a:rPr lang="ru-RU" smtClean="0"/>
              <a:pPr/>
              <a:t>10.11.2021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404E89-01E8-4758-8B5B-893E5E8E442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895968-9292-4A7D-947B-646EDDE2327F}" type="datetimeFigureOut">
              <a:rPr lang="ru-RU" smtClean="0"/>
              <a:pPr/>
              <a:t>10.11.2021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404E89-01E8-4758-8B5B-893E5E8E44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895968-9292-4A7D-947B-646EDDE2327F}" type="datetimeFigureOut">
              <a:rPr lang="ru-RU" smtClean="0"/>
              <a:pPr/>
              <a:t>10.11.2021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404E89-01E8-4758-8B5B-893E5E8E44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895968-9292-4A7D-947B-646EDDE2327F}" type="datetimeFigureOut">
              <a:rPr lang="ru-RU" smtClean="0"/>
              <a:pPr/>
              <a:t>10.11.2021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404E89-01E8-4758-8B5B-893E5E8E44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895968-9292-4A7D-947B-646EDDE2327F}" type="datetimeFigureOut">
              <a:rPr lang="ru-RU" smtClean="0"/>
              <a:pPr/>
              <a:t>10.11.2021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404E89-01E8-4758-8B5B-893E5E8E442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895968-9292-4A7D-947B-646EDDE2327F}" type="datetimeFigureOut">
              <a:rPr lang="ru-RU" smtClean="0"/>
              <a:pPr/>
              <a:t>10.11.2021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404E89-01E8-4758-8B5B-893E5E8E44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895968-9292-4A7D-947B-646EDDE2327F}" type="datetimeFigureOut">
              <a:rPr lang="ru-RU" smtClean="0"/>
              <a:pPr/>
              <a:t>10.11.2021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404E89-01E8-4758-8B5B-893E5E8E44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895968-9292-4A7D-947B-646EDDE2327F}" type="datetimeFigureOut">
              <a:rPr lang="ru-RU" smtClean="0"/>
              <a:pPr/>
              <a:t>10.11.2021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404E89-01E8-4758-8B5B-893E5E8E44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895968-9292-4A7D-947B-646EDDE2327F}" type="datetimeFigureOut">
              <a:rPr lang="ru-RU" smtClean="0"/>
              <a:pPr/>
              <a:t>10.11.2021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404E89-01E8-4758-8B5B-893E5E8E442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895968-9292-4A7D-947B-646EDDE2327F}" type="datetimeFigureOut">
              <a:rPr lang="ru-RU" smtClean="0"/>
              <a:pPr/>
              <a:t>10.11.2021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404E89-01E8-4758-8B5B-893E5E8E44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895968-9292-4A7D-947B-646EDDE2327F}" type="datetimeFigureOut">
              <a:rPr lang="ru-RU" smtClean="0"/>
              <a:pPr/>
              <a:t>10.11.2021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404E89-01E8-4758-8B5B-893E5E8E442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/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83895968-9292-4A7D-947B-646EDDE2327F}" type="datetimeFigureOut">
              <a:rPr lang="ru-RU" smtClean="0"/>
              <a:pPr/>
              <a:t>10.11.2021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D2404E89-01E8-4758-8B5B-893E5E8E442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jpeg"/><Relationship Id="rId3" Type="http://schemas.openxmlformats.org/officeDocument/2006/relationships/image" Target="../media/image30.jpeg"/><Relationship Id="rId7" Type="http://schemas.openxmlformats.org/officeDocument/2006/relationships/image" Target="../media/image3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3.jpeg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9.jpeg"/><Relationship Id="rId4" Type="http://schemas.openxmlformats.org/officeDocument/2006/relationships/image" Target="../media/image38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4.jpeg"/><Relationship Id="rId5" Type="http://schemas.openxmlformats.org/officeDocument/2006/relationships/image" Target="../media/image43.jpeg"/><Relationship Id="rId4" Type="http://schemas.openxmlformats.org/officeDocument/2006/relationships/image" Target="../media/image42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8.jpeg"/><Relationship Id="rId4" Type="http://schemas.openxmlformats.org/officeDocument/2006/relationships/image" Target="../media/image47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2.jpeg"/><Relationship Id="rId4" Type="http://schemas.openxmlformats.org/officeDocument/2006/relationships/image" Target="../media/image51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eg"/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6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jpeg"/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7" Type="http://schemas.openxmlformats.org/officeDocument/2006/relationships/image" Target="../media/image16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32560" y="142852"/>
            <a:ext cx="7406640" cy="1472184"/>
          </a:xfrm>
        </p:spPr>
        <p:txBody>
          <a:bodyPr/>
          <a:lstStyle/>
          <a:p>
            <a:pPr algn="ctr"/>
            <a:r>
              <a:rPr lang="ru-RU" b="1" dirty="0">
                <a:solidFill>
                  <a:schemeClr val="accent6">
                    <a:lumMod val="50000"/>
                  </a:schemeClr>
                </a:solidFill>
              </a:rPr>
              <a:t>Природные сообщества</a:t>
            </a:r>
            <a:br>
              <a:rPr lang="en-US" b="1" dirty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b="1" dirty="0">
                <a:solidFill>
                  <a:schemeClr val="accent6">
                    <a:lumMod val="50000"/>
                  </a:schemeClr>
                </a:solidFill>
              </a:rPr>
              <a:t> Лес</a:t>
            </a:r>
          </a:p>
        </p:txBody>
      </p:sp>
      <p:pic>
        <p:nvPicPr>
          <p:cNvPr id="4" name="Рисунок 3" descr="0_8d07_c19a8422_XL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857356" y="1768066"/>
            <a:ext cx="6596109" cy="49470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2985853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1538" y="71414"/>
            <a:ext cx="6244640" cy="4071966"/>
          </a:xfrm>
          <a:prstGeom prst="rect">
            <a:avLst/>
          </a:prstGeom>
        </p:spPr>
      </p:pic>
      <p:pic>
        <p:nvPicPr>
          <p:cNvPr id="2" name="Рисунок 1" descr="0_1d69_e8e56f52_XL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7358082" y="3071810"/>
            <a:ext cx="1714512" cy="2568901"/>
          </a:xfrm>
          <a:prstGeom prst="ellipse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071538" y="5628047"/>
            <a:ext cx="800105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dirty="0">
                <a:solidFill>
                  <a:schemeClr val="accent4">
                    <a:lumMod val="50000"/>
                  </a:schemeClr>
                </a:solidFill>
              </a:rPr>
              <a:t>А берёза, легкая и прозрачная, лишь смягчает солнечный жар, не лишая землю света. Её тень не страшна на травам, ни грибам – подберёзовикам…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0_e81_62628a00_XL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4786314" y="285728"/>
            <a:ext cx="3332467" cy="2491020"/>
          </a:xfrm>
          <a:prstGeom prst="ellipse">
            <a:avLst/>
          </a:prstGeom>
        </p:spPr>
      </p:pic>
      <p:pic>
        <p:nvPicPr>
          <p:cNvPr id="4" name="Рисунок 3" descr="18d10a3ac416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1214414" y="285728"/>
            <a:ext cx="3381377" cy="2536033"/>
          </a:xfrm>
          <a:prstGeom prst="ellipse">
            <a:avLst/>
          </a:prstGeom>
        </p:spPr>
      </p:pic>
      <p:pic>
        <p:nvPicPr>
          <p:cNvPr id="5" name="Рисунок 4" descr="1205659872ke60044g1y1bxr9gitkb10dabnr6bs77_1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1285852" y="3143248"/>
            <a:ext cx="3429024" cy="2571769"/>
          </a:xfrm>
          <a:prstGeom prst="ellipse">
            <a:avLst/>
          </a:prstGeom>
        </p:spPr>
      </p:pic>
      <p:pic>
        <p:nvPicPr>
          <p:cNvPr id="6" name="Рисунок 5" descr="0_202e_2fe2239b_XL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4857752" y="3071810"/>
            <a:ext cx="3521592" cy="2500330"/>
          </a:xfrm>
          <a:prstGeom prst="ellipse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000100" y="6007262"/>
            <a:ext cx="814393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>
                <a:solidFill>
                  <a:schemeClr val="accent1">
                    <a:lumMod val="75000"/>
                  </a:schemeClr>
                </a:solidFill>
              </a:rPr>
              <a:t>Грибы не растут сами по себе. Им нужны деревья. </a:t>
            </a:r>
          </a:p>
          <a:p>
            <a:pPr algn="ctr"/>
            <a:r>
              <a:rPr lang="ru-RU" sz="2000" dirty="0">
                <a:solidFill>
                  <a:schemeClr val="accent1">
                    <a:lumMod val="75000"/>
                  </a:schemeClr>
                </a:solidFill>
              </a:rPr>
              <a:t>Они питают грибы органическими веществами, способствуя их росту.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_1d69_e8e56f52_XL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15008" y="85090"/>
            <a:ext cx="2851582" cy="4272604"/>
          </a:xfrm>
          <a:prstGeom prst="rect">
            <a:avLst/>
          </a:prstGeom>
        </p:spPr>
      </p:pic>
      <p:pic>
        <p:nvPicPr>
          <p:cNvPr id="4" name="Рисунок 3" descr="chanterelle-cantharellus-cibarius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1051415" y="71438"/>
            <a:ext cx="4377841" cy="3286124"/>
          </a:xfrm>
          <a:prstGeom prst="rect">
            <a:avLst/>
          </a:prstGeom>
        </p:spPr>
      </p:pic>
      <p:pic>
        <p:nvPicPr>
          <p:cNvPr id="7" name="Рисунок 6" descr="birch_1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7929554" y="3000372"/>
            <a:ext cx="1214446" cy="1608537"/>
          </a:xfrm>
          <a:prstGeom prst="rect">
            <a:avLst/>
          </a:prstGeom>
        </p:spPr>
      </p:pic>
      <p:pic>
        <p:nvPicPr>
          <p:cNvPr id="3" name="Рисунок 2" descr="fir_1.jpg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4214810" y="1676668"/>
            <a:ext cx="1214446" cy="1680894"/>
          </a:xfrm>
          <a:prstGeom prst="rect">
            <a:avLst/>
          </a:prstGeom>
        </p:spPr>
      </p:pic>
      <p:pic>
        <p:nvPicPr>
          <p:cNvPr id="6" name="Рисунок 5" descr="0_2a07_afec73bc_XL.jpg"/>
          <p:cNvPicPr>
            <a:picLocks noChangeAspect="1"/>
          </p:cNvPicPr>
          <p:nvPr/>
        </p:nvPicPr>
        <p:blipFill>
          <a:blip r:embed="rId7" cstate="email"/>
          <a:stretch>
            <a:fillRect/>
          </a:stretch>
        </p:blipFill>
        <p:spPr>
          <a:xfrm>
            <a:off x="1071538" y="3429000"/>
            <a:ext cx="4357718" cy="3268289"/>
          </a:xfrm>
          <a:prstGeom prst="rect">
            <a:avLst/>
          </a:prstGeom>
        </p:spPr>
      </p:pic>
      <p:pic>
        <p:nvPicPr>
          <p:cNvPr id="5" name="Рисунок 4" descr="aspen_1.jpg"/>
          <p:cNvPicPr>
            <a:picLocks noChangeAspect="1"/>
          </p:cNvPicPr>
          <p:nvPr/>
        </p:nvPicPr>
        <p:blipFill>
          <a:blip r:embed="rId8" cstate="email"/>
          <a:stretch>
            <a:fillRect/>
          </a:stretch>
        </p:blipFill>
        <p:spPr>
          <a:xfrm>
            <a:off x="4214810" y="5000636"/>
            <a:ext cx="1214446" cy="169852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500694" y="4798180"/>
            <a:ext cx="357190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>
                <a:solidFill>
                  <a:schemeClr val="accent6">
                    <a:lumMod val="50000"/>
                  </a:schemeClr>
                </a:solidFill>
              </a:rPr>
              <a:t>Гриб, в свою очередь, снабжает дерево веществами, необходимыми для его роста. </a:t>
            </a:r>
            <a:endParaRPr lang="en-US" sz="2000" dirty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ru-RU" sz="2000" dirty="0">
                <a:solidFill>
                  <a:schemeClr val="accent6">
                    <a:lumMod val="50000"/>
                  </a:schemeClr>
                </a:solidFill>
              </a:rPr>
              <a:t>Лес принял гриб в своё сообщество.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_10b38_11444f27_XL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4929190" y="428603"/>
            <a:ext cx="3476649" cy="260748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chemeClr val="accent3">
                <a:lumMod val="60000"/>
                <a:lumOff val="40000"/>
              </a:schemeClr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3" name="Рисунок 2" descr="927784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1214414" y="428604"/>
            <a:ext cx="3349620" cy="257920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chemeClr val="accent3">
                <a:lumMod val="60000"/>
                <a:lumOff val="40000"/>
              </a:schemeClr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4" name="Рисунок 3" descr="blumen1-784x588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1214414" y="3357562"/>
            <a:ext cx="3357586" cy="251819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chemeClr val="accent3">
                <a:lumMod val="60000"/>
                <a:lumOff val="40000"/>
              </a:schemeClr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5" name="Рисунок 4" descr="1204339539_2_les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4929190" y="3357562"/>
            <a:ext cx="3433186" cy="257176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chemeClr val="accent3">
                <a:lumMod val="60000"/>
                <a:lumOff val="40000"/>
              </a:schemeClr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6" name="TextBox 5"/>
          <p:cNvSpPr txBox="1"/>
          <p:nvPr/>
        </p:nvSpPr>
        <p:spPr>
          <a:xfrm>
            <a:off x="1214414" y="6072206"/>
            <a:ext cx="69294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>
                <a:solidFill>
                  <a:schemeClr val="accent4">
                    <a:lumMod val="75000"/>
                  </a:schemeClr>
                </a:solidFill>
              </a:rPr>
              <a:t>Лесные ароматы – это тоже информация, которую животным посылают растения.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_408b_f8287f5e_l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3182950" y="1500174"/>
            <a:ext cx="2960686" cy="2806730"/>
          </a:xfrm>
          <a:prstGeom prst="ellipse">
            <a:avLst/>
          </a:prstGeom>
        </p:spPr>
      </p:pic>
      <p:pic>
        <p:nvPicPr>
          <p:cNvPr id="3" name="Рисунок 2" descr="003med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5572132" y="3214686"/>
            <a:ext cx="3208142" cy="2440862"/>
          </a:xfrm>
          <a:prstGeom prst="ellipse">
            <a:avLst/>
          </a:prstGeom>
        </p:spPr>
      </p:pic>
      <p:pic>
        <p:nvPicPr>
          <p:cNvPr id="4" name="Рисунок 3" descr="26217_9GGtniwK6Q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428596" y="214290"/>
            <a:ext cx="3186122" cy="2484676"/>
          </a:xfrm>
          <a:prstGeom prst="ellipse">
            <a:avLst/>
          </a:prstGeom>
        </p:spPr>
      </p:pic>
      <p:pic>
        <p:nvPicPr>
          <p:cNvPr id="5" name="Рисунок 4" descr="95153_800_600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5619758" y="142852"/>
            <a:ext cx="3524242" cy="2643182"/>
          </a:xfrm>
          <a:prstGeom prst="ellipse">
            <a:avLst/>
          </a:prstGeom>
        </p:spPr>
      </p:pic>
      <p:pic>
        <p:nvPicPr>
          <p:cNvPr id="6" name="Рисунок 5" descr="macro_005.jpg"/>
          <p:cNvPicPr>
            <a:picLocks noChangeAspect="1"/>
          </p:cNvPicPr>
          <p:nvPr/>
        </p:nvPicPr>
        <p:blipFill>
          <a:blip r:embed="rId6" cstate="email"/>
          <a:srcRect/>
          <a:stretch>
            <a:fillRect/>
          </a:stretch>
        </p:blipFill>
        <p:spPr>
          <a:xfrm>
            <a:off x="714348" y="3357562"/>
            <a:ext cx="3107553" cy="2214578"/>
          </a:xfrm>
          <a:prstGeom prst="ellipse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TextBox 6"/>
          <p:cNvSpPr txBox="1"/>
          <p:nvPr/>
        </p:nvSpPr>
        <p:spPr>
          <a:xfrm>
            <a:off x="1071538" y="5857892"/>
            <a:ext cx="807246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dirty="0">
                <a:solidFill>
                  <a:schemeClr val="accent6">
                    <a:lumMod val="50000"/>
                  </a:schemeClr>
                </a:solidFill>
              </a:rPr>
              <a:t>Растения сообщают, что в чашечках цветов заготовлен нектар, который можно взять, прихватив заодно и пыльцу для опыления других цветов.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-_7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928662" y="3071810"/>
            <a:ext cx="4000528" cy="2991164"/>
          </a:xfrm>
          <a:prstGeom prst="rect">
            <a:avLst/>
          </a:prstGeom>
        </p:spPr>
      </p:pic>
      <p:pic>
        <p:nvPicPr>
          <p:cNvPr id="3" name="Рисунок 2" descr="37e92b9b32d0t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216786" y="0"/>
            <a:ext cx="4927214" cy="3143248"/>
          </a:xfrm>
          <a:prstGeom prst="rect">
            <a:avLst/>
          </a:prstGeom>
        </p:spPr>
      </p:pic>
      <p:pic>
        <p:nvPicPr>
          <p:cNvPr id="4" name="Рисунок 3" descr="311509_80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928662" y="0"/>
            <a:ext cx="4044620" cy="3143248"/>
          </a:xfrm>
          <a:prstGeom prst="rect">
            <a:avLst/>
          </a:prstGeom>
        </p:spPr>
      </p:pic>
      <p:pic>
        <p:nvPicPr>
          <p:cNvPr id="5" name="Рисунок 4" descr="golubika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4900852" y="3143248"/>
            <a:ext cx="4243148" cy="292895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000100" y="6072206"/>
            <a:ext cx="8001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>
                <a:solidFill>
                  <a:schemeClr val="accent4">
                    <a:lumMod val="75000"/>
                  </a:schemeClr>
                </a:solidFill>
              </a:rPr>
              <a:t>Подобной же цели служат и ягоды, в которых содержатся семена растений. 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4873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5072066" y="142852"/>
            <a:ext cx="2914670" cy="364333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tx2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" name="Рисунок 2" descr="18639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1071538" y="142852"/>
            <a:ext cx="3786214" cy="300671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tx2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Рисунок 3" descr="sviristel-by-Masanov-Aleksey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>
          <a:xfrm>
            <a:off x="5072066" y="3857628"/>
            <a:ext cx="2854114" cy="228601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tx2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 descr="0_5b4_c16423dc_XL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1071538" y="3286124"/>
            <a:ext cx="3810026" cy="285752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tx2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TextBox 5"/>
          <p:cNvSpPr txBox="1"/>
          <p:nvPr/>
        </p:nvSpPr>
        <p:spPr>
          <a:xfrm>
            <a:off x="1071538" y="6143644"/>
            <a:ext cx="728667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>
                <a:solidFill>
                  <a:schemeClr val="accent6">
                    <a:lumMod val="50000"/>
                  </a:schemeClr>
                </a:solidFill>
              </a:rPr>
              <a:t>Животные, насыщаясь ягодами, одновременно разносят семена растений по земле. Услуга за услугу.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-007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000100" y="142852"/>
            <a:ext cx="7358114" cy="551858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TextBox 3"/>
          <p:cNvSpPr txBox="1"/>
          <p:nvPr/>
        </p:nvSpPr>
        <p:spPr>
          <a:xfrm>
            <a:off x="1000100" y="5786454"/>
            <a:ext cx="735811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dirty="0">
                <a:solidFill>
                  <a:schemeClr val="accent2">
                    <a:lumMod val="50000"/>
                  </a:schemeClr>
                </a:solidFill>
              </a:rPr>
              <a:t>Но всю эту информацию воспринимает не каждое животное, а только те из них, которые смогут включиться в это сообщество и найти здесь необходимую пищу…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795240_large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4857752" y="481944"/>
            <a:ext cx="4000528" cy="2947056"/>
          </a:xfrm>
          <a:prstGeom prst="ellipse">
            <a:avLst/>
          </a:prstGeom>
        </p:spPr>
      </p:pic>
      <p:pic>
        <p:nvPicPr>
          <p:cNvPr id="3" name="Рисунок 2" descr="picturecontent-pid-5684-et-3192b93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1000100" y="500042"/>
            <a:ext cx="3786214" cy="3000396"/>
          </a:xfrm>
          <a:prstGeom prst="ellipse">
            <a:avLst/>
          </a:prstGeom>
        </p:spPr>
      </p:pic>
      <p:pic>
        <p:nvPicPr>
          <p:cNvPr id="4" name="Рисунок 3" descr="RB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2928926" y="3143248"/>
            <a:ext cx="3810000" cy="2867025"/>
          </a:xfrm>
          <a:prstGeom prst="ellipse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214414" y="6315038"/>
            <a:ext cx="75724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dirty="0">
                <a:solidFill>
                  <a:schemeClr val="accent1">
                    <a:lumMod val="75000"/>
                  </a:schemeClr>
                </a:solidFill>
              </a:rPr>
              <a:t>Солнечные лучи, ветер, дождь тоже включены в сообщество.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_01_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4414" y="285728"/>
            <a:ext cx="7143800" cy="53578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TextBox 7"/>
          <p:cNvSpPr txBox="1"/>
          <p:nvPr/>
        </p:nvSpPr>
        <p:spPr>
          <a:xfrm>
            <a:off x="1214414" y="5929330"/>
            <a:ext cx="757242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>
                <a:solidFill>
                  <a:schemeClr val="accent6">
                    <a:lumMod val="50000"/>
                  </a:schemeClr>
                </a:solidFill>
              </a:rPr>
              <a:t>Объекты природных сообществ уже миллионы лет обмениваются информацией.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_8d07_c19a8422_XL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214414" y="285728"/>
            <a:ext cx="3619525" cy="2714644"/>
          </a:xfrm>
          <a:prstGeom prst="rect">
            <a:avLst/>
          </a:prstGeom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</p:pic>
      <p:pic>
        <p:nvPicPr>
          <p:cNvPr id="3" name="Рисунок 2" descr="Безымянный.bmp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5000628" y="285728"/>
            <a:ext cx="3929058" cy="2753901"/>
          </a:xfrm>
          <a:prstGeom prst="rect">
            <a:avLst/>
          </a:prstGeom>
          <a:effectLst>
            <a:glow rad="139700">
              <a:schemeClr val="accent3">
                <a:satMod val="175000"/>
                <a:alpha val="40000"/>
              </a:schemeClr>
            </a:glow>
          </a:effectLst>
        </p:spPr>
      </p:pic>
      <p:sp>
        <p:nvSpPr>
          <p:cNvPr id="4" name="TextBox 3"/>
          <p:cNvSpPr txBox="1"/>
          <p:nvPr/>
        </p:nvSpPr>
        <p:spPr>
          <a:xfrm>
            <a:off x="1214414" y="4369552"/>
            <a:ext cx="7643866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i="1" dirty="0">
                <a:solidFill>
                  <a:schemeClr val="tx2">
                    <a:lumMod val="75000"/>
                  </a:schemeClr>
                </a:solidFill>
              </a:rPr>
              <a:t>В </a:t>
            </a:r>
            <a:r>
              <a:rPr lang="en-US" sz="2000" i="1" dirty="0">
                <a:solidFill>
                  <a:schemeClr val="tx2">
                    <a:lumMod val="75000"/>
                  </a:schemeClr>
                </a:solidFill>
              </a:rPr>
              <a:t>XIX </a:t>
            </a:r>
            <a:r>
              <a:rPr lang="ru-RU" sz="2000" i="1" dirty="0">
                <a:solidFill>
                  <a:schemeClr val="tx2">
                    <a:lumMod val="75000"/>
                  </a:schemeClr>
                </a:solidFill>
              </a:rPr>
              <a:t>веке одному немецкому помещику показалось, что его леса слишком захламлены – много в них кустарников, травы и всякой нечисти – букашек, улиток, комаров. Он приказал лесникам расчистить лес. Расчистили: вырубили под корень кустарник, удалили траву, изгнали жуков и пауков. Вскоре лес засох…</a:t>
            </a:r>
            <a:endParaRPr lang="ru-RU" sz="1600" i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 advTm="19575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001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4429124" y="2257440"/>
            <a:ext cx="4619625" cy="33147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tx1">
                <a:lumMod val="65000"/>
                <a:lumOff val="35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" name="Рисунок 2" descr="78029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1142976" y="142852"/>
            <a:ext cx="4429156" cy="332186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tx1">
                <a:lumMod val="65000"/>
                <a:lumOff val="35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TextBox 3"/>
          <p:cNvSpPr txBox="1"/>
          <p:nvPr/>
        </p:nvSpPr>
        <p:spPr>
          <a:xfrm>
            <a:off x="1142976" y="5628047"/>
            <a:ext cx="750099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dirty="0"/>
              <a:t>К сожалению, человек пока ещё плохо понимает лесной «язык». Поэтому он делает много ошибок, и главная из них – уничтожение леса!</a:t>
            </a:r>
            <a:endParaRPr lang="ru-RU" sz="1600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14480" y="1357298"/>
            <a:ext cx="651512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i="1" dirty="0"/>
              <a:t>Автор презентации </a:t>
            </a:r>
          </a:p>
          <a:p>
            <a:pPr algn="ctr"/>
            <a:r>
              <a:rPr lang="ru-RU" sz="3600" i="1" dirty="0">
                <a:solidFill>
                  <a:schemeClr val="accent4">
                    <a:lumMod val="75000"/>
                  </a:schemeClr>
                </a:solidFill>
              </a:rPr>
              <a:t>Виноградова Г.И.</a:t>
            </a:r>
          </a:p>
          <a:p>
            <a:pPr algn="ctr"/>
            <a:r>
              <a:rPr lang="ru-RU" sz="3600" i="1" dirty="0">
                <a:solidFill>
                  <a:schemeClr val="accent4">
                    <a:lumMod val="75000"/>
                  </a:schemeClr>
                </a:solidFill>
              </a:rPr>
              <a:t>Школа № </a:t>
            </a:r>
            <a:r>
              <a:rPr lang="ru-RU" sz="3600" i="1">
                <a:solidFill>
                  <a:schemeClr val="accent4">
                    <a:lumMod val="75000"/>
                  </a:schemeClr>
                </a:solidFill>
              </a:rPr>
              <a:t>327 Невского р-на</a:t>
            </a:r>
            <a:endParaRPr lang="ru-RU" sz="3600" i="1" dirty="0">
              <a:solidFill>
                <a:schemeClr val="accent4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06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214414" y="214291"/>
            <a:ext cx="2691783" cy="3000396"/>
          </a:xfrm>
          <a:prstGeom prst="rect">
            <a:avLst/>
          </a:prstGeom>
          <a:effectLst>
            <a:glow rad="139700">
              <a:schemeClr val="accent5">
                <a:satMod val="175000"/>
                <a:alpha val="40000"/>
              </a:schemeClr>
            </a:glow>
          </a:effectLst>
        </p:spPr>
      </p:pic>
      <p:pic>
        <p:nvPicPr>
          <p:cNvPr id="3" name="Рисунок 2" descr="june_003_06_2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6215074" y="357166"/>
            <a:ext cx="2143120" cy="2857493"/>
          </a:xfrm>
          <a:prstGeom prst="rect">
            <a:avLst/>
          </a:prstGeom>
          <a:effectLst>
            <a:glow rad="101600">
              <a:schemeClr val="accent5">
                <a:satMod val="175000"/>
                <a:alpha val="40000"/>
              </a:schemeClr>
            </a:glow>
          </a:effectLst>
        </p:spPr>
      </p:pic>
      <p:sp>
        <p:nvSpPr>
          <p:cNvPr id="4" name="TextBox 3"/>
          <p:cNvSpPr txBox="1"/>
          <p:nvPr/>
        </p:nvSpPr>
        <p:spPr>
          <a:xfrm>
            <a:off x="928662" y="5699485"/>
            <a:ext cx="821533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dirty="0">
                <a:solidFill>
                  <a:schemeClr val="accent2">
                    <a:lumMod val="75000"/>
                  </a:schemeClr>
                </a:solidFill>
              </a:rPr>
              <a:t>Для защиты от зайцев молодые деревья обнесли изгородью. Но за изгородь теперь не могли попасть не только зайцы, но и барсуки и ежи. В итоге расплодились мыши, которые погубили молодые насаждения.</a:t>
            </a:r>
          </a:p>
        </p:txBody>
      </p:sp>
      <p:pic>
        <p:nvPicPr>
          <p:cNvPr id="5" name="Рисунок 4" descr="lesnaya_mysh_2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3779536" y="3284683"/>
            <a:ext cx="2506976" cy="2144581"/>
          </a:xfrm>
          <a:prstGeom prst="rect">
            <a:avLst/>
          </a:prstGeom>
          <a:effectLst>
            <a:glow rad="139700">
              <a:schemeClr val="accent5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ransition advTm="3692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95357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14282" y="142852"/>
            <a:ext cx="4629150" cy="6496050"/>
          </a:xfrm>
          <a:prstGeom prst="rect">
            <a:avLst/>
          </a:prstGeom>
          <a:ln w="190500" cap="sq">
            <a:solidFill>
              <a:schemeClr val="accent4">
                <a:lumMod val="60000"/>
                <a:lumOff val="40000"/>
              </a:schemeClr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4" name="TextBox 3"/>
          <p:cNvSpPr txBox="1"/>
          <p:nvPr/>
        </p:nvSpPr>
        <p:spPr>
          <a:xfrm>
            <a:off x="5072066" y="642918"/>
            <a:ext cx="385765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dirty="0">
                <a:solidFill>
                  <a:schemeClr val="accent3">
                    <a:lumMod val="75000"/>
                  </a:schemeClr>
                </a:solidFill>
              </a:rPr>
              <a:t>             Эти примеры показывают, что для жизни природного сообщества важен каждый его обитатель.</a:t>
            </a:r>
          </a:p>
        </p:txBody>
      </p:sp>
      <p:pic>
        <p:nvPicPr>
          <p:cNvPr id="6" name="Рисунок 5" descr="0_90d6_9ae49e01_XL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5000628" y="3571876"/>
            <a:ext cx="4000528" cy="300039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chemeClr val="accent4">
                <a:lumMod val="60000"/>
                <a:lumOff val="40000"/>
              </a:schemeClr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45bdcc87edfa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928794" y="214290"/>
            <a:ext cx="6096000" cy="4619625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000100" y="5507196"/>
            <a:ext cx="807246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u="sng" dirty="0">
                <a:solidFill>
                  <a:schemeClr val="accent4">
                    <a:lumMod val="75000"/>
                  </a:schemeClr>
                </a:solidFill>
              </a:rPr>
              <a:t>Природное сообщество </a:t>
            </a:r>
            <a:r>
              <a:rPr lang="ru-RU" sz="2000" dirty="0"/>
              <a:t>– это единство живой и неживой природы, которое складывается в определенных условиях окружающей среды.</a:t>
            </a:r>
          </a:p>
        </p:txBody>
      </p:sp>
    </p:spTree>
  </p:cSld>
  <p:clrMapOvr>
    <a:masterClrMapping/>
  </p:clrMapOvr>
  <p:transition advTm="2299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8220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571472" y="3964785"/>
            <a:ext cx="2786050" cy="2089538"/>
          </a:xfrm>
          <a:prstGeom prst="ellipse">
            <a:avLst/>
          </a:prstGeom>
        </p:spPr>
      </p:pic>
      <p:pic>
        <p:nvPicPr>
          <p:cNvPr id="4" name="Рисунок 3" descr="pole_les_nebo_web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571472" y="1142984"/>
            <a:ext cx="2744290" cy="1938828"/>
          </a:xfrm>
          <a:prstGeom prst="ellipse">
            <a:avLst/>
          </a:prstGeom>
        </p:spPr>
      </p:pic>
      <p:pic>
        <p:nvPicPr>
          <p:cNvPr id="7" name="Рисунок 6" descr="m_05_03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3428992" y="1214422"/>
            <a:ext cx="2714644" cy="2035983"/>
          </a:xfrm>
          <a:prstGeom prst="ellipse">
            <a:avLst/>
          </a:prstGeom>
        </p:spPr>
      </p:pic>
      <p:pic>
        <p:nvPicPr>
          <p:cNvPr id="8" name="Рисунок 7" descr="5317_w400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3428992" y="3929066"/>
            <a:ext cx="2762269" cy="2071702"/>
          </a:xfrm>
          <a:prstGeom prst="ellipse">
            <a:avLst/>
          </a:prstGeom>
        </p:spPr>
      </p:pic>
      <p:pic>
        <p:nvPicPr>
          <p:cNvPr id="9" name="Рисунок 8" descr="384053_25.jpg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6286512" y="3929066"/>
            <a:ext cx="2857520" cy="2000264"/>
          </a:xfrm>
          <a:prstGeom prst="ellipse">
            <a:avLst/>
          </a:prstGeom>
        </p:spPr>
      </p:pic>
      <p:pic>
        <p:nvPicPr>
          <p:cNvPr id="10" name="Рисунок 9" descr="field.jpg"/>
          <p:cNvPicPr>
            <a:picLocks noChangeAspect="1"/>
          </p:cNvPicPr>
          <p:nvPr/>
        </p:nvPicPr>
        <p:blipFill>
          <a:blip r:embed="rId7" cstate="email"/>
          <a:stretch>
            <a:fillRect/>
          </a:stretch>
        </p:blipFill>
        <p:spPr>
          <a:xfrm>
            <a:off x="6215074" y="1142984"/>
            <a:ext cx="2857520" cy="2164095"/>
          </a:xfrm>
          <a:prstGeom prst="ellipse">
            <a:avLst/>
          </a:prstGeom>
        </p:spPr>
      </p:pic>
      <p:sp>
        <p:nvSpPr>
          <p:cNvPr id="11" name="Прямоугольник 10"/>
          <p:cNvSpPr/>
          <p:nvPr/>
        </p:nvSpPr>
        <p:spPr>
          <a:xfrm>
            <a:off x="1142976" y="71414"/>
            <a:ext cx="750099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>
                <a:ln/>
                <a:solidFill>
                  <a:schemeClr val="accent3"/>
                </a:solidFill>
                <a:effectLst/>
              </a:rPr>
              <a:t>Природные сообщества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928662" y="2571744"/>
            <a:ext cx="1650709" cy="92333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ArchDown">
              <a:avLst>
                <a:gd name="adj" fmla="val 143618"/>
              </a:avLst>
            </a:prstTxWarp>
            <a:spAutoFit/>
          </a:bodyPr>
          <a:lstStyle/>
          <a:p>
            <a:pPr algn="ctr"/>
            <a:r>
              <a:rPr lang="ru-RU" sz="5400" b="1" cap="none" spc="0" dirty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поле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3786182" y="2714620"/>
            <a:ext cx="1650709" cy="92333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ArchDown">
              <a:avLst>
                <a:gd name="adj" fmla="val 143618"/>
              </a:avLst>
            </a:prstTxWarp>
            <a:spAutoFit/>
          </a:bodyPr>
          <a:lstStyle/>
          <a:p>
            <a:pPr algn="ctr"/>
            <a:r>
              <a:rPr lang="ru-RU" sz="5400" b="1" dirty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река</a:t>
            </a:r>
            <a:endParaRPr lang="ru-RU" sz="5400" b="1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6786578" y="2786058"/>
            <a:ext cx="1650709" cy="92333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ArchDown">
              <a:avLst>
                <a:gd name="adj" fmla="val 143618"/>
              </a:avLst>
            </a:prstTxWarp>
            <a:spAutoFit/>
          </a:bodyPr>
          <a:lstStyle/>
          <a:p>
            <a:pPr algn="ctr"/>
            <a:r>
              <a:rPr lang="ru-RU" sz="5400" b="1" dirty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луг</a:t>
            </a:r>
            <a:endParaRPr lang="ru-RU" sz="5400" b="1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1071538" y="5429264"/>
            <a:ext cx="1650709" cy="92333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ArchDown">
              <a:avLst>
                <a:gd name="adj" fmla="val 143618"/>
              </a:avLst>
            </a:prstTxWarp>
            <a:spAutoFit/>
          </a:bodyPr>
          <a:lstStyle/>
          <a:p>
            <a:pPr algn="ctr"/>
            <a:r>
              <a:rPr lang="ru-RU" sz="5400" b="1" dirty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лес</a:t>
            </a:r>
            <a:endParaRPr lang="ru-RU" sz="5400" b="1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4000496" y="5429264"/>
            <a:ext cx="1650709" cy="92333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ArchDown">
              <a:avLst>
                <a:gd name="adj" fmla="val 143618"/>
              </a:avLst>
            </a:prstTxWarp>
            <a:spAutoFit/>
          </a:bodyPr>
          <a:lstStyle/>
          <a:p>
            <a:pPr algn="ctr"/>
            <a:r>
              <a:rPr lang="ru-RU" sz="5400" b="1" dirty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озеро</a:t>
            </a:r>
            <a:endParaRPr lang="ru-RU" sz="5400" b="1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6786578" y="5500702"/>
            <a:ext cx="2000264" cy="92333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ArchDown">
              <a:avLst>
                <a:gd name="adj" fmla="val 143618"/>
              </a:avLst>
            </a:prstTxWarp>
            <a:spAutoFit/>
          </a:bodyPr>
          <a:lstStyle/>
          <a:p>
            <a:pPr algn="ctr"/>
            <a:r>
              <a:rPr lang="ru-RU" sz="5400" b="1" dirty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болото</a:t>
            </a:r>
            <a:endParaRPr lang="ru-RU" sz="5400" b="1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428736"/>
            <a:ext cx="8929718" cy="1785950"/>
          </a:xfrm>
          <a:prstGeom prst="rect">
            <a:avLst/>
          </a:prstGeom>
          <a:noFill/>
        </p:spPr>
        <p:txBody>
          <a:bodyPr wrap="square" lIns="91440" tIns="45720" rIns="91440" bIns="45720">
            <a:prstTxWarp prst="textArchUp">
              <a:avLst>
                <a:gd name="adj" fmla="val 11058278"/>
              </a:avLst>
            </a:prstTxWarp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      </a:t>
            </a:r>
            <a:r>
              <a:rPr lang="ru-RU" sz="5400" b="1" cap="none" spc="0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Природное сообщество –</a:t>
            </a:r>
          </a:p>
          <a:p>
            <a:pPr algn="ctr"/>
            <a:r>
              <a:rPr lang="ru-RU" sz="5400" b="1" cap="none" spc="0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лес.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961218" y="2428868"/>
            <a:ext cx="4039410" cy="3143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"/>
          </a:effec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857752" y="2428868"/>
            <a:ext cx="4048153" cy="3143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"/>
          </a:effec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0081021081740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2551357" y="71438"/>
            <a:ext cx="4592411" cy="564357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214414" y="5857892"/>
            <a:ext cx="800105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dirty="0">
                <a:solidFill>
                  <a:schemeClr val="accent6">
                    <a:lumMod val="75000"/>
                  </a:schemeClr>
                </a:solidFill>
              </a:rPr>
              <a:t>Ель, отбрасывая тень, подает сигнал тенелюбивым травам, кустам, грибам и мхам, что здесь для них приготовлено место…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43086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1114" y="71414"/>
            <a:ext cx="5432551" cy="4071966"/>
          </a:xfrm>
          <a:prstGeom prst="rect">
            <a:avLst/>
          </a:prstGeom>
        </p:spPr>
      </p:pic>
      <p:pic>
        <p:nvPicPr>
          <p:cNvPr id="3" name="Рисунок 2" descr="fir_1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6715140" y="71414"/>
            <a:ext cx="1785950" cy="2471903"/>
          </a:xfrm>
          <a:prstGeom prst="rect">
            <a:avLst/>
          </a:prstGeom>
        </p:spPr>
      </p:pic>
      <p:pic>
        <p:nvPicPr>
          <p:cNvPr id="4" name="Рисунок 3" descr="dsc07828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5482095" y="3214686"/>
            <a:ext cx="3519061" cy="2643206"/>
          </a:xfrm>
          <a:prstGeom prst="ellipse">
            <a:avLst/>
          </a:prstGeom>
        </p:spPr>
      </p:pic>
      <p:pic>
        <p:nvPicPr>
          <p:cNvPr id="5" name="Рисунок 4" descr="ель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1357290" y="3714752"/>
            <a:ext cx="3533364" cy="2286016"/>
          </a:xfrm>
          <a:prstGeom prst="ellipse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071538" y="6007262"/>
            <a:ext cx="807246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dirty="0">
                <a:solidFill>
                  <a:schemeClr val="accent6">
                    <a:lumMod val="50000"/>
                  </a:schemeClr>
                </a:solidFill>
              </a:rPr>
              <a:t>Ель, разрастаясь, закроет солнце, да ещё закроет отмершими иголками.</a:t>
            </a: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250</TotalTime>
  <Words>402</Words>
  <Application>Microsoft Office PowerPoint</Application>
  <PresentationFormat>Экран (4:3)</PresentationFormat>
  <Paragraphs>33</Paragraphs>
  <Slides>21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7" baseType="lpstr">
      <vt:lpstr>Calibri</vt:lpstr>
      <vt:lpstr>Corbel</vt:lpstr>
      <vt:lpstr>Gill Sans MT</vt:lpstr>
      <vt:lpstr>Verdana</vt:lpstr>
      <vt:lpstr>Wingdings 2</vt:lpstr>
      <vt:lpstr>Солнцестояние</vt:lpstr>
      <vt:lpstr>Природные сообщества  Лес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дом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Дашкевич</dc:creator>
  <cp:lastModifiedBy>Елена Виноградова</cp:lastModifiedBy>
  <cp:revision>33</cp:revision>
  <dcterms:created xsi:type="dcterms:W3CDTF">2009-02-11T16:49:16Z</dcterms:created>
  <dcterms:modified xsi:type="dcterms:W3CDTF">2021-11-10T10:54:34Z</dcterms:modified>
</cp:coreProperties>
</file>