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27"/>
  </p:notesMasterIdLst>
  <p:handoutMasterIdLst>
    <p:handoutMasterId r:id="rId28"/>
  </p:handoutMasterIdLst>
  <p:sldIdLst>
    <p:sldId id="410" r:id="rId2"/>
    <p:sldId id="411" r:id="rId3"/>
    <p:sldId id="374" r:id="rId4"/>
    <p:sldId id="401" r:id="rId5"/>
    <p:sldId id="338" r:id="rId6"/>
    <p:sldId id="398" r:id="rId7"/>
    <p:sldId id="339" r:id="rId8"/>
    <p:sldId id="340" r:id="rId9"/>
    <p:sldId id="399" r:id="rId10"/>
    <p:sldId id="400" r:id="rId11"/>
    <p:sldId id="407" r:id="rId12"/>
    <p:sldId id="379" r:id="rId13"/>
    <p:sldId id="378" r:id="rId14"/>
    <p:sldId id="406" r:id="rId15"/>
    <p:sldId id="397" r:id="rId16"/>
    <p:sldId id="405" r:id="rId17"/>
    <p:sldId id="408" r:id="rId18"/>
    <p:sldId id="409" r:id="rId19"/>
    <p:sldId id="433" r:id="rId20"/>
    <p:sldId id="412" r:id="rId21"/>
    <p:sldId id="413" r:id="rId22"/>
    <p:sldId id="402" r:id="rId23"/>
    <p:sldId id="438" r:id="rId24"/>
    <p:sldId id="426" r:id="rId25"/>
    <p:sldId id="439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FFFFCC"/>
    <a:srgbClr val="FF6600"/>
    <a:srgbClr val="FF7C80"/>
    <a:srgbClr val="FF9933"/>
    <a:srgbClr val="FF3300"/>
    <a:srgbClr val="CCECFF"/>
    <a:srgbClr val="CCFF66"/>
    <a:srgbClr val="CCFFFF"/>
    <a:srgbClr val="99FF33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30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A63EBFB-5536-4896-8FD2-2B007D6A81EB}" type="datetimeFigureOut">
              <a:rPr lang="ru-RU"/>
              <a:pPr>
                <a:defRPr/>
              </a:pPr>
              <a:t>26.03.2017</a:t>
            </a:fld>
            <a:endParaRPr lang="ru-RU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D636984-1904-4B96-AADD-8C44699E51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9E6CA71-723E-44EA-BFEB-D8C34FD58979}" type="datetimeFigureOut">
              <a:rPr lang="ru-RU"/>
              <a:pPr>
                <a:defRPr/>
              </a:pPr>
              <a:t>26.03.2017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396B691-A074-4037-A604-6AAB48630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96B691-A074-4037-A604-6AAB486304F4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96B691-A074-4037-A604-6AAB486304F4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5B0A824-AFDA-4328-907A-6F65968BA437}" type="slidenum">
              <a:rPr lang="en-US"/>
              <a:pPr/>
              <a:t>11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Content Layouts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96B691-A074-4037-A604-6AAB486304F4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96B691-A074-4037-A604-6AAB486304F4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2D9671-495F-41A0-B199-B243A2685913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Content Layouts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1AD35-803C-443D-872B-941AA7E89B40}" type="datetime1">
              <a:rPr lang="en-US"/>
              <a:pPr>
                <a:defRPr/>
              </a:pPr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FD387-D1FD-40B7-A862-A39687BD5D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8267D-F8E0-48DC-A513-C410BE476C42}" type="datetime1">
              <a:rPr lang="en-US"/>
              <a:pPr>
                <a:defRPr/>
              </a:pPr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0BA5B-8289-4DF5-A6AD-3C1D4F22AC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1BC4C-A0A9-48B3-BAEB-BBC0CFE0C5CA}" type="datetime1">
              <a:rPr lang="en-US"/>
              <a:pPr>
                <a:defRPr/>
              </a:pPr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1FF9C-B3A9-4153-BDBA-0F338E71E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05B44-A21C-4F0A-B5E5-BB5012BC44AD}" type="datetime1">
              <a:rPr lang="en-US"/>
              <a:pPr>
                <a:defRPr/>
              </a:pPr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75F06-23B3-41C5-AA66-C2E5EECFC2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BB2E4-6464-49BF-8609-B97EDEBFD8C4}" type="datetime1">
              <a:rPr lang="en-US"/>
              <a:pPr>
                <a:defRPr/>
              </a:pPr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C6CDE-0520-4B58-B1C5-E0CB253752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04073-7178-42AA-AA39-192F23AA338D}" type="datetime1">
              <a:rPr lang="en-US"/>
              <a:pPr>
                <a:defRPr/>
              </a:pPr>
              <a:t>3/26/2017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D733F-BB3F-484F-8D07-566C5FAD3B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BBF76-195A-464C-A0B9-E77A80920A89}" type="datetime1">
              <a:rPr lang="en-US"/>
              <a:pPr>
                <a:defRPr/>
              </a:pPr>
              <a:t>3/26/2017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EBA4A-66F2-4049-90A1-9D0723584E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3190D-57D8-4C58-92EF-12996F355DE8}" type="datetime1">
              <a:rPr lang="en-US"/>
              <a:pPr>
                <a:defRPr/>
              </a:pPr>
              <a:t>3/26/2017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04BE4-1108-4C60-BC60-3019D48DA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90226-408F-48F0-80D3-D90434F63FD2}" type="datetime1">
              <a:rPr lang="en-US"/>
              <a:pPr>
                <a:defRPr/>
              </a:pPr>
              <a:t>3/26/2017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68A03-F6AE-4D62-89F1-E630502E93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8CB4A-409F-491F-BA04-A506D5C060A1}" type="datetime1">
              <a:rPr lang="en-US"/>
              <a:pPr>
                <a:defRPr/>
              </a:pPr>
              <a:t>3/26/2017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57997-D9AA-42C1-95B3-D074DB0408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7D27C-64C4-4EB1-B647-9409795B92F6}" type="datetime1">
              <a:rPr lang="en-US"/>
              <a:pPr>
                <a:defRPr/>
              </a:pPr>
              <a:t>3/26/2017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55B98-746C-4E5E-8509-42D835A01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60233C-AB75-4E3D-A9CE-56BFBE3271BF}" type="datetime1">
              <a:rPr lang="en-US"/>
              <a:pPr>
                <a:defRPr/>
              </a:pPr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CB6718-6CDD-42B0-8D41-6014CB4FFF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emf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http://victori.wellnet.me/attachments/Image/________________/bisnes/1247110_7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hyperlink" Target="http://victori.wellnet.me/attachments/Image/________________/bisnes/1247110_7.jpg" TargetMode="Externa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>
          <a:xfrm>
            <a:off x="3571836" y="5857892"/>
            <a:ext cx="5572164" cy="571504"/>
          </a:xfrm>
        </p:spPr>
        <p:txBody>
          <a:bodyPr/>
          <a:lstStyle/>
          <a:p>
            <a:pPr algn="l"/>
            <a:r>
              <a:rPr lang="ru-RU" sz="2400" b="1" dirty="0" smtClean="0"/>
              <a:t>Рыбакова Л.В. – педагог-организатор</a:t>
            </a:r>
            <a:endParaRPr lang="ru-RU" sz="2400" b="1" dirty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invGray">
          <a:xfrm>
            <a:off x="714348" y="2143116"/>
            <a:ext cx="8072494" cy="21236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«Семья и </a:t>
            </a: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Центр: </a:t>
            </a:r>
            <a: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пути эффективного взаимодействия»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1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ject 3"/>
          <p:cNvSpPr txBox="1"/>
          <p:nvPr/>
        </p:nvSpPr>
        <p:spPr>
          <a:xfrm>
            <a:off x="428596" y="1071546"/>
            <a:ext cx="8429684" cy="44063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400" b="1" spc="-10" dirty="0" smtClean="0">
                <a:latin typeface="+mn-lt"/>
                <a:cs typeface="Times New Roman"/>
              </a:rPr>
              <a:t>  </a:t>
            </a:r>
            <a:r>
              <a:rPr sz="2400" b="1" spc="-10" smtClean="0">
                <a:latin typeface="+mn-lt"/>
                <a:cs typeface="Times New Roman"/>
              </a:rPr>
              <a:t>Сделать </a:t>
            </a:r>
            <a:r>
              <a:rPr lang="ru-RU" sz="2400" b="1" spc="-10" dirty="0" smtClean="0">
                <a:latin typeface="+mn-lt"/>
                <a:cs typeface="Times New Roman"/>
              </a:rPr>
              <a:t>Центр </a:t>
            </a:r>
            <a:r>
              <a:rPr sz="2400" b="1" spc="-5" smtClean="0">
                <a:latin typeface="+mn-lt"/>
                <a:cs typeface="Times New Roman"/>
              </a:rPr>
              <a:t>и </a:t>
            </a:r>
            <a:r>
              <a:rPr sz="2400" b="1" dirty="0">
                <a:latin typeface="+mn-lt"/>
                <a:cs typeface="Times New Roman"/>
              </a:rPr>
              <a:t>семью </a:t>
            </a:r>
            <a:r>
              <a:rPr sz="2400" b="1" spc="-5" dirty="0">
                <a:latin typeface="+mn-lt"/>
                <a:cs typeface="Times New Roman"/>
              </a:rPr>
              <a:t>союзниками в </a:t>
            </a:r>
            <a:r>
              <a:rPr sz="2400" b="1" dirty="0">
                <a:latin typeface="+mn-lt"/>
                <a:cs typeface="Times New Roman"/>
              </a:rPr>
              <a:t>воспитании</a:t>
            </a:r>
            <a:r>
              <a:rPr sz="2400" b="1" spc="95" dirty="0">
                <a:latin typeface="+mn-lt"/>
                <a:cs typeface="Times New Roman"/>
              </a:rPr>
              <a:t> </a:t>
            </a:r>
            <a:r>
              <a:rPr sz="2400" b="1" dirty="0">
                <a:latin typeface="+mn-lt"/>
                <a:cs typeface="Times New Roman"/>
              </a:rPr>
              <a:t>детей;</a:t>
            </a:r>
            <a:endParaRPr sz="2400" b="1">
              <a:latin typeface="+mn-lt"/>
              <a:cs typeface="Times New Roman"/>
            </a:endParaRPr>
          </a:p>
          <a:p>
            <a:pPr marL="12700" marR="6985">
              <a:lnSpc>
                <a:spcPts val="2590"/>
              </a:lnSpc>
              <a:spcBef>
                <a:spcPts val="615"/>
              </a:spcBef>
              <a:buFont typeface="Arial" pitchFamily="34" charset="0"/>
              <a:buChar char="•"/>
            </a:pPr>
            <a:r>
              <a:rPr lang="ru-RU" sz="2400" b="1" spc="-10" dirty="0" smtClean="0">
                <a:latin typeface="+mn-lt"/>
                <a:cs typeface="Times New Roman"/>
              </a:rPr>
              <a:t>  </a:t>
            </a:r>
            <a:r>
              <a:rPr sz="2400" b="1" spc="-10" smtClean="0">
                <a:latin typeface="+mn-lt"/>
                <a:cs typeface="Times New Roman"/>
              </a:rPr>
              <a:t>Обеспечивать </a:t>
            </a:r>
            <a:r>
              <a:rPr sz="2400" b="1" dirty="0">
                <a:latin typeface="+mn-lt"/>
                <a:cs typeface="Times New Roman"/>
              </a:rPr>
              <a:t>взаимопонимание и </a:t>
            </a:r>
            <a:r>
              <a:rPr sz="2400" b="1" spc="-10" dirty="0">
                <a:latin typeface="+mn-lt"/>
                <a:cs typeface="Times New Roman"/>
              </a:rPr>
              <a:t>согласованность  </a:t>
            </a:r>
            <a:r>
              <a:rPr sz="2400" b="1" spc="-5">
                <a:latin typeface="+mn-lt"/>
                <a:cs typeface="Times New Roman"/>
              </a:rPr>
              <a:t>действий </a:t>
            </a:r>
            <a:r>
              <a:rPr lang="ru-RU" sz="2400" b="1" spc="-5" dirty="0" smtClean="0">
                <a:latin typeface="+mn-lt"/>
                <a:cs typeface="Times New Roman"/>
              </a:rPr>
              <a:t>Центра </a:t>
            </a:r>
            <a:r>
              <a:rPr sz="2400" b="1" spc="-5" smtClean="0">
                <a:latin typeface="+mn-lt"/>
                <a:cs typeface="Times New Roman"/>
              </a:rPr>
              <a:t>и </a:t>
            </a:r>
            <a:r>
              <a:rPr sz="2400" b="1" dirty="0">
                <a:latin typeface="+mn-lt"/>
                <a:cs typeface="Times New Roman"/>
              </a:rPr>
              <a:t>семьи (осуществлять </a:t>
            </a:r>
            <a:r>
              <a:rPr sz="2400" b="1" spc="-25" dirty="0">
                <a:latin typeface="+mn-lt"/>
                <a:cs typeface="Times New Roman"/>
              </a:rPr>
              <a:t>комплексный  </a:t>
            </a:r>
            <a:r>
              <a:rPr sz="2400" b="1" spc="-30" dirty="0">
                <a:latin typeface="+mn-lt"/>
                <a:cs typeface="Times New Roman"/>
              </a:rPr>
              <a:t>подход);</a:t>
            </a:r>
            <a:endParaRPr sz="2400" b="1">
              <a:latin typeface="+mn-lt"/>
              <a:cs typeface="Times New Roman"/>
            </a:endParaRPr>
          </a:p>
          <a:p>
            <a:pPr marL="12700">
              <a:lnSpc>
                <a:spcPts val="2735"/>
              </a:lnSpc>
              <a:spcBef>
                <a:spcPts val="250"/>
              </a:spcBef>
              <a:buFont typeface="Arial" pitchFamily="34" charset="0"/>
              <a:buChar char="•"/>
            </a:pPr>
            <a:r>
              <a:rPr lang="ru-RU" sz="2400" b="1" spc="-5" dirty="0" smtClean="0">
                <a:latin typeface="+mn-lt"/>
                <a:cs typeface="Times New Roman"/>
              </a:rPr>
              <a:t>  </a:t>
            </a:r>
            <a:r>
              <a:rPr sz="2400" b="1" spc="-5" smtClean="0">
                <a:latin typeface="+mn-lt"/>
                <a:cs typeface="Times New Roman"/>
              </a:rPr>
              <a:t>Нейтрализовывать   </a:t>
            </a:r>
            <a:r>
              <a:rPr sz="2400" b="1" spc="-15" dirty="0">
                <a:latin typeface="+mn-lt"/>
                <a:cs typeface="Times New Roman"/>
              </a:rPr>
              <a:t>возможные    </a:t>
            </a:r>
            <a:r>
              <a:rPr sz="2400" b="1" spc="-10" dirty="0">
                <a:latin typeface="+mn-lt"/>
                <a:cs typeface="Times New Roman"/>
              </a:rPr>
              <a:t>негативные   </a:t>
            </a:r>
            <a:r>
              <a:rPr sz="2400" b="1" spc="-10">
                <a:latin typeface="+mn-lt"/>
                <a:cs typeface="Times New Roman"/>
              </a:rPr>
              <a:t>влияния  </a:t>
            </a:r>
            <a:r>
              <a:rPr sz="2400" b="1" spc="540">
                <a:latin typeface="+mn-lt"/>
                <a:cs typeface="Times New Roman"/>
              </a:rPr>
              <a:t> </a:t>
            </a:r>
            <a:r>
              <a:rPr sz="2400" b="1" smtClean="0">
                <a:latin typeface="+mn-lt"/>
                <a:cs typeface="Times New Roman"/>
              </a:rPr>
              <a:t>на</a:t>
            </a:r>
            <a:r>
              <a:rPr lang="ru-RU" sz="2400" b="1" dirty="0" smtClean="0">
                <a:latin typeface="+mn-lt"/>
                <a:cs typeface="Times New Roman"/>
              </a:rPr>
              <a:t> </a:t>
            </a:r>
            <a:r>
              <a:rPr lang="ru-RU" sz="2400" b="1" spc="-10" dirty="0" smtClean="0">
                <a:latin typeface="+mn-lt"/>
                <a:cs typeface="Times New Roman"/>
              </a:rPr>
              <a:t>учеников и воспитанников</a:t>
            </a:r>
            <a:r>
              <a:rPr sz="2400" b="1" spc="-10" smtClean="0">
                <a:latin typeface="+mn-lt"/>
                <a:cs typeface="Times New Roman"/>
              </a:rPr>
              <a:t>;</a:t>
            </a:r>
            <a:endParaRPr sz="2400" b="1">
              <a:latin typeface="+mn-lt"/>
              <a:cs typeface="Times New Roman"/>
            </a:endParaRPr>
          </a:p>
          <a:p>
            <a:pPr marL="12700" marR="6985">
              <a:lnSpc>
                <a:spcPts val="2590"/>
              </a:lnSpc>
              <a:spcBef>
                <a:spcPts val="615"/>
              </a:spcBef>
              <a:buFont typeface="Arial" pitchFamily="34" charset="0"/>
              <a:buChar char="•"/>
            </a:pPr>
            <a:r>
              <a:rPr lang="ru-RU" sz="2400" b="1" spc="-20" dirty="0" smtClean="0">
                <a:latin typeface="+mn-lt"/>
                <a:cs typeface="Times New Roman"/>
              </a:rPr>
              <a:t>  </a:t>
            </a:r>
            <a:r>
              <a:rPr sz="2400" b="1" spc="-20" smtClean="0">
                <a:latin typeface="+mn-lt"/>
                <a:cs typeface="Times New Roman"/>
              </a:rPr>
              <a:t>Компенсировать </a:t>
            </a:r>
            <a:r>
              <a:rPr sz="2400" b="1" spc="-5" dirty="0">
                <a:latin typeface="+mn-lt"/>
                <a:cs typeface="Times New Roman"/>
              </a:rPr>
              <a:t>и </a:t>
            </a:r>
            <a:r>
              <a:rPr sz="2400" b="1" spc="-20" dirty="0">
                <a:latin typeface="+mn-lt"/>
                <a:cs typeface="Times New Roman"/>
              </a:rPr>
              <a:t>корректировать </a:t>
            </a:r>
            <a:r>
              <a:rPr sz="2400" b="1" spc="5" dirty="0">
                <a:latin typeface="+mn-lt"/>
                <a:cs typeface="Times New Roman"/>
              </a:rPr>
              <a:t>семейное воспитание  </a:t>
            </a:r>
            <a:r>
              <a:rPr sz="2400" b="1" dirty="0">
                <a:latin typeface="+mn-lt"/>
                <a:cs typeface="Times New Roman"/>
              </a:rPr>
              <a:t>совместными усилиями: </a:t>
            </a:r>
            <a:r>
              <a:rPr sz="2400" b="1" spc="-10" dirty="0">
                <a:latin typeface="+mn-lt"/>
                <a:cs typeface="Times New Roman"/>
              </a:rPr>
              <a:t>выявлять, </a:t>
            </a:r>
            <a:r>
              <a:rPr sz="2400" b="1" spc="-15" dirty="0">
                <a:latin typeface="+mn-lt"/>
                <a:cs typeface="Times New Roman"/>
              </a:rPr>
              <a:t>поддерживать</a:t>
            </a:r>
            <a:r>
              <a:rPr sz="2400" b="1" spc="-15">
                <a:latin typeface="+mn-lt"/>
                <a:cs typeface="Times New Roman"/>
              </a:rPr>
              <a:t>,</a:t>
            </a:r>
            <a:r>
              <a:rPr sz="2400" b="1" spc="65">
                <a:latin typeface="+mn-lt"/>
                <a:cs typeface="Times New Roman"/>
              </a:rPr>
              <a:t> </a:t>
            </a:r>
            <a:r>
              <a:rPr sz="2400" b="1" spc="-15" smtClean="0">
                <a:latin typeface="+mn-lt"/>
                <a:cs typeface="Times New Roman"/>
              </a:rPr>
              <a:t>развивать.</a:t>
            </a:r>
            <a:endParaRPr lang="ru-RU" sz="2400" b="1" spc="-15" dirty="0" smtClean="0">
              <a:latin typeface="+mn-lt"/>
              <a:cs typeface="Times New Roman"/>
            </a:endParaRPr>
          </a:p>
          <a:p>
            <a:pPr marL="12700" marR="6985">
              <a:lnSpc>
                <a:spcPts val="2590"/>
              </a:lnSpc>
              <a:spcBef>
                <a:spcPts val="615"/>
              </a:spcBef>
              <a:buFont typeface="Arial" pitchFamily="34" charset="0"/>
              <a:buChar char="•"/>
            </a:pPr>
            <a:r>
              <a:rPr lang="ru-RU" sz="2400" b="1" spc="-15" dirty="0" smtClean="0">
                <a:latin typeface="+mn-lt"/>
                <a:cs typeface="Times New Roman"/>
              </a:rPr>
              <a:t>Устанавливать </a:t>
            </a:r>
            <a:r>
              <a:rPr sz="2400" b="1" spc="-15" smtClean="0">
                <a:latin typeface="+mn-lt"/>
                <a:cs typeface="Times New Roman"/>
              </a:rPr>
              <a:t>контакт </a:t>
            </a:r>
            <a:r>
              <a:rPr sz="2400" b="1" dirty="0">
                <a:latin typeface="+mn-lt"/>
                <a:cs typeface="Times New Roman"/>
              </a:rPr>
              <a:t>с </a:t>
            </a:r>
            <a:r>
              <a:rPr sz="2400" b="1" spc="-10" dirty="0">
                <a:latin typeface="+mn-lt"/>
                <a:cs typeface="Times New Roman"/>
              </a:rPr>
              <a:t>родителями </a:t>
            </a:r>
            <a:r>
              <a:rPr sz="2400" b="1" dirty="0">
                <a:latin typeface="+mn-lt"/>
                <a:cs typeface="Times New Roman"/>
              </a:rPr>
              <a:t>для </a:t>
            </a:r>
            <a:r>
              <a:rPr sz="2400" b="1" spc="-30" dirty="0">
                <a:latin typeface="+mn-lt"/>
                <a:cs typeface="Times New Roman"/>
              </a:rPr>
              <a:t>близкого </a:t>
            </a:r>
            <a:r>
              <a:rPr sz="2400" b="1" spc="-25" dirty="0">
                <a:latin typeface="+mn-lt"/>
                <a:cs typeface="Times New Roman"/>
              </a:rPr>
              <a:t>знакомства  </a:t>
            </a:r>
            <a:r>
              <a:rPr sz="2400" b="1" dirty="0">
                <a:latin typeface="+mn-lt"/>
                <a:cs typeface="Times New Roman"/>
              </a:rPr>
              <a:t>с особенностями </a:t>
            </a:r>
            <a:r>
              <a:rPr sz="2400" b="1" spc="-5" dirty="0">
                <a:latin typeface="+mn-lt"/>
                <a:cs typeface="Times New Roman"/>
              </a:rPr>
              <a:t>семейного </a:t>
            </a:r>
            <a:r>
              <a:rPr sz="2400" b="1" spc="5" dirty="0">
                <a:latin typeface="+mn-lt"/>
                <a:cs typeface="Times New Roman"/>
              </a:rPr>
              <a:t>воспитания </a:t>
            </a:r>
            <a:r>
              <a:rPr sz="2400" b="1" spc="-5" dirty="0">
                <a:latin typeface="+mn-lt"/>
                <a:cs typeface="Times New Roman"/>
              </a:rPr>
              <a:t>и активизации их в  жизни </a:t>
            </a:r>
            <a:r>
              <a:rPr sz="2400" b="1" spc="-35" dirty="0">
                <a:latin typeface="+mn-lt"/>
                <a:cs typeface="Times New Roman"/>
              </a:rPr>
              <a:t>школы</a:t>
            </a:r>
            <a:r>
              <a:rPr sz="2400" b="1" spc="-20" dirty="0">
                <a:latin typeface="+mn-lt"/>
                <a:cs typeface="Times New Roman"/>
              </a:rPr>
              <a:t> </a:t>
            </a:r>
            <a:r>
              <a:rPr sz="2400" b="1" dirty="0">
                <a:latin typeface="+mn-lt"/>
                <a:cs typeface="Times New Roman"/>
              </a:rPr>
              <a:t>(класса);</a:t>
            </a:r>
            <a:endParaRPr sz="2400" b="1">
              <a:latin typeface="+mn-lt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"/>
              </a:spcBef>
              <a:buFont typeface="Arial" pitchFamily="34" charset="0"/>
              <a:buChar char="•"/>
            </a:pPr>
            <a:r>
              <a:rPr lang="ru-RU" sz="2400" b="1" dirty="0" smtClean="0">
                <a:latin typeface="+mn-lt"/>
                <a:cs typeface="Times New Roman"/>
              </a:rPr>
              <a:t>Создавать </a:t>
            </a:r>
            <a:r>
              <a:rPr sz="2400" b="1" smtClean="0">
                <a:latin typeface="+mn-lt"/>
                <a:cs typeface="Times New Roman"/>
              </a:rPr>
              <a:t>услови</a:t>
            </a:r>
            <a:r>
              <a:rPr lang="ru-RU" sz="2400" b="1" dirty="0" smtClean="0">
                <a:latin typeface="+mn-lt"/>
                <a:cs typeface="Times New Roman"/>
              </a:rPr>
              <a:t>я</a:t>
            </a:r>
            <a:r>
              <a:rPr sz="2400" b="1" smtClean="0">
                <a:latin typeface="+mn-lt"/>
                <a:cs typeface="Times New Roman"/>
              </a:rPr>
              <a:t> </a:t>
            </a:r>
            <a:r>
              <a:rPr sz="2400" b="1" dirty="0">
                <a:latin typeface="+mn-lt"/>
                <a:cs typeface="Times New Roman"/>
              </a:rPr>
              <a:t>для совместной</a:t>
            </a:r>
            <a:r>
              <a:rPr sz="2400" b="1" spc="20" dirty="0">
                <a:latin typeface="+mn-lt"/>
                <a:cs typeface="Times New Roman"/>
              </a:rPr>
              <a:t> </a:t>
            </a:r>
            <a:r>
              <a:rPr sz="2400" b="1" dirty="0">
                <a:latin typeface="+mn-lt"/>
                <a:cs typeface="Times New Roman"/>
              </a:rPr>
              <a:t>деятельности.</a:t>
            </a:r>
            <a:endParaRPr sz="2400" b="1">
              <a:latin typeface="+mn-lt"/>
              <a:cs typeface="Times New Roman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взаимодействия Центра с родителями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1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RY_circle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1052513"/>
            <a:ext cx="2024063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LB_circle0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141663"/>
            <a:ext cx="3635375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O_chevron001"/>
          <p:cNvPicPr>
            <a:picLocks noChangeAspect="1" noChangeArrowheads="1"/>
          </p:cNvPicPr>
          <p:nvPr/>
        </p:nvPicPr>
        <p:blipFill>
          <a:blip r:embed="rId6">
            <a:lum bright="6000" contrast="42000"/>
            <a:grayscl/>
          </a:blip>
          <a:srcRect/>
          <a:stretch>
            <a:fillRect/>
          </a:stretch>
        </p:blipFill>
        <p:spPr bwMode="auto">
          <a:xfrm>
            <a:off x="2916238" y="2852738"/>
            <a:ext cx="517525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O_chevron001"/>
          <p:cNvPicPr>
            <a:picLocks noChangeAspect="1" noChangeArrowheads="1"/>
          </p:cNvPicPr>
          <p:nvPr/>
        </p:nvPicPr>
        <p:blipFill>
          <a:blip r:embed="rId6">
            <a:lum bright="6000" contrast="42000"/>
            <a:grayscl/>
          </a:blip>
          <a:srcRect/>
          <a:stretch>
            <a:fillRect/>
          </a:stretch>
        </p:blipFill>
        <p:spPr bwMode="auto">
          <a:xfrm>
            <a:off x="6516688" y="1557338"/>
            <a:ext cx="517525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YG_circle00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63938" y="1628775"/>
            <a:ext cx="3527425" cy="344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Text Box 8"/>
          <p:cNvSpPr txBox="1">
            <a:spLocks noChangeArrowheads="1"/>
          </p:cNvSpPr>
          <p:nvPr/>
        </p:nvSpPr>
        <p:spPr bwMode="gray">
          <a:xfrm>
            <a:off x="395288" y="3860800"/>
            <a:ext cx="2808287" cy="1920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sz="2000" b="1" dirty="0">
                <a:solidFill>
                  <a:schemeClr val="tx2"/>
                </a:solidFill>
                <a:latin typeface="+mn-lt"/>
              </a:rPr>
              <a:t>Исчерпывающее представление о функциях и содержании деятельности друг друга</a:t>
            </a:r>
            <a:endParaRPr lang="en-US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gray">
          <a:xfrm>
            <a:off x="3995738" y="2060575"/>
            <a:ext cx="2520950" cy="2530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sz="2000" b="1" dirty="0">
                <a:solidFill>
                  <a:srgbClr val="003300"/>
                </a:solidFill>
                <a:latin typeface="+mn-lt"/>
              </a:rPr>
              <a:t>Умение устанавливать реальные взаимные действия, отдавая себе </a:t>
            </a:r>
            <a:r>
              <a:rPr lang="ru-RU" sz="2000" b="1" dirty="0" smtClean="0">
                <a:solidFill>
                  <a:srgbClr val="003300"/>
                </a:solidFill>
                <a:latin typeface="+mn-lt"/>
              </a:rPr>
              <a:t>отчет </a:t>
            </a:r>
            <a:r>
              <a:rPr lang="ru-RU" sz="2000" b="1" dirty="0">
                <a:solidFill>
                  <a:srgbClr val="003300"/>
                </a:solidFill>
                <a:latin typeface="+mn-lt"/>
              </a:rPr>
              <a:t>в задачах, средствах и конечном результате</a:t>
            </a:r>
            <a:endParaRPr lang="en-US" sz="2000" b="1" dirty="0">
              <a:solidFill>
                <a:srgbClr val="003300"/>
              </a:solidFill>
              <a:latin typeface="+mn-lt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gray">
          <a:xfrm>
            <a:off x="7235825" y="1412875"/>
            <a:ext cx="1584325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sz="2400" b="1" dirty="0">
                <a:solidFill>
                  <a:schemeClr val="tx2"/>
                </a:solidFill>
                <a:latin typeface="+mn-lt"/>
              </a:rPr>
              <a:t>Забота о счастье </a:t>
            </a: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ребенка</a:t>
            </a:r>
            <a:endParaRPr lang="en-US" sz="2400" b="1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14" name="Рисунок 3" descr="667da31a4a84a8fb9dba75fbc5f7399e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40" y="4572008"/>
            <a:ext cx="2428860" cy="2125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3" descr="__FS__partnerka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785794"/>
            <a:ext cx="242889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480" y="214290"/>
            <a:ext cx="7072362" cy="642942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Условия взаимодействия семьи и Центра</a:t>
            </a:r>
            <a:endParaRPr lang="en-US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  <p:bldP spid="61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4" descr="1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4"/>
          <p:cNvSpPr txBox="1">
            <a:spLocks noChangeArrowheads="1"/>
          </p:cNvSpPr>
          <p:nvPr/>
        </p:nvSpPr>
        <p:spPr>
          <a:xfrm>
            <a:off x="0" y="258763"/>
            <a:ext cx="9144000" cy="9445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Как общаться с родителями наших учеников?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1928794" y="928670"/>
            <a:ext cx="6572296" cy="935037"/>
            <a:chOff x="1341" y="1723"/>
            <a:chExt cx="3104" cy="335"/>
          </a:xfrm>
        </p:grpSpPr>
        <p:sp>
          <p:nvSpPr>
            <p:cNvPr id="7" name="AutoShape 23"/>
            <p:cNvSpPr>
              <a:spLocks noChangeArrowheads="1"/>
            </p:cNvSpPr>
            <p:nvPr/>
          </p:nvSpPr>
          <p:spPr bwMode="gray">
            <a:xfrm>
              <a:off x="1341" y="1723"/>
              <a:ext cx="3104" cy="335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28575" algn="ctr">
              <a:solidFill>
                <a:srgbClr val="FFFFFF"/>
              </a:solidFill>
              <a:round/>
              <a:headEnd/>
              <a:tailEnd/>
            </a:ln>
            <a:effectLst>
              <a:outerShdw dist="71842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AutoShape 24"/>
            <p:cNvSpPr>
              <a:spLocks noChangeArrowheads="1"/>
            </p:cNvSpPr>
            <p:nvPr/>
          </p:nvSpPr>
          <p:spPr bwMode="gray">
            <a:xfrm>
              <a:off x="1366" y="1735"/>
              <a:ext cx="3068" cy="148"/>
            </a:xfrm>
            <a:prstGeom prst="roundRect">
              <a:avLst>
                <a:gd name="adj" fmla="val 31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</p:grpSp>
      <p:sp>
        <p:nvSpPr>
          <p:cNvPr id="5" name="Text Box 25"/>
          <p:cNvSpPr txBox="1">
            <a:spLocks noChangeArrowheads="1"/>
          </p:cNvSpPr>
          <p:nvPr/>
        </p:nvSpPr>
        <p:spPr bwMode="black">
          <a:xfrm>
            <a:off x="1857356" y="1000108"/>
            <a:ext cx="640715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000" b="1" dirty="0">
                <a:solidFill>
                  <a:srgbClr val="002060"/>
                </a:solidFill>
                <a:latin typeface="+mn-lt"/>
              </a:rPr>
              <a:t>Общаясь с родителями, обращайтесь с ними по имени и отчеству </a:t>
            </a:r>
            <a:endParaRPr lang="en-US" sz="2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9" name="AutoShape 26"/>
          <p:cNvSpPr>
            <a:spLocks noChangeArrowheads="1"/>
          </p:cNvSpPr>
          <p:nvPr/>
        </p:nvSpPr>
        <p:spPr bwMode="gray">
          <a:xfrm>
            <a:off x="1071538" y="1285860"/>
            <a:ext cx="685800" cy="685800"/>
          </a:xfrm>
          <a:prstGeom prst="diamond">
            <a:avLst/>
          </a:prstGeom>
          <a:solidFill>
            <a:schemeClr val="hlink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r>
              <a:rPr lang="ru-RU" b="1" dirty="0" smtClean="0">
                <a:latin typeface="+mn-lt"/>
              </a:rPr>
              <a:t>1</a:t>
            </a:r>
            <a:endParaRPr lang="ru-RU" b="1" dirty="0">
              <a:latin typeface="+mn-lt"/>
            </a:endParaRPr>
          </a:p>
        </p:txBody>
      </p:sp>
      <p:sp>
        <p:nvSpPr>
          <p:cNvPr id="10" name="Text Box 17"/>
          <p:cNvSpPr txBox="1">
            <a:spLocks noChangeArrowheads="1"/>
          </p:cNvSpPr>
          <p:nvPr/>
        </p:nvSpPr>
        <p:spPr bwMode="black">
          <a:xfrm>
            <a:off x="1142976" y="285749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black">
          <a:xfrm>
            <a:off x="1908175" y="299720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2" name="AutoShape 16"/>
          <p:cNvSpPr>
            <a:spLocks noChangeArrowheads="1"/>
          </p:cNvSpPr>
          <p:nvPr/>
        </p:nvSpPr>
        <p:spPr bwMode="ltGray">
          <a:xfrm>
            <a:off x="1142976" y="2357430"/>
            <a:ext cx="685800" cy="685800"/>
          </a:xfrm>
          <a:prstGeom prst="diamond">
            <a:avLst/>
          </a:prstGeom>
          <a:solidFill>
            <a:schemeClr val="accent2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grpSp>
        <p:nvGrpSpPr>
          <p:cNvPr id="14" name="Group 10"/>
          <p:cNvGrpSpPr>
            <a:grpSpLocks/>
          </p:cNvGrpSpPr>
          <p:nvPr/>
        </p:nvGrpSpPr>
        <p:grpSpPr bwMode="auto">
          <a:xfrm>
            <a:off x="1928794" y="2071678"/>
            <a:ext cx="6337300" cy="1143008"/>
            <a:chOff x="1341" y="1723"/>
            <a:chExt cx="3104" cy="335"/>
          </a:xfrm>
          <a:solidFill>
            <a:srgbClr val="FF9933"/>
          </a:solidFill>
        </p:grpSpPr>
        <p:sp>
          <p:nvSpPr>
            <p:cNvPr id="15" name="AutoShape 11"/>
            <p:cNvSpPr>
              <a:spLocks noChangeArrowheads="1"/>
            </p:cNvSpPr>
            <p:nvPr/>
          </p:nvSpPr>
          <p:spPr bwMode="ltGray">
            <a:xfrm>
              <a:off x="1341" y="1723"/>
              <a:ext cx="3104" cy="335"/>
            </a:xfrm>
            <a:prstGeom prst="roundRect">
              <a:avLst>
                <a:gd name="adj" fmla="val 16667"/>
              </a:avLst>
            </a:prstGeom>
            <a:grpFill/>
            <a:ln w="28575" algn="ctr">
              <a:solidFill>
                <a:srgbClr val="FFFFFF"/>
              </a:solidFill>
              <a:round/>
              <a:headEnd/>
              <a:tailEnd/>
            </a:ln>
            <a:effectLst>
              <a:outerShdw dist="71842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AutoShape 12"/>
            <p:cNvSpPr>
              <a:spLocks noChangeArrowheads="1"/>
            </p:cNvSpPr>
            <p:nvPr/>
          </p:nvSpPr>
          <p:spPr bwMode="ltGray">
            <a:xfrm>
              <a:off x="1366" y="1735"/>
              <a:ext cx="3068" cy="148"/>
            </a:xfrm>
            <a:prstGeom prst="roundRect">
              <a:avLst>
                <a:gd name="adj" fmla="val 31505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3" name="Text Box 13"/>
          <p:cNvSpPr txBox="1">
            <a:spLocks noChangeArrowheads="1"/>
          </p:cNvSpPr>
          <p:nvPr/>
        </p:nvSpPr>
        <p:spPr bwMode="black">
          <a:xfrm>
            <a:off x="1928794" y="2143116"/>
            <a:ext cx="6215106" cy="1015663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rgbClr val="002060"/>
                </a:solidFill>
                <a:latin typeface="+mn-lt"/>
              </a:rPr>
              <a:t>Стремитесь к тому, чтобы ваше общение с родителями было на «равных», т.е. без высокомерия, но и без заискивания </a:t>
            </a:r>
            <a:endParaRPr lang="en-US" sz="2000" b="1" dirty="0">
              <a:solidFill>
                <a:srgbClr val="002060"/>
              </a:solidFill>
              <a:latin typeface="+mn-lt"/>
            </a:endParaRPr>
          </a:p>
        </p:txBody>
      </p:sp>
      <p:grpSp>
        <p:nvGrpSpPr>
          <p:cNvPr id="17" name="Group 6"/>
          <p:cNvGrpSpPr>
            <a:grpSpLocks/>
          </p:cNvGrpSpPr>
          <p:nvPr/>
        </p:nvGrpSpPr>
        <p:grpSpPr bwMode="auto">
          <a:xfrm>
            <a:off x="2000232" y="3429000"/>
            <a:ext cx="6403975" cy="1071570"/>
            <a:chOff x="1341" y="1723"/>
            <a:chExt cx="3104" cy="335"/>
          </a:xfrm>
          <a:solidFill>
            <a:srgbClr val="CCECFF"/>
          </a:solidFill>
        </p:grpSpPr>
        <p:sp>
          <p:nvSpPr>
            <p:cNvPr id="18" name="AutoShape 7"/>
            <p:cNvSpPr>
              <a:spLocks noChangeArrowheads="1"/>
            </p:cNvSpPr>
            <p:nvPr/>
          </p:nvSpPr>
          <p:spPr bwMode="ltGray">
            <a:xfrm>
              <a:off x="1341" y="1723"/>
              <a:ext cx="3104" cy="335"/>
            </a:xfrm>
            <a:prstGeom prst="roundRect">
              <a:avLst>
                <a:gd name="adj" fmla="val 16667"/>
              </a:avLst>
            </a:prstGeom>
            <a:grpFill/>
            <a:ln w="28575" algn="ctr">
              <a:solidFill>
                <a:srgbClr val="FFFFFF"/>
              </a:solidFill>
              <a:round/>
              <a:headEnd/>
              <a:tailEnd/>
            </a:ln>
            <a:effectLst>
              <a:outerShdw dist="71842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AutoShape 8"/>
            <p:cNvSpPr>
              <a:spLocks noChangeArrowheads="1"/>
            </p:cNvSpPr>
            <p:nvPr/>
          </p:nvSpPr>
          <p:spPr bwMode="ltGray">
            <a:xfrm>
              <a:off x="1366" y="1735"/>
              <a:ext cx="3068" cy="148"/>
            </a:xfrm>
            <a:prstGeom prst="roundRect">
              <a:avLst>
                <a:gd name="adj" fmla="val 31505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" name="Text Box 9"/>
          <p:cNvSpPr txBox="1">
            <a:spLocks noChangeArrowheads="1"/>
          </p:cNvSpPr>
          <p:nvPr/>
        </p:nvSpPr>
        <p:spPr bwMode="black">
          <a:xfrm>
            <a:off x="2071670" y="3429000"/>
            <a:ext cx="64801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ru-RU" sz="2000" b="1" dirty="0">
                <a:solidFill>
                  <a:srgbClr val="002060"/>
                </a:solidFill>
                <a:latin typeface="+mn-lt"/>
              </a:rPr>
              <a:t>Беседуя с родителями, изучайте их индивидуальные особенности, цели, методы, традиции семейного воспитания </a:t>
            </a:r>
            <a:endParaRPr lang="en-US" sz="2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1" name="AutoShape 18"/>
          <p:cNvSpPr>
            <a:spLocks noChangeArrowheads="1"/>
          </p:cNvSpPr>
          <p:nvPr/>
        </p:nvSpPr>
        <p:spPr bwMode="ltGray">
          <a:xfrm>
            <a:off x="1142976" y="3571876"/>
            <a:ext cx="714380" cy="714380"/>
          </a:xfrm>
          <a:prstGeom prst="diamond">
            <a:avLst/>
          </a:prstGeom>
          <a:solidFill>
            <a:srgbClr val="CCECFF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22" name="AutoShape 15"/>
          <p:cNvSpPr>
            <a:spLocks noChangeArrowheads="1"/>
          </p:cNvSpPr>
          <p:nvPr/>
        </p:nvSpPr>
        <p:spPr bwMode="auto">
          <a:xfrm>
            <a:off x="0" y="6000768"/>
            <a:ext cx="9144000" cy="476250"/>
          </a:xfrm>
          <a:prstGeom prst="roundRect">
            <a:avLst>
              <a:gd name="adj" fmla="val 16667"/>
            </a:avLst>
          </a:prstGeom>
          <a:noFill/>
          <a:ln w="19050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>
                <a:latin typeface="+mn-lt"/>
              </a:rPr>
              <a:t>Способность к общению — профессиональное качество учителя </a:t>
            </a:r>
            <a:endParaRPr lang="en-US" sz="2400" b="1" i="1" dirty="0">
              <a:latin typeface="+mn-lt"/>
            </a:endParaRPr>
          </a:p>
        </p:txBody>
      </p:sp>
      <p:grpSp>
        <p:nvGrpSpPr>
          <p:cNvPr id="24" name="Group 2"/>
          <p:cNvGrpSpPr>
            <a:grpSpLocks/>
          </p:cNvGrpSpPr>
          <p:nvPr/>
        </p:nvGrpSpPr>
        <p:grpSpPr bwMode="auto">
          <a:xfrm>
            <a:off x="2071670" y="4714884"/>
            <a:ext cx="6408738" cy="1143008"/>
            <a:chOff x="1341" y="1723"/>
            <a:chExt cx="3104" cy="335"/>
          </a:xfrm>
        </p:grpSpPr>
        <p:sp>
          <p:nvSpPr>
            <p:cNvPr id="25" name="AutoShape 3"/>
            <p:cNvSpPr>
              <a:spLocks noChangeArrowheads="1"/>
            </p:cNvSpPr>
            <p:nvPr/>
          </p:nvSpPr>
          <p:spPr bwMode="ltGray">
            <a:xfrm>
              <a:off x="1341" y="1723"/>
              <a:ext cx="3104" cy="335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28575" algn="ctr">
              <a:solidFill>
                <a:srgbClr val="FFFFFF"/>
              </a:solidFill>
              <a:round/>
              <a:headEnd/>
              <a:tailEnd/>
            </a:ln>
            <a:effectLst>
              <a:outerShdw dist="71842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AutoShape 4"/>
            <p:cNvSpPr>
              <a:spLocks noChangeArrowheads="1"/>
            </p:cNvSpPr>
            <p:nvPr/>
          </p:nvSpPr>
          <p:spPr bwMode="ltGray">
            <a:xfrm>
              <a:off x="1366" y="1735"/>
              <a:ext cx="3068" cy="148"/>
            </a:xfrm>
            <a:prstGeom prst="roundRect">
              <a:avLst>
                <a:gd name="adj" fmla="val 31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3" name="Text Box 5"/>
          <p:cNvSpPr txBox="1">
            <a:spLocks noChangeArrowheads="1"/>
          </p:cNvSpPr>
          <p:nvPr/>
        </p:nvSpPr>
        <p:spPr bwMode="black">
          <a:xfrm>
            <a:off x="2143108" y="4929198"/>
            <a:ext cx="6335713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ru-RU" sz="2000" b="1" dirty="0">
                <a:solidFill>
                  <a:srgbClr val="002060"/>
                </a:solidFill>
                <a:latin typeface="+mn-lt"/>
              </a:rPr>
              <a:t>В зависимости от ситуации варьируйте стиль общения с родителями от официального до доверительного </a:t>
            </a:r>
            <a:endParaRPr lang="en-US" sz="20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28" name="i-main-pic" descr="Картинка 658 из 3977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714884"/>
            <a:ext cx="150016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AutoShape 20"/>
          <p:cNvSpPr>
            <a:spLocks noChangeArrowheads="1"/>
          </p:cNvSpPr>
          <p:nvPr/>
        </p:nvSpPr>
        <p:spPr bwMode="ltGray">
          <a:xfrm>
            <a:off x="1428728" y="4929198"/>
            <a:ext cx="685800" cy="685800"/>
          </a:xfrm>
          <a:prstGeom prst="diamond">
            <a:avLst/>
          </a:prstGeom>
          <a:solidFill>
            <a:schemeClr val="folHlink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 animBg="1"/>
      <p:bldP spid="20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1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85721" y="260351"/>
            <a:ext cx="8358246" cy="88263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Факторы, способствующие привлечению родителей к участию в жизни Центра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invGray">
          <a:xfrm>
            <a:off x="636588" y="1887538"/>
            <a:ext cx="3652837" cy="1503362"/>
          </a:xfrm>
          <a:prstGeom prst="rect">
            <a:avLst/>
          </a:prstGeom>
          <a:solidFill>
            <a:srgbClr val="FF7C80"/>
          </a:solidFill>
          <a:ln>
            <a:noFill/>
          </a:ln>
          <a:effectLst/>
          <a:scene3d>
            <a:camera prst="legacyPerspectiv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1240B29-F687-4F45-9708-019B960494DF}">
              <a14:hiddenLine xmlns=""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ru-RU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gray">
          <a:xfrm>
            <a:off x="755650" y="1844675"/>
            <a:ext cx="3671888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2400" b="1" dirty="0">
                <a:solidFill>
                  <a:srgbClr val="003300"/>
                </a:solidFill>
                <a:latin typeface="Garamond" pitchFamily="18" charset="0"/>
              </a:rPr>
              <a:t>Активность самой школы, использование разнообразных методов сотрудничества с </a:t>
            </a:r>
            <a:r>
              <a:rPr lang="ru-RU" sz="2400" b="1" dirty="0" smtClean="0">
                <a:solidFill>
                  <a:srgbClr val="003300"/>
                </a:solidFill>
                <a:latin typeface="Garamond" pitchFamily="18" charset="0"/>
              </a:rPr>
              <a:t>семьей</a:t>
            </a:r>
            <a:endParaRPr lang="en-US" sz="2400" b="1" dirty="0">
              <a:solidFill>
                <a:srgbClr val="003300"/>
              </a:solidFill>
              <a:latin typeface="Garamond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gray">
          <a:xfrm>
            <a:off x="4857752" y="1857364"/>
            <a:ext cx="4000528" cy="1574801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8588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scene3d>
            <a:camera prst="legacyPerspectiveBottomLef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91240B29-F687-4F45-9708-019B960494DF}">
              <a14:hiddenLine xmlns=""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ru-RU"/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gray">
          <a:xfrm>
            <a:off x="4929190" y="2000240"/>
            <a:ext cx="3660775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2400" b="1" dirty="0">
                <a:solidFill>
                  <a:srgbClr val="003300"/>
                </a:solidFill>
                <a:latin typeface="Garamond" pitchFamily="18" charset="0"/>
              </a:rPr>
              <a:t>Понимание родителями связи своей работы с успехами детей</a:t>
            </a:r>
            <a:endParaRPr lang="en-US" sz="2400" b="1" dirty="0">
              <a:solidFill>
                <a:srgbClr val="003300"/>
              </a:solidFill>
              <a:latin typeface="Garamond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gray">
          <a:xfrm>
            <a:off x="611188" y="3789363"/>
            <a:ext cx="3652837" cy="1503362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8588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scene3d>
            <a:camera prst="legacyPerspectiv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>
              <a14:hiddenLine xmlns=""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0" name="Text Box 34"/>
          <p:cNvSpPr txBox="1">
            <a:spLocks noChangeArrowheads="1"/>
          </p:cNvSpPr>
          <p:nvPr/>
        </p:nvSpPr>
        <p:spPr bwMode="gray">
          <a:xfrm>
            <a:off x="714348" y="3929066"/>
            <a:ext cx="3671887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2400" b="1" dirty="0">
                <a:solidFill>
                  <a:srgbClr val="003300"/>
                </a:solidFill>
                <a:latin typeface="Garamond" pitchFamily="18" charset="0"/>
              </a:rPr>
              <a:t>Установление личных отношений между родителями и учителями</a:t>
            </a:r>
            <a:endParaRPr lang="en-US" sz="2400" b="1" dirty="0">
              <a:solidFill>
                <a:srgbClr val="003300"/>
              </a:solidFill>
              <a:latin typeface="Garamond" pitchFamily="18" charset="0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gray">
          <a:xfrm>
            <a:off x="4929190" y="3857628"/>
            <a:ext cx="3790950" cy="14938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8588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scene3d>
            <a:camera prst="legacyPerspectiveTopLef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91240B29-F687-4F45-9708-019B960494DF}">
              <a14:hiddenLine xmlns=""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2" name="Text Box 35"/>
          <p:cNvSpPr txBox="1">
            <a:spLocks noChangeArrowheads="1"/>
          </p:cNvSpPr>
          <p:nvPr/>
        </p:nvSpPr>
        <p:spPr bwMode="gray">
          <a:xfrm>
            <a:off x="4929190" y="4071942"/>
            <a:ext cx="3660775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b="1" dirty="0">
                <a:solidFill>
                  <a:srgbClr val="003300"/>
                </a:solidFill>
                <a:latin typeface="Garamond" pitchFamily="18" charset="0"/>
              </a:rPr>
              <a:t>Заинтересованность учителей в успехах детей</a:t>
            </a:r>
            <a:endParaRPr lang="en-US" sz="2400" b="1" dirty="0">
              <a:solidFill>
                <a:srgbClr val="0033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4" descr="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AutoShape 2"/>
          <p:cNvSpPr>
            <a:spLocks noChangeArrowheads="1"/>
          </p:cNvSpPr>
          <p:nvPr/>
        </p:nvSpPr>
        <p:spPr bwMode="gray">
          <a:xfrm>
            <a:off x="3286116" y="2357431"/>
            <a:ext cx="2587625" cy="2786082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FDFDFD"/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gray">
          <a:xfrm>
            <a:off x="6215074" y="2857496"/>
            <a:ext cx="2587625" cy="2736850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FDFDFD"/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215074" y="2000240"/>
            <a:ext cx="2736850" cy="788987"/>
            <a:chOff x="3964" y="2071"/>
            <a:chExt cx="1484" cy="330"/>
          </a:xfrm>
        </p:grpSpPr>
        <p:sp>
          <p:nvSpPr>
            <p:cNvPr id="9238" name="AutoShape 5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38100" algn="ctr">
              <a:solidFill>
                <a:srgbClr val="FFFFFF">
                  <a:alpha val="70195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9" name="AutoShape 6"/>
            <p:cNvSpPr>
              <a:spLocks noChangeArrowheads="1"/>
            </p:cNvSpPr>
            <p:nvPr/>
          </p:nvSpPr>
          <p:spPr bwMode="lt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221" name="Rectangle 7"/>
          <p:cNvSpPr>
            <a:spLocks noChangeArrowheads="1"/>
          </p:cNvSpPr>
          <p:nvPr/>
        </p:nvSpPr>
        <p:spPr bwMode="black">
          <a:xfrm>
            <a:off x="6143636" y="2071678"/>
            <a:ext cx="2805113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Garamond" pitchFamily="18" charset="0"/>
              </a:rPr>
              <a:t>3. Коммуникативная</a:t>
            </a:r>
            <a:endParaRPr lang="en-US" sz="2000" b="1" dirty="0">
              <a:latin typeface="Garamond" pitchFamily="18" charset="0"/>
            </a:endParaRP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214678" y="1571612"/>
            <a:ext cx="2736850" cy="790575"/>
            <a:chOff x="2140" y="2071"/>
            <a:chExt cx="1484" cy="330"/>
          </a:xfrm>
        </p:grpSpPr>
        <p:sp>
          <p:nvSpPr>
            <p:cNvPr id="9236" name="AutoShape 9"/>
            <p:cNvSpPr>
              <a:spLocks noChangeArrowheads="1"/>
            </p:cNvSpPr>
            <p:nvPr/>
          </p:nvSpPr>
          <p:spPr bwMode="ltGray">
            <a:xfrm>
              <a:off x="2140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38100" algn="ctr">
              <a:solidFill>
                <a:srgbClr val="FFFFFF">
                  <a:alpha val="70195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7" name="AutoShape 10"/>
            <p:cNvSpPr>
              <a:spLocks noChangeArrowheads="1"/>
            </p:cNvSpPr>
            <p:nvPr/>
          </p:nvSpPr>
          <p:spPr bwMode="ltGray">
            <a:xfrm>
              <a:off x="2163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223" name="Rectangle 11"/>
          <p:cNvSpPr>
            <a:spLocks noChangeArrowheads="1"/>
          </p:cNvSpPr>
          <p:nvPr/>
        </p:nvSpPr>
        <p:spPr bwMode="black">
          <a:xfrm>
            <a:off x="3214678" y="1785926"/>
            <a:ext cx="292895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Garamond" pitchFamily="18" charset="0"/>
              </a:rPr>
              <a:t>2. </a:t>
            </a:r>
            <a:r>
              <a:rPr lang="ru-RU" sz="2000" b="1" dirty="0" smtClean="0">
                <a:latin typeface="Garamond" pitchFamily="18" charset="0"/>
              </a:rPr>
              <a:t>Консультативн</a:t>
            </a:r>
            <a:r>
              <a:rPr lang="ru-RU" sz="2000" b="1" dirty="0" smtClean="0">
                <a:solidFill>
                  <a:srgbClr val="000066"/>
                </a:solidFill>
                <a:latin typeface="Garamond" pitchFamily="18" charset="0"/>
              </a:rPr>
              <a:t>ая</a:t>
            </a:r>
            <a:endParaRPr lang="en-US" sz="2000" b="1" dirty="0">
              <a:solidFill>
                <a:srgbClr val="000066"/>
              </a:solidFill>
              <a:latin typeface="Garamond" pitchFamily="18" charset="0"/>
            </a:endParaRPr>
          </a:p>
        </p:txBody>
      </p:sp>
      <p:sp>
        <p:nvSpPr>
          <p:cNvPr id="9224" name="AutoShape 12"/>
          <p:cNvSpPr>
            <a:spLocks noChangeArrowheads="1"/>
          </p:cNvSpPr>
          <p:nvPr/>
        </p:nvSpPr>
        <p:spPr bwMode="gray">
          <a:xfrm>
            <a:off x="357158" y="1714488"/>
            <a:ext cx="2714644" cy="2500330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FDFDFD"/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Rectangle 1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latin typeface="+mn-lt"/>
              </a:rPr>
              <a:t>Задачи педагогов</a:t>
            </a:r>
            <a:endParaRPr lang="en-US" sz="3200" b="1" dirty="0" smtClean="0">
              <a:latin typeface="+mn-lt"/>
            </a:endParaRPr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285720" y="928670"/>
            <a:ext cx="2879725" cy="792162"/>
            <a:chOff x="301" y="2071"/>
            <a:chExt cx="1484" cy="330"/>
          </a:xfrm>
        </p:grpSpPr>
        <p:sp>
          <p:nvSpPr>
            <p:cNvPr id="9234" name="AutoShape 15"/>
            <p:cNvSpPr>
              <a:spLocks noChangeArrowheads="1"/>
            </p:cNvSpPr>
            <p:nvPr/>
          </p:nvSpPr>
          <p:spPr bwMode="gray">
            <a:xfrm>
              <a:off x="301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38100" algn="ctr">
              <a:solidFill>
                <a:srgbClr val="FFFFFF">
                  <a:alpha val="70195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5" name="AutoShape 16"/>
            <p:cNvSpPr>
              <a:spLocks noChangeArrowheads="1"/>
            </p:cNvSpPr>
            <p:nvPr/>
          </p:nvSpPr>
          <p:spPr bwMode="gray">
            <a:xfrm>
              <a:off x="324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227" name="Rectangle 17"/>
          <p:cNvSpPr>
            <a:spLocks noChangeArrowheads="1"/>
          </p:cNvSpPr>
          <p:nvPr/>
        </p:nvSpPr>
        <p:spPr bwMode="black">
          <a:xfrm>
            <a:off x="285720" y="1071546"/>
            <a:ext cx="273685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Garamond" pitchFamily="18" charset="0"/>
              </a:rPr>
              <a:t>1. Просветительская</a:t>
            </a:r>
            <a:endParaRPr lang="en-US" sz="2000" b="1" dirty="0">
              <a:latin typeface="Garamond" pitchFamily="18" charset="0"/>
            </a:endParaRPr>
          </a:p>
        </p:txBody>
      </p:sp>
      <p:sp>
        <p:nvSpPr>
          <p:cNvPr id="9228" name="Text Box 20"/>
          <p:cNvSpPr txBox="1">
            <a:spLocks noChangeArrowheads="1"/>
          </p:cNvSpPr>
          <p:nvPr/>
        </p:nvSpPr>
        <p:spPr bwMode="gray">
          <a:xfrm>
            <a:off x="357158" y="1857364"/>
            <a:ext cx="2735263" cy="2282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sz="2400" b="1" dirty="0">
                <a:latin typeface="Garamond" pitchFamily="18" charset="0"/>
              </a:rPr>
              <a:t>Научить родителей видеть и понимать изменения, происходящие с детьми</a:t>
            </a:r>
            <a:endParaRPr lang="en-US" sz="2400" b="1" dirty="0">
              <a:latin typeface="Garamond" pitchFamily="18" charset="0"/>
            </a:endParaRPr>
          </a:p>
        </p:txBody>
      </p:sp>
      <p:sp>
        <p:nvSpPr>
          <p:cNvPr id="9229" name="Text Box 21"/>
          <p:cNvSpPr txBox="1">
            <a:spLocks noChangeArrowheads="1"/>
          </p:cNvSpPr>
          <p:nvPr/>
        </p:nvSpPr>
        <p:spPr bwMode="gray">
          <a:xfrm>
            <a:off x="3428992" y="2357430"/>
            <a:ext cx="2506663" cy="24560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>
                <a:latin typeface="Garamond" pitchFamily="18" charset="0"/>
              </a:rPr>
              <a:t>Совместный поиск психолого-педагогических методов эффективного воздействия на ребенка</a:t>
            </a:r>
            <a:endParaRPr lang="en-US" sz="2400" b="1" dirty="0">
              <a:latin typeface="Garamond" pitchFamily="18" charset="0"/>
            </a:endParaRPr>
          </a:p>
        </p:txBody>
      </p:sp>
      <p:sp>
        <p:nvSpPr>
          <p:cNvPr id="9230" name="Text Box 22"/>
          <p:cNvSpPr txBox="1">
            <a:spLocks noChangeArrowheads="1"/>
          </p:cNvSpPr>
          <p:nvPr/>
        </p:nvSpPr>
        <p:spPr bwMode="gray">
          <a:xfrm>
            <a:off x="6215074" y="2857496"/>
            <a:ext cx="2663825" cy="2428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>
                <a:latin typeface="Garamond" pitchFamily="18" charset="0"/>
              </a:rPr>
              <a:t>Обогащение семейной жизни эмоциональными впечатлениями, опытом культуры взаимодействия ребенка и родителей</a:t>
            </a:r>
            <a:endParaRPr lang="en-US" sz="2400" b="1" dirty="0">
              <a:latin typeface="Garamond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8" grpId="0"/>
      <p:bldP spid="9229" grpId="0"/>
      <p:bldP spid="92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4" descr="1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01" y="258763"/>
            <a:ext cx="7286676" cy="598469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Практические советы для работы с родителями </a:t>
            </a:r>
            <a:endParaRPr lang="en-US" sz="24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gray">
          <a:xfrm>
            <a:off x="2439988" y="2014538"/>
            <a:ext cx="3787775" cy="3935412"/>
          </a:xfrm>
          <a:custGeom>
            <a:avLst/>
            <a:gdLst>
              <a:gd name="T0" fmla="*/ 1893888 w 21600"/>
              <a:gd name="T1" fmla="*/ 0 h 21600"/>
              <a:gd name="T2" fmla="*/ 554664 w 21600"/>
              <a:gd name="T3" fmla="*/ 576283 h 21600"/>
              <a:gd name="T4" fmla="*/ 0 w 21600"/>
              <a:gd name="T5" fmla="*/ 1967706 h 21600"/>
              <a:gd name="T6" fmla="*/ 554664 w 21600"/>
              <a:gd name="T7" fmla="*/ 3359129 h 21600"/>
              <a:gd name="T8" fmla="*/ 1893888 w 21600"/>
              <a:gd name="T9" fmla="*/ 3935412 h 21600"/>
              <a:gd name="T10" fmla="*/ 3233111 w 21600"/>
              <a:gd name="T11" fmla="*/ 3359129 h 21600"/>
              <a:gd name="T12" fmla="*/ 3787775 w 21600"/>
              <a:gd name="T13" fmla="*/ 1967706 h 21600"/>
              <a:gd name="T14" fmla="*/ 3233111 w 21600"/>
              <a:gd name="T15" fmla="*/ 57628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608" y="10800"/>
                </a:moveTo>
                <a:cubicBezTo>
                  <a:pt x="608" y="16429"/>
                  <a:pt x="5171" y="20992"/>
                  <a:pt x="10800" y="20992"/>
                </a:cubicBezTo>
                <a:cubicBezTo>
                  <a:pt x="16429" y="20992"/>
                  <a:pt x="20992" y="16429"/>
                  <a:pt x="20992" y="10800"/>
                </a:cubicBezTo>
                <a:cubicBezTo>
                  <a:pt x="20992" y="5171"/>
                  <a:pt x="16429" y="608"/>
                  <a:pt x="10800" y="608"/>
                </a:cubicBezTo>
                <a:cubicBezTo>
                  <a:pt x="5171" y="608"/>
                  <a:pt x="608" y="5171"/>
                  <a:pt x="608" y="10800"/>
                </a:cubicBezTo>
                <a:close/>
              </a:path>
            </a:pathLst>
          </a:custGeom>
          <a:solidFill>
            <a:srgbClr val="000066">
              <a:alpha val="2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776538" y="2349500"/>
            <a:ext cx="3163887" cy="3221038"/>
            <a:chOff x="1632" y="1333"/>
            <a:chExt cx="2501" cy="2555"/>
          </a:xfrm>
        </p:grpSpPr>
        <p:sp>
          <p:nvSpPr>
            <p:cNvPr id="10298" name="AutoShape 5"/>
            <p:cNvSpPr>
              <a:spLocks noChangeArrowheads="1"/>
            </p:cNvSpPr>
            <p:nvPr/>
          </p:nvSpPr>
          <p:spPr bwMode="gray">
            <a:xfrm flipV="1">
              <a:off x="1632" y="1392"/>
              <a:ext cx="2496" cy="2496"/>
            </a:xfrm>
            <a:custGeom>
              <a:avLst/>
              <a:gdLst>
                <a:gd name="T0" fmla="*/ 1248 w 21600"/>
                <a:gd name="T1" fmla="*/ 0 h 21600"/>
                <a:gd name="T2" fmla="*/ 312 w 21600"/>
                <a:gd name="T3" fmla="*/ 1248 h 21600"/>
                <a:gd name="T4" fmla="*/ 1248 w 21600"/>
                <a:gd name="T5" fmla="*/ 624 h 21600"/>
                <a:gd name="T6" fmla="*/ 2184 w 21600"/>
                <a:gd name="T7" fmla="*/ 1248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99" name="AutoShape 6"/>
            <p:cNvSpPr>
              <a:spLocks noChangeArrowheads="1"/>
            </p:cNvSpPr>
            <p:nvPr/>
          </p:nvSpPr>
          <p:spPr bwMode="gray">
            <a:xfrm>
              <a:off x="1637" y="1333"/>
              <a:ext cx="2496" cy="2496"/>
            </a:xfrm>
            <a:custGeom>
              <a:avLst/>
              <a:gdLst>
                <a:gd name="T0" fmla="*/ 1248 w 21600"/>
                <a:gd name="T1" fmla="*/ 0 h 21600"/>
                <a:gd name="T2" fmla="*/ 312 w 21600"/>
                <a:gd name="T3" fmla="*/ 1248 h 21600"/>
                <a:gd name="T4" fmla="*/ 1248 w 21600"/>
                <a:gd name="T5" fmla="*/ 624 h 21600"/>
                <a:gd name="T6" fmla="*/ 2184 w 21600"/>
                <a:gd name="T7" fmla="*/ 1248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827463" y="1577975"/>
            <a:ext cx="1244603" cy="1050925"/>
            <a:chOff x="480" y="1200"/>
            <a:chExt cx="1042" cy="1019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0296" name="Picture 9" descr="circuler_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2650" name="Oval 10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4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0295" name="Picture 11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46" name="Text Box 12"/>
          <p:cNvSpPr txBox="1">
            <a:spLocks noChangeArrowheads="1"/>
          </p:cNvSpPr>
          <p:nvPr/>
        </p:nvSpPr>
        <p:spPr bwMode="white">
          <a:xfrm>
            <a:off x="3786182" y="1785926"/>
            <a:ext cx="1296988" cy="611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chemeClr val="bg1"/>
                </a:solidFill>
                <a:latin typeface="Garamond" pitchFamily="18" charset="0"/>
              </a:rPr>
              <a:t>Уважайте!</a:t>
            </a:r>
            <a:r>
              <a:rPr lang="ru-RU" b="1" dirty="0"/>
              <a:t>	</a:t>
            </a:r>
            <a:endParaRPr lang="en-US" b="1" dirty="0"/>
          </a:p>
        </p:txBody>
      </p: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1714481" y="3357563"/>
            <a:ext cx="1411308" cy="1122362"/>
            <a:chOff x="480" y="1200"/>
            <a:chExt cx="1042" cy="1019"/>
          </a:xfrm>
        </p:grpSpPr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0292" name="Picture 15" descr="circuler_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2656" name="Oval 16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55000"/>
                    </a:schemeClr>
                  </a:gs>
                  <a:gs pos="5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hlink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0291" name="Picture 17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48" name="Text Box 18"/>
          <p:cNvSpPr txBox="1">
            <a:spLocks noChangeArrowheads="1"/>
          </p:cNvSpPr>
          <p:nvPr/>
        </p:nvSpPr>
        <p:spPr bwMode="white">
          <a:xfrm>
            <a:off x="1785918" y="3714752"/>
            <a:ext cx="13684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F8F8F8"/>
                </a:solidFill>
                <a:latin typeface="Garamond" pitchFamily="18" charset="0"/>
              </a:rPr>
              <a:t>Объясняйте! </a:t>
            </a:r>
            <a:endParaRPr lang="en-US" sz="1600" b="1" dirty="0">
              <a:solidFill>
                <a:srgbClr val="F8F8F8"/>
              </a:solidFill>
              <a:latin typeface="Garamond" pitchFamily="18" charset="0"/>
            </a:endParaRPr>
          </a:p>
        </p:txBody>
      </p: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5586413" y="3406775"/>
            <a:ext cx="1485917" cy="1101725"/>
            <a:chOff x="480" y="1200"/>
            <a:chExt cx="1042" cy="1019"/>
          </a:xfrm>
        </p:grpSpPr>
        <p:grpSp>
          <p:nvGrpSpPr>
            <p:cNvPr id="8" name="Group 20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0288" name="Picture 21" descr="circuler_1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2662" name="Oval 22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0287" name="Picture 23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50" name="Text Box 24"/>
          <p:cNvSpPr txBox="1">
            <a:spLocks noChangeArrowheads="1"/>
          </p:cNvSpPr>
          <p:nvPr/>
        </p:nvSpPr>
        <p:spPr bwMode="white">
          <a:xfrm>
            <a:off x="5643570" y="3714752"/>
            <a:ext cx="129698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F8F8F8"/>
                </a:solidFill>
                <a:latin typeface="Garamond" pitchFamily="18" charset="0"/>
              </a:rPr>
              <a:t>Доверяйте!</a:t>
            </a:r>
            <a:endParaRPr lang="en-US" sz="1600" b="1" dirty="0">
              <a:solidFill>
                <a:srgbClr val="F8F8F8"/>
              </a:solidFill>
              <a:latin typeface="Garamond" pitchFamily="18" charset="0"/>
            </a:endParaRPr>
          </a:p>
        </p:txBody>
      </p:sp>
      <p:grpSp>
        <p:nvGrpSpPr>
          <p:cNvPr id="9" name="Group 25"/>
          <p:cNvGrpSpPr>
            <a:grpSpLocks/>
          </p:cNvGrpSpPr>
          <p:nvPr/>
        </p:nvGrpSpPr>
        <p:grpSpPr bwMode="auto">
          <a:xfrm>
            <a:off x="3827463" y="5229225"/>
            <a:ext cx="1244603" cy="1050925"/>
            <a:chOff x="480" y="1200"/>
            <a:chExt cx="1042" cy="1019"/>
          </a:xfrm>
        </p:grpSpPr>
        <p:grpSp>
          <p:nvGrpSpPr>
            <p:cNvPr id="10" name="Group 2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0284" name="Picture 27" descr="circuler_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2668" name="Oval 2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4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55000"/>
                    </a:schemeClr>
                  </a:gs>
                  <a:gs pos="5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1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0283" name="Picture 29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52" name="Text Box 30"/>
          <p:cNvSpPr txBox="1">
            <a:spLocks noChangeArrowheads="1"/>
          </p:cNvSpPr>
          <p:nvPr/>
        </p:nvSpPr>
        <p:spPr bwMode="white">
          <a:xfrm>
            <a:off x="3929058" y="5572140"/>
            <a:ext cx="11176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chemeClr val="bg1"/>
                </a:solidFill>
                <a:latin typeface="Garamond" pitchFamily="18" charset="0"/>
              </a:rPr>
              <a:t>Учитесь!</a:t>
            </a:r>
            <a:endParaRPr lang="en-US" sz="1600" b="1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112671" name="Text Box 31"/>
          <p:cNvSpPr txBox="1">
            <a:spLocks noChangeArrowheads="1"/>
          </p:cNvSpPr>
          <p:nvPr/>
        </p:nvSpPr>
        <p:spPr bwMode="black">
          <a:xfrm>
            <a:off x="3132138" y="2852738"/>
            <a:ext cx="2519362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Мы вместе против проблемы, а не друг против друга</a:t>
            </a:r>
            <a:r>
              <a:rPr lang="ru-RU" dirty="0"/>
              <a:t> </a:t>
            </a:r>
            <a:endParaRPr lang="en-US" dirty="0"/>
          </a:p>
        </p:txBody>
      </p:sp>
      <p:sp>
        <p:nvSpPr>
          <p:cNvPr id="10254" name="Text Box 32"/>
          <p:cNvSpPr txBox="1">
            <a:spLocks noChangeArrowheads="1"/>
          </p:cNvSpPr>
          <p:nvPr/>
        </p:nvSpPr>
        <p:spPr bwMode="auto">
          <a:xfrm>
            <a:off x="179388" y="1700213"/>
            <a:ext cx="2206625" cy="16312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chemeClr val="tx2"/>
                </a:solidFill>
                <a:latin typeface="+mn-lt"/>
              </a:rPr>
              <a:t>Не </a:t>
            </a:r>
            <a:r>
              <a:rPr lang="ru-RU" sz="2000" b="1" dirty="0" smtClean="0">
                <a:solidFill>
                  <a:schemeClr val="tx2"/>
                </a:solidFill>
                <a:latin typeface="+mn-lt"/>
              </a:rPr>
              <a:t>стремитесь, </a:t>
            </a:r>
            <a:r>
              <a:rPr lang="ru-RU" sz="2000" b="1" dirty="0">
                <a:solidFill>
                  <a:schemeClr val="tx2"/>
                </a:solidFill>
                <a:latin typeface="+mn-lt"/>
              </a:rPr>
              <a:t>во чтобы ни </a:t>
            </a:r>
            <a:r>
              <a:rPr lang="ru-RU" sz="2000" b="1" dirty="0" smtClean="0">
                <a:solidFill>
                  <a:schemeClr val="tx2"/>
                </a:solidFill>
                <a:latin typeface="+mn-lt"/>
              </a:rPr>
              <a:t>стало, </a:t>
            </a:r>
            <a:r>
              <a:rPr lang="ru-RU" sz="2000" b="1" dirty="0">
                <a:solidFill>
                  <a:schemeClr val="tx2"/>
                </a:solidFill>
                <a:latin typeface="+mn-lt"/>
              </a:rPr>
              <a:t>отстоять собственную позицию </a:t>
            </a:r>
            <a:endParaRPr lang="en-US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255" name="Text Box 33"/>
          <p:cNvSpPr txBox="1">
            <a:spLocks noChangeArrowheads="1"/>
          </p:cNvSpPr>
          <p:nvPr/>
        </p:nvSpPr>
        <p:spPr bwMode="auto">
          <a:xfrm>
            <a:off x="6588125" y="1773238"/>
            <a:ext cx="2206625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latin typeface="+mn-lt"/>
              </a:rPr>
              <a:t>Обсуждайте проблему, а не личные качества ученика</a:t>
            </a:r>
            <a:r>
              <a:rPr lang="ru-RU" sz="2000" dirty="0">
                <a:latin typeface="+mn-lt"/>
              </a:rPr>
              <a:t> </a:t>
            </a:r>
            <a:endParaRPr lang="en-US" sz="2000" dirty="0">
              <a:latin typeface="+mn-lt"/>
            </a:endParaRPr>
          </a:p>
        </p:txBody>
      </p:sp>
      <p:sp>
        <p:nvSpPr>
          <p:cNvPr id="10256" name="Text Box 34"/>
          <p:cNvSpPr txBox="1">
            <a:spLocks noChangeArrowheads="1"/>
          </p:cNvSpPr>
          <p:nvPr/>
        </p:nvSpPr>
        <p:spPr bwMode="auto">
          <a:xfrm>
            <a:off x="214282" y="4643446"/>
            <a:ext cx="2206625" cy="16312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latin typeface="+mn-lt"/>
              </a:rPr>
              <a:t>Не верьте генетике (её влияние огромно, но не безгранично) </a:t>
            </a:r>
            <a:endParaRPr lang="en-US" sz="2000" b="1" dirty="0">
              <a:latin typeface="+mn-lt"/>
            </a:endParaRPr>
          </a:p>
        </p:txBody>
      </p:sp>
      <p:sp>
        <p:nvSpPr>
          <p:cNvPr id="10257" name="Text Box 35"/>
          <p:cNvSpPr txBox="1">
            <a:spLocks noChangeArrowheads="1"/>
          </p:cNvSpPr>
          <p:nvPr/>
        </p:nvSpPr>
        <p:spPr bwMode="auto">
          <a:xfrm>
            <a:off x="6937375" y="4786322"/>
            <a:ext cx="2206625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latin typeface="+mn-lt"/>
              </a:rPr>
              <a:t>Учитывайте личные интересы родителей</a:t>
            </a:r>
            <a:r>
              <a:rPr lang="ru-RU" sz="2000" dirty="0">
                <a:latin typeface="+mn-lt"/>
              </a:rPr>
              <a:t> </a:t>
            </a:r>
            <a:endParaRPr lang="en-US" sz="2000" dirty="0">
              <a:latin typeface="+mn-lt"/>
            </a:endParaRPr>
          </a:p>
        </p:txBody>
      </p:sp>
      <p:grpSp>
        <p:nvGrpSpPr>
          <p:cNvPr id="11" name="Group 36"/>
          <p:cNvGrpSpPr>
            <a:grpSpLocks/>
          </p:cNvGrpSpPr>
          <p:nvPr/>
        </p:nvGrpSpPr>
        <p:grpSpPr bwMode="auto">
          <a:xfrm>
            <a:off x="5219700" y="4724400"/>
            <a:ext cx="1638316" cy="1152525"/>
            <a:chOff x="480" y="1200"/>
            <a:chExt cx="1042" cy="1019"/>
          </a:xfrm>
        </p:grpSpPr>
        <p:grpSp>
          <p:nvGrpSpPr>
            <p:cNvPr id="12" name="Group 37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0280" name="Picture 38" descr="circuler_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2679" name="Oval 39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0279" name="Picture 40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" name="Group 41"/>
          <p:cNvGrpSpPr>
            <a:grpSpLocks/>
          </p:cNvGrpSpPr>
          <p:nvPr/>
        </p:nvGrpSpPr>
        <p:grpSpPr bwMode="auto">
          <a:xfrm>
            <a:off x="2268538" y="4724400"/>
            <a:ext cx="1446206" cy="1152525"/>
            <a:chOff x="480" y="1200"/>
            <a:chExt cx="1042" cy="1019"/>
          </a:xfrm>
        </p:grpSpPr>
        <p:grpSp>
          <p:nvGrpSpPr>
            <p:cNvPr id="14" name="Group 42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0276" name="Picture 43" descr="circuler_1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2684" name="Oval 44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0275" name="Picture 45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" name="Group 46"/>
          <p:cNvGrpSpPr>
            <a:grpSpLocks/>
          </p:cNvGrpSpPr>
          <p:nvPr/>
        </p:nvGrpSpPr>
        <p:grpSpPr bwMode="auto">
          <a:xfrm>
            <a:off x="5219700" y="1916113"/>
            <a:ext cx="1424002" cy="1195387"/>
            <a:chOff x="480" y="1200"/>
            <a:chExt cx="1042" cy="1019"/>
          </a:xfrm>
        </p:grpSpPr>
        <p:grpSp>
          <p:nvGrpSpPr>
            <p:cNvPr id="16" name="Group 47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0272" name="Picture 48" descr="circuler_1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2689" name="Oval 49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55000"/>
                    </a:schemeClr>
                  </a:gs>
                  <a:gs pos="5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hlink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0271" name="Picture 50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7" name="Group 51"/>
          <p:cNvGrpSpPr>
            <a:grpSpLocks/>
          </p:cNvGrpSpPr>
          <p:nvPr/>
        </p:nvGrpSpPr>
        <p:grpSpPr bwMode="auto">
          <a:xfrm>
            <a:off x="2143108" y="1916113"/>
            <a:ext cx="1416067" cy="1195387"/>
            <a:chOff x="480" y="1200"/>
            <a:chExt cx="1042" cy="1019"/>
          </a:xfrm>
        </p:grpSpPr>
        <p:grpSp>
          <p:nvGrpSpPr>
            <p:cNvPr id="18" name="Group 52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0268" name="Picture 53" descr="circuler_1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2694" name="Oval 54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55000"/>
                    </a:schemeClr>
                  </a:gs>
                  <a:gs pos="5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1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0267" name="Picture 55" descr="Picture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62" name="Text Box 56"/>
          <p:cNvSpPr txBox="1">
            <a:spLocks noChangeArrowheads="1"/>
          </p:cNvSpPr>
          <p:nvPr/>
        </p:nvSpPr>
        <p:spPr bwMode="white">
          <a:xfrm>
            <a:off x="5286380" y="2285992"/>
            <a:ext cx="1296988" cy="611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chemeClr val="bg1"/>
                </a:solidFill>
                <a:latin typeface="Garamond" pitchFamily="18" charset="0"/>
              </a:rPr>
              <a:t>Помогайте!</a:t>
            </a:r>
            <a:r>
              <a:rPr lang="ru-RU" b="1" dirty="0"/>
              <a:t>	</a:t>
            </a:r>
            <a:endParaRPr lang="en-US" b="1" dirty="0"/>
          </a:p>
        </p:txBody>
      </p:sp>
      <p:sp>
        <p:nvSpPr>
          <p:cNvPr id="112697" name="Text Box 57"/>
          <p:cNvSpPr txBox="1">
            <a:spLocks noChangeArrowheads="1"/>
          </p:cNvSpPr>
          <p:nvPr/>
        </p:nvSpPr>
        <p:spPr bwMode="white">
          <a:xfrm>
            <a:off x="5072066" y="5143512"/>
            <a:ext cx="192565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1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Интересуйтесь</a:t>
            </a:r>
            <a:r>
              <a:rPr lang="ru-RU" sz="1600" b="1" dirty="0" smtClean="0">
                <a:solidFill>
                  <a:srgbClr val="F8F8F8"/>
                </a:solidFill>
                <a:latin typeface="Garamond" pitchFamily="18" charset="0"/>
              </a:rPr>
              <a:t>!</a:t>
            </a:r>
            <a:endParaRPr lang="en-US" sz="1600" b="1" dirty="0">
              <a:solidFill>
                <a:srgbClr val="F8F8F8"/>
              </a:solidFill>
              <a:latin typeface="Garamond" pitchFamily="18" charset="0"/>
            </a:endParaRPr>
          </a:p>
        </p:txBody>
      </p:sp>
      <p:sp>
        <p:nvSpPr>
          <p:cNvPr id="10264" name="Text Box 58"/>
          <p:cNvSpPr txBox="1">
            <a:spLocks noChangeArrowheads="1"/>
          </p:cNvSpPr>
          <p:nvPr/>
        </p:nvSpPr>
        <p:spPr bwMode="white">
          <a:xfrm>
            <a:off x="2071670" y="2285992"/>
            <a:ext cx="1512887" cy="611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chemeClr val="bg1"/>
                </a:solidFill>
                <a:latin typeface="Garamond" pitchFamily="18" charset="0"/>
              </a:rPr>
              <a:t>Спрашивайте!</a:t>
            </a:r>
            <a:r>
              <a:rPr lang="ru-RU" b="1" dirty="0"/>
              <a:t>	</a:t>
            </a:r>
            <a:endParaRPr lang="en-US" b="1" dirty="0"/>
          </a:p>
        </p:txBody>
      </p:sp>
      <p:sp>
        <p:nvSpPr>
          <p:cNvPr id="10265" name="Text Box 59"/>
          <p:cNvSpPr txBox="1">
            <a:spLocks noChangeArrowheads="1"/>
          </p:cNvSpPr>
          <p:nvPr/>
        </p:nvSpPr>
        <p:spPr bwMode="white">
          <a:xfrm>
            <a:off x="2285984" y="5072074"/>
            <a:ext cx="140493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chemeClr val="bg1"/>
                </a:solidFill>
                <a:latin typeface="Garamond" pitchFamily="18" charset="0"/>
              </a:rPr>
              <a:t>Благодарите!</a:t>
            </a:r>
            <a:endParaRPr lang="en-US" sz="1600" b="1" dirty="0">
              <a:solidFill>
                <a:schemeClr val="bg1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4" grpId="0"/>
      <p:bldP spid="10255" grpId="0"/>
      <p:bldP spid="10256" grpId="0"/>
      <p:bldP spid="102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4" descr="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Oval 2"/>
          <p:cNvSpPr>
            <a:spLocks noChangeArrowheads="1"/>
          </p:cNvSpPr>
          <p:nvPr/>
        </p:nvSpPr>
        <p:spPr bwMode="gray">
          <a:xfrm>
            <a:off x="5314950" y="1981200"/>
            <a:ext cx="2867025" cy="2968625"/>
          </a:xfrm>
          <a:prstGeom prst="ellipse">
            <a:avLst/>
          </a:prstGeom>
          <a:noFill/>
          <a:ln w="57150">
            <a:solidFill>
              <a:schemeClr val="tx2">
                <a:alpha val="39999"/>
              </a:schemeClr>
            </a:solidFill>
            <a:round/>
            <a:headEnd/>
            <a:tailEnd/>
          </a:ln>
          <a:effectLst/>
          <a:scene3d>
            <a:camera prst="legacyPerspectiveFront"/>
            <a:lightRig rig="legacyFlat3" dir="r"/>
          </a:scene3d>
          <a:sp3d extrusionH="4302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785225" cy="1096947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chemeClr val="tx2"/>
                </a:solidFill>
                <a:latin typeface="+mn-lt"/>
              </a:rPr>
              <a:t>Взаимосвязь классного руководителя с семьями учащихся</a:t>
            </a:r>
            <a:endParaRPr lang="en-US" sz="2800" b="1" dirty="0" smtClean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gray">
          <a:xfrm>
            <a:off x="931863" y="1981200"/>
            <a:ext cx="2867025" cy="2968625"/>
          </a:xfrm>
          <a:prstGeom prst="ellipse">
            <a:avLst/>
          </a:prstGeom>
          <a:noFill/>
          <a:ln w="57150">
            <a:solidFill>
              <a:schemeClr val="tx2">
                <a:alpha val="39999"/>
              </a:schemeClr>
            </a:solidFill>
            <a:round/>
            <a:headEnd/>
            <a:tailEnd/>
          </a:ln>
          <a:effectLst/>
          <a:scene3d>
            <a:camera prst="legacyPerspectiveFront"/>
            <a:lightRig rig="legacyFlat3" dir="r"/>
          </a:scene3d>
          <a:sp3d extrusionH="4302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627313" y="2852738"/>
            <a:ext cx="1792287" cy="1266825"/>
            <a:chOff x="2226" y="2171"/>
            <a:chExt cx="798" cy="741"/>
          </a:xfrm>
        </p:grpSpPr>
        <p:sp>
          <p:nvSpPr>
            <p:cNvPr id="99334" name="AutoShape 6"/>
            <p:cNvSpPr>
              <a:spLocks noChangeArrowheads="1"/>
            </p:cNvSpPr>
            <p:nvPr/>
          </p:nvSpPr>
          <p:spPr bwMode="gray">
            <a:xfrm>
              <a:off x="2226" y="2171"/>
              <a:ext cx="798" cy="741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25400">
                  <a:solidFill>
                    <a:srgbClr val="FEFEFE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35" name="Freeform 7"/>
            <p:cNvSpPr>
              <a:spLocks/>
            </p:cNvSpPr>
            <p:nvPr/>
          </p:nvSpPr>
          <p:spPr bwMode="gray">
            <a:xfrm>
              <a:off x="2256" y="2208"/>
              <a:ext cx="397" cy="370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60392"/>
                    <a:invGamma/>
                  </a:schemeClr>
                </a:gs>
                <a:gs pos="50000">
                  <a:schemeClr val="folHlink">
                    <a:alpha val="0"/>
                  </a:schemeClr>
                </a:gs>
                <a:gs pos="100000">
                  <a:schemeClr val="folHlink">
                    <a:gamma/>
                    <a:tint val="60392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270" name="Text Box 8"/>
          <p:cNvSpPr txBox="1">
            <a:spLocks noChangeArrowheads="1"/>
          </p:cNvSpPr>
          <p:nvPr/>
        </p:nvSpPr>
        <p:spPr bwMode="white">
          <a:xfrm>
            <a:off x="2627313" y="3068638"/>
            <a:ext cx="179705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latin typeface="Garamond" pitchFamily="18" charset="0"/>
              </a:rPr>
              <a:t>Направления деятельности</a:t>
            </a:r>
            <a:endParaRPr lang="en-US" sz="2000" b="1" dirty="0">
              <a:latin typeface="Garamond" pitchFamily="18" charset="0"/>
            </a:endParaRPr>
          </a:p>
        </p:txBody>
      </p:sp>
      <p:sp>
        <p:nvSpPr>
          <p:cNvPr id="11271" name="AutoShape 10"/>
          <p:cNvSpPr>
            <a:spLocks noChangeArrowheads="1"/>
          </p:cNvSpPr>
          <p:nvPr/>
        </p:nvSpPr>
        <p:spPr bwMode="gray">
          <a:xfrm>
            <a:off x="3841750" y="2286000"/>
            <a:ext cx="1333500" cy="471488"/>
          </a:xfrm>
          <a:prstGeom prst="curvedDownArrow">
            <a:avLst>
              <a:gd name="adj1" fmla="val 35013"/>
              <a:gd name="adj2" fmla="val 91579"/>
              <a:gd name="adj3" fmla="val 54884"/>
            </a:avLst>
          </a:prstGeom>
          <a:solidFill>
            <a:schemeClr val="tx1">
              <a:alpha val="36862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572000" y="2852738"/>
            <a:ext cx="1801813" cy="1266825"/>
            <a:chOff x="2226" y="2171"/>
            <a:chExt cx="798" cy="741"/>
          </a:xfrm>
        </p:grpSpPr>
        <p:sp>
          <p:nvSpPr>
            <p:cNvPr id="99340" name="AutoShape 12"/>
            <p:cNvSpPr>
              <a:spLocks noChangeArrowheads="1"/>
            </p:cNvSpPr>
            <p:nvPr/>
          </p:nvSpPr>
          <p:spPr bwMode="gray">
            <a:xfrm>
              <a:off x="2226" y="2171"/>
              <a:ext cx="798" cy="741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25400">
                  <a:solidFill>
                    <a:srgbClr val="FEFEFE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41" name="Freeform 13"/>
            <p:cNvSpPr>
              <a:spLocks/>
            </p:cNvSpPr>
            <p:nvPr/>
          </p:nvSpPr>
          <p:spPr bwMode="gray">
            <a:xfrm>
              <a:off x="2256" y="2208"/>
              <a:ext cx="397" cy="370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60392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60392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273" name="Text Box 14"/>
          <p:cNvSpPr txBox="1">
            <a:spLocks noChangeArrowheads="1"/>
          </p:cNvSpPr>
          <p:nvPr/>
        </p:nvSpPr>
        <p:spPr bwMode="white">
          <a:xfrm>
            <a:off x="4572000" y="3068638"/>
            <a:ext cx="180022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latin typeface="Garamond" pitchFamily="18" charset="0"/>
              </a:rPr>
              <a:t>Направления деятельности</a:t>
            </a:r>
            <a:endParaRPr lang="en-US" sz="2000" b="1" dirty="0">
              <a:latin typeface="Garamond" pitchFamily="18" charset="0"/>
            </a:endParaRPr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755650" y="1557338"/>
            <a:ext cx="1871663" cy="1171575"/>
            <a:chOff x="480" y="1200"/>
            <a:chExt cx="1042" cy="1019"/>
          </a:xfrm>
        </p:grpSpPr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1310" name="Picture 17" descr="circuler_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9346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1309" name="Picture 19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0" y="2895600"/>
            <a:ext cx="1763713" cy="1171575"/>
            <a:chOff x="480" y="1200"/>
            <a:chExt cx="1042" cy="1019"/>
          </a:xfrm>
        </p:grpSpPr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1306" name="Picture 22" descr="circuler_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9351" name="Oval 23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1305" name="Picture 24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755650" y="4292600"/>
            <a:ext cx="1871663" cy="1223963"/>
            <a:chOff x="480" y="1200"/>
            <a:chExt cx="1042" cy="1019"/>
          </a:xfrm>
        </p:grpSpPr>
        <p:grpSp>
          <p:nvGrpSpPr>
            <p:cNvPr id="9" name="Group 2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1302" name="Picture 27" descr="circuler_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9356" name="Oval 2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1301" name="Picture 29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77" name="Text Box 30"/>
          <p:cNvSpPr txBox="1">
            <a:spLocks noChangeArrowheads="1"/>
          </p:cNvSpPr>
          <p:nvPr/>
        </p:nvSpPr>
        <p:spPr bwMode="white">
          <a:xfrm>
            <a:off x="971550" y="1628775"/>
            <a:ext cx="1441450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  <a:latin typeface="Garamond" pitchFamily="18" charset="0"/>
              </a:rPr>
              <a:t>Изучение семьи учащегося</a:t>
            </a:r>
            <a:endParaRPr lang="en-US" sz="2000" b="1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11278" name="Text Box 31"/>
          <p:cNvSpPr txBox="1">
            <a:spLocks noChangeArrowheads="1"/>
          </p:cNvSpPr>
          <p:nvPr/>
        </p:nvSpPr>
        <p:spPr bwMode="white">
          <a:xfrm>
            <a:off x="0" y="3141663"/>
            <a:ext cx="183515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  <a:latin typeface="Garamond" pitchFamily="18" charset="0"/>
              </a:rPr>
              <a:t>Просвещение родителей</a:t>
            </a:r>
            <a:endParaRPr lang="en-US" sz="2000" b="1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11279" name="Text Box 32"/>
          <p:cNvSpPr txBox="1">
            <a:spLocks noChangeArrowheads="1"/>
          </p:cNvSpPr>
          <p:nvPr/>
        </p:nvSpPr>
        <p:spPr bwMode="white">
          <a:xfrm>
            <a:off x="900113" y="4365625"/>
            <a:ext cx="1657350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  <a:latin typeface="Garamond" pitchFamily="18" charset="0"/>
              </a:rPr>
              <a:t>Вовлечение родителей в дела класса</a:t>
            </a:r>
            <a:endParaRPr lang="en-US" sz="2000" b="1">
              <a:solidFill>
                <a:schemeClr val="bg1"/>
              </a:solidFill>
              <a:latin typeface="Garamond" pitchFamily="18" charset="0"/>
            </a:endParaRPr>
          </a:p>
        </p:txBody>
      </p:sp>
      <p:grpSp>
        <p:nvGrpSpPr>
          <p:cNvPr id="10" name="Group 33"/>
          <p:cNvGrpSpPr>
            <a:grpSpLocks/>
          </p:cNvGrpSpPr>
          <p:nvPr/>
        </p:nvGrpSpPr>
        <p:grpSpPr bwMode="auto">
          <a:xfrm>
            <a:off x="6678613" y="1524000"/>
            <a:ext cx="1997075" cy="1171575"/>
            <a:chOff x="480" y="1200"/>
            <a:chExt cx="1042" cy="1019"/>
          </a:xfrm>
        </p:grpSpPr>
        <p:grpSp>
          <p:nvGrpSpPr>
            <p:cNvPr id="11" name="Group 34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1298" name="Picture 35" descr="circuler_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9364" name="Oval 36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1297" name="Picture 37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81" name="Text Box 38"/>
          <p:cNvSpPr txBox="1">
            <a:spLocks noChangeArrowheads="1"/>
          </p:cNvSpPr>
          <p:nvPr/>
        </p:nvSpPr>
        <p:spPr bwMode="white">
          <a:xfrm>
            <a:off x="6588125" y="1773238"/>
            <a:ext cx="2160588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  <a:latin typeface="Garamond" pitchFamily="18" charset="0"/>
              </a:rPr>
              <a:t>Индивидуальная работа</a:t>
            </a:r>
            <a:endParaRPr lang="en-US" sz="2000" b="1">
              <a:solidFill>
                <a:schemeClr val="bg1"/>
              </a:solidFill>
              <a:latin typeface="Garamond" pitchFamily="18" charset="0"/>
            </a:endParaRPr>
          </a:p>
        </p:txBody>
      </p:sp>
      <p:grpSp>
        <p:nvGrpSpPr>
          <p:cNvPr id="12" name="Group 39"/>
          <p:cNvGrpSpPr>
            <a:grpSpLocks/>
          </p:cNvGrpSpPr>
          <p:nvPr/>
        </p:nvGrpSpPr>
        <p:grpSpPr bwMode="auto">
          <a:xfrm>
            <a:off x="6877050" y="2852738"/>
            <a:ext cx="2266950" cy="1296987"/>
            <a:chOff x="480" y="1200"/>
            <a:chExt cx="1042" cy="1019"/>
          </a:xfrm>
        </p:grpSpPr>
        <p:grpSp>
          <p:nvGrpSpPr>
            <p:cNvPr id="13" name="Group 40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1294" name="Picture 41" descr="circuler_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9370" name="Oval 42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1293" name="Picture 43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83" name="Text Box 44"/>
          <p:cNvSpPr txBox="1">
            <a:spLocks noChangeArrowheads="1"/>
          </p:cNvSpPr>
          <p:nvPr/>
        </p:nvSpPr>
        <p:spPr bwMode="white">
          <a:xfrm>
            <a:off x="6877050" y="2852738"/>
            <a:ext cx="2266950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  <a:latin typeface="Garamond" pitchFamily="18" charset="0"/>
              </a:rPr>
              <a:t>Руководство деятельностью родительского комитета</a:t>
            </a:r>
            <a:endParaRPr lang="en-US" sz="2000" b="1">
              <a:solidFill>
                <a:schemeClr val="bg1"/>
              </a:solidFill>
              <a:latin typeface="Garamond" pitchFamily="18" charset="0"/>
            </a:endParaRPr>
          </a:p>
        </p:txBody>
      </p:sp>
      <p:grpSp>
        <p:nvGrpSpPr>
          <p:cNvPr id="14" name="Group 45"/>
          <p:cNvGrpSpPr>
            <a:grpSpLocks/>
          </p:cNvGrpSpPr>
          <p:nvPr/>
        </p:nvGrpSpPr>
        <p:grpSpPr bwMode="auto">
          <a:xfrm>
            <a:off x="6516688" y="4292600"/>
            <a:ext cx="2159000" cy="1171575"/>
            <a:chOff x="480" y="1200"/>
            <a:chExt cx="1042" cy="1019"/>
          </a:xfrm>
        </p:grpSpPr>
        <p:grpSp>
          <p:nvGrpSpPr>
            <p:cNvPr id="15" name="Group 4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1290" name="Picture 47" descr="circuler_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9376" name="Oval 4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1289" name="Picture 49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85" name="Text Box 50"/>
          <p:cNvSpPr txBox="1">
            <a:spLocks noChangeArrowheads="1"/>
          </p:cNvSpPr>
          <p:nvPr/>
        </p:nvSpPr>
        <p:spPr bwMode="white">
          <a:xfrm>
            <a:off x="6443663" y="4581525"/>
            <a:ext cx="2376487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  <a:latin typeface="Garamond" pitchFamily="18" charset="0"/>
              </a:rPr>
              <a:t>Информирование родителей</a:t>
            </a:r>
            <a:endParaRPr lang="en-US" sz="2000" b="1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11286" name="AutoShape 51"/>
          <p:cNvSpPr>
            <a:spLocks noChangeArrowheads="1"/>
          </p:cNvSpPr>
          <p:nvPr/>
        </p:nvSpPr>
        <p:spPr bwMode="gray">
          <a:xfrm rot="10800000" flipV="1">
            <a:off x="3865563" y="4271963"/>
            <a:ext cx="1333500" cy="493712"/>
          </a:xfrm>
          <a:prstGeom prst="curvedUpArrow">
            <a:avLst>
              <a:gd name="adj1" fmla="val 37626"/>
              <a:gd name="adj2" fmla="val 91645"/>
              <a:gd name="adj3" fmla="val 33333"/>
            </a:avLst>
          </a:prstGeom>
          <a:solidFill>
            <a:schemeClr val="tx1">
              <a:alpha val="36862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7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1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5438"/>
            <a:ext cx="6186502" cy="67467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работы с родителями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3" name="Picture 3" descr="RY_circle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1357298"/>
            <a:ext cx="2024062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LB_circle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1357298"/>
            <a:ext cx="214630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O_chevron001"/>
          <p:cNvPicPr>
            <a:picLocks noChangeAspect="1" noChangeArrowheads="1"/>
          </p:cNvPicPr>
          <p:nvPr/>
        </p:nvPicPr>
        <p:blipFill>
          <a:blip r:embed="rId6" cstate="print">
            <a:lum bright="6000" contrast="42000"/>
            <a:grayscl/>
          </a:blip>
          <a:srcRect/>
          <a:stretch>
            <a:fillRect/>
          </a:stretch>
        </p:blipFill>
        <p:spPr bwMode="auto">
          <a:xfrm>
            <a:off x="3000364" y="2071678"/>
            <a:ext cx="517525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 descr="O_chevron001"/>
          <p:cNvPicPr>
            <a:picLocks noChangeAspect="1" noChangeArrowheads="1"/>
          </p:cNvPicPr>
          <p:nvPr/>
        </p:nvPicPr>
        <p:blipFill>
          <a:blip r:embed="rId6" cstate="print">
            <a:lum bright="6000" contrast="42000"/>
            <a:grayscl/>
          </a:blip>
          <a:srcRect/>
          <a:stretch>
            <a:fillRect/>
          </a:stretch>
        </p:blipFill>
        <p:spPr bwMode="auto">
          <a:xfrm>
            <a:off x="5929322" y="2071678"/>
            <a:ext cx="517525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 descr="YG_circle00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68" y="1428736"/>
            <a:ext cx="2182813" cy="218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 Box 8"/>
          <p:cNvSpPr txBox="1">
            <a:spLocks noChangeArrowheads="1"/>
          </p:cNvSpPr>
          <p:nvPr/>
        </p:nvSpPr>
        <p:spPr bwMode="gray">
          <a:xfrm>
            <a:off x="642910" y="2143116"/>
            <a:ext cx="1746251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err="1" smtClean="0"/>
              <a:t>Индиви</a:t>
            </a:r>
            <a:r>
              <a:rPr lang="ru-RU" b="1" dirty="0" smtClean="0"/>
              <a:t>-</a:t>
            </a:r>
          </a:p>
          <a:p>
            <a:pPr algn="ctr" eaLnBrk="0" hangingPunct="0"/>
            <a:r>
              <a:rPr lang="ru-RU" b="1" dirty="0" smtClean="0"/>
              <a:t>дуальные </a:t>
            </a:r>
            <a:endParaRPr lang="en-US" b="1" dirty="0"/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gray">
          <a:xfrm>
            <a:off x="3857620" y="2285992"/>
            <a:ext cx="161448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b="1" dirty="0"/>
              <a:t>Групповые</a:t>
            </a:r>
            <a:endParaRPr lang="en-US" b="1" dirty="0"/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gray">
          <a:xfrm>
            <a:off x="6858016" y="2214554"/>
            <a:ext cx="16033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b="1" dirty="0"/>
              <a:t>Массовые</a:t>
            </a:r>
            <a:endParaRPr lang="en-US" b="1" dirty="0"/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black">
          <a:xfrm>
            <a:off x="285720" y="3643314"/>
            <a:ext cx="8458200" cy="47827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17663" indent="-1617663" algn="l" eaLnBrk="0" hangingPunct="0">
              <a:lnSpc>
                <a:spcPct val="110000"/>
              </a:lnSpc>
            </a:pPr>
            <a:r>
              <a:rPr lang="ru-RU" sz="24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Индивидуальные</a:t>
            </a:r>
            <a:r>
              <a:rPr lang="ru-RU" sz="2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посещение семьи, консультации</a:t>
            </a:r>
            <a:r>
              <a:rPr lang="ru-RU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</a:t>
            </a:r>
            <a:endParaRPr lang="ru-RU" sz="20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black">
          <a:xfrm>
            <a:off x="285720" y="5143512"/>
            <a:ext cx="8458200" cy="82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17663" indent="-1617663" algn="l" eaLnBrk="0" hangingPunct="0">
              <a:lnSpc>
                <a:spcPct val="110000"/>
              </a:lnSpc>
            </a:pPr>
            <a:r>
              <a:rPr lang="ru-RU" sz="24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Массовые</a:t>
            </a:r>
            <a:r>
              <a:rPr lang="ru-RU" sz="24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родительское собрание, праздники, посещение театра, экскурсии…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black">
          <a:xfrm>
            <a:off x="214282" y="4214818"/>
            <a:ext cx="8715436" cy="11757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617663" indent="-1617663" algn="l" eaLnBrk="0" hangingPunct="0">
              <a:lnSpc>
                <a:spcPct val="110000"/>
              </a:lnSpc>
            </a:pPr>
            <a:r>
              <a:rPr lang="ru-RU" sz="24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Групповые</a:t>
            </a:r>
            <a:r>
              <a:rPr lang="ru-RU" sz="24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родительский комитет, совет класса, консультация, беседа…</a:t>
            </a:r>
          </a:p>
          <a:p>
            <a:pPr marL="1617663" indent="-1617663" algn="l" eaLnBrk="0" hangingPunct="0">
              <a:lnSpc>
                <a:spcPct val="110000"/>
              </a:lnSpc>
            </a:pP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/>
      <p:bldP spid="20489" grpId="0"/>
      <p:bldP spid="20490" grpId="0"/>
      <p:bldP spid="10251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4" descr="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25"/>
          <p:cNvGrpSpPr>
            <a:grpSpLocks/>
          </p:cNvGrpSpPr>
          <p:nvPr/>
        </p:nvGrpSpPr>
        <p:grpSpPr bwMode="auto">
          <a:xfrm>
            <a:off x="285180" y="500043"/>
            <a:ext cx="5346269" cy="6357957"/>
            <a:chOff x="990600" y="2438400"/>
            <a:chExt cx="3351889" cy="3711367"/>
          </a:xfrm>
        </p:grpSpPr>
        <p:sp>
          <p:nvSpPr>
            <p:cNvPr id="19476" name="Oval 2"/>
            <p:cNvSpPr>
              <a:spLocks noChangeArrowheads="1"/>
            </p:cNvSpPr>
            <p:nvPr/>
          </p:nvSpPr>
          <p:spPr bwMode="gray">
            <a:xfrm flipV="1">
              <a:off x="1035727" y="5662405"/>
              <a:ext cx="3306762" cy="487362"/>
            </a:xfrm>
            <a:prstGeom prst="ellipse">
              <a:avLst/>
            </a:prstGeom>
            <a:solidFill>
              <a:schemeClr val="accent1">
                <a:alpha val="50195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990600" y="2438400"/>
              <a:ext cx="3106738" cy="3382963"/>
              <a:chOff x="723" y="1673"/>
              <a:chExt cx="1957" cy="2131"/>
            </a:xfrm>
          </p:grpSpPr>
          <p:sp>
            <p:nvSpPr>
              <p:cNvPr id="57350" name="Rectangle 6"/>
              <p:cNvSpPr>
                <a:spLocks noChangeArrowheads="1"/>
              </p:cNvSpPr>
              <p:nvPr/>
            </p:nvSpPr>
            <p:spPr bwMode="gray">
              <a:xfrm>
                <a:off x="2367" y="1675"/>
                <a:ext cx="76" cy="1937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9216"/>
                      <a:invGamma/>
                    </a:schemeClr>
                  </a:gs>
                  <a:gs pos="100000">
                    <a:schemeClr val="bg2"/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351" name="Rectangle 7"/>
              <p:cNvSpPr>
                <a:spLocks noChangeArrowheads="1"/>
              </p:cNvSpPr>
              <p:nvPr/>
            </p:nvSpPr>
            <p:spPr bwMode="gray">
              <a:xfrm>
                <a:off x="940" y="1673"/>
                <a:ext cx="79" cy="1937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9216"/>
                      <a:invGamma/>
                    </a:schemeClr>
                  </a:gs>
                  <a:gs pos="100000">
                    <a:schemeClr val="bg2"/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352" name="AutoShape 8"/>
              <p:cNvSpPr>
                <a:spLocks noChangeArrowheads="1"/>
              </p:cNvSpPr>
              <p:nvPr/>
            </p:nvSpPr>
            <p:spPr bwMode="gray">
              <a:xfrm>
                <a:off x="723" y="1798"/>
                <a:ext cx="1957" cy="240"/>
              </a:xfrm>
              <a:prstGeom prst="roundRect">
                <a:avLst>
                  <a:gd name="adj" fmla="val 7574"/>
                </a:avLst>
              </a:prstGeom>
              <a:gradFill rotWithShape="1">
                <a:gsLst>
                  <a:gs pos="0">
                    <a:schemeClr val="accent1">
                      <a:gamma/>
                      <a:shade val="69804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28575" cap="rnd">
                <a:noFill/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buFont typeface="Wingdings" pitchFamily="2" charset="2"/>
                  <a:buNone/>
                  <a:defRPr/>
                </a:pPr>
                <a:r>
                  <a:rPr lang="en-US" sz="2400" dirty="0">
                    <a:solidFill>
                      <a:srgbClr val="F8F8F8"/>
                    </a:solidFill>
                  </a:rPr>
                  <a:t> </a:t>
                </a:r>
                <a:r>
                  <a:rPr lang="ru-RU" sz="2400" b="1" dirty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Традиционные</a:t>
                </a:r>
                <a:endParaRPr lang="en-US" sz="2400" b="1" dirty="0">
                  <a:solidFill>
                    <a:srgbClr val="FFFF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57353" name="AutoShape 9"/>
              <p:cNvSpPr>
                <a:spLocks noChangeArrowheads="1"/>
              </p:cNvSpPr>
              <p:nvPr/>
            </p:nvSpPr>
            <p:spPr bwMode="gray">
              <a:xfrm>
                <a:off x="723" y="3564"/>
                <a:ext cx="1957" cy="240"/>
              </a:xfrm>
              <a:prstGeom prst="roundRect">
                <a:avLst>
                  <a:gd name="adj" fmla="val 7574"/>
                </a:avLst>
              </a:prstGeom>
              <a:gradFill rotWithShape="1">
                <a:gsLst>
                  <a:gs pos="0">
                    <a:schemeClr val="accent1">
                      <a:gamma/>
                      <a:shade val="59216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59216"/>
                      <a:invGamma/>
                    </a:schemeClr>
                  </a:gs>
                </a:gsLst>
                <a:lin ang="5400000" scaled="1"/>
              </a:gradFill>
              <a:ln w="28575" cap="rnd">
                <a:noFill/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buFont typeface="Wingdings" pitchFamily="2" charset="2"/>
                  <a:buNone/>
                  <a:defRPr/>
                </a:pPr>
                <a:r>
                  <a:rPr lang="en-US" sz="2000" b="1" dirty="0">
                    <a:solidFill>
                      <a:srgbClr val="F8F8F8"/>
                    </a:solidFill>
                  </a:rPr>
                  <a:t> </a:t>
                </a:r>
                <a:r>
                  <a:rPr lang="ru-RU" sz="2000" b="1" dirty="0">
                    <a:solidFill>
                      <a:srgbClr val="FFFFCC"/>
                    </a:solidFill>
                  </a:rPr>
                  <a:t>Родительские </a:t>
                </a:r>
                <a:r>
                  <a:rPr lang="ru-RU" sz="2000" b="1" dirty="0" smtClean="0">
                    <a:solidFill>
                      <a:srgbClr val="FFFFCC"/>
                    </a:solidFill>
                  </a:rPr>
                  <a:t>собрания </a:t>
                </a:r>
                <a:endParaRPr lang="en-US" sz="2000" b="1" dirty="0">
                  <a:solidFill>
                    <a:srgbClr val="FFFFCC"/>
                  </a:solidFill>
                </a:endParaRPr>
              </a:p>
            </p:txBody>
          </p:sp>
          <p:sp>
            <p:nvSpPr>
              <p:cNvPr id="57354" name="AutoShape 10"/>
              <p:cNvSpPr>
                <a:spLocks noChangeArrowheads="1"/>
              </p:cNvSpPr>
              <p:nvPr/>
            </p:nvSpPr>
            <p:spPr bwMode="gray">
              <a:xfrm>
                <a:off x="723" y="2382"/>
                <a:ext cx="1957" cy="240"/>
              </a:xfrm>
              <a:prstGeom prst="roundRect">
                <a:avLst>
                  <a:gd name="adj" fmla="val 7574"/>
                </a:avLst>
              </a:prstGeom>
              <a:gradFill rotWithShape="1">
                <a:gsLst>
                  <a:gs pos="0">
                    <a:schemeClr val="accent1">
                      <a:gamma/>
                      <a:shade val="69804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28575" cap="rnd">
                <a:noFill/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buFont typeface="Wingdings" pitchFamily="2" charset="2"/>
                  <a:buNone/>
                  <a:defRPr/>
                </a:pPr>
                <a:r>
                  <a:rPr lang="en-US" sz="1600" b="1" dirty="0">
                    <a:solidFill>
                      <a:srgbClr val="F8F8F8"/>
                    </a:solidFill>
                  </a:rPr>
                  <a:t> </a:t>
                </a:r>
                <a:r>
                  <a:rPr lang="ru-RU" sz="2000" b="1" dirty="0">
                    <a:solidFill>
                      <a:srgbClr val="FFFFCC"/>
                    </a:solidFill>
                  </a:rPr>
                  <a:t>Различные конференции</a:t>
                </a:r>
                <a:endParaRPr lang="en-US" sz="2000" b="1" dirty="0">
                  <a:solidFill>
                    <a:srgbClr val="FFFFCC"/>
                  </a:solidFill>
                </a:endParaRPr>
              </a:p>
            </p:txBody>
          </p:sp>
          <p:sp>
            <p:nvSpPr>
              <p:cNvPr id="57355" name="AutoShape 11"/>
              <p:cNvSpPr>
                <a:spLocks noChangeArrowheads="1"/>
              </p:cNvSpPr>
              <p:nvPr/>
            </p:nvSpPr>
            <p:spPr bwMode="gray">
              <a:xfrm>
                <a:off x="723" y="2697"/>
                <a:ext cx="1957" cy="242"/>
              </a:xfrm>
              <a:prstGeom prst="roundRect">
                <a:avLst>
                  <a:gd name="adj" fmla="val 7574"/>
                </a:avLst>
              </a:prstGeom>
              <a:gradFill rotWithShape="1">
                <a:gsLst>
                  <a:gs pos="0">
                    <a:schemeClr val="accent1">
                      <a:gamma/>
                      <a:shade val="59216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59216"/>
                      <a:invGamma/>
                    </a:schemeClr>
                  </a:gs>
                </a:gsLst>
                <a:lin ang="5400000" scaled="1"/>
              </a:gradFill>
              <a:ln w="28575" cap="rnd">
                <a:noFill/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buFont typeface="Wingdings" pitchFamily="2" charset="2"/>
                  <a:buNone/>
                  <a:defRPr/>
                </a:pPr>
                <a:r>
                  <a:rPr lang="en-US" sz="1600" b="1" dirty="0">
                    <a:solidFill>
                      <a:srgbClr val="F8F8F8"/>
                    </a:solidFill>
                  </a:rPr>
                  <a:t> </a:t>
                </a:r>
                <a:r>
                  <a:rPr lang="ru-RU" sz="2000" b="1" dirty="0">
                    <a:solidFill>
                      <a:srgbClr val="FFFFCC"/>
                    </a:solidFill>
                  </a:rPr>
                  <a:t>Индивидуальные консультации</a:t>
                </a:r>
                <a:endParaRPr lang="en-US" sz="2000" b="1" dirty="0">
                  <a:solidFill>
                    <a:srgbClr val="FFFFCC"/>
                  </a:solidFill>
                </a:endParaRPr>
              </a:p>
            </p:txBody>
          </p:sp>
          <p:sp>
            <p:nvSpPr>
              <p:cNvPr id="57356" name="AutoShape 12"/>
              <p:cNvSpPr>
                <a:spLocks noChangeArrowheads="1"/>
              </p:cNvSpPr>
              <p:nvPr/>
            </p:nvSpPr>
            <p:spPr bwMode="gray">
              <a:xfrm>
                <a:off x="723" y="2986"/>
                <a:ext cx="1957" cy="240"/>
              </a:xfrm>
              <a:prstGeom prst="roundRect">
                <a:avLst>
                  <a:gd name="adj" fmla="val 7574"/>
                </a:avLst>
              </a:prstGeom>
              <a:gradFill rotWithShape="1">
                <a:gsLst>
                  <a:gs pos="0">
                    <a:schemeClr val="accent1">
                      <a:gamma/>
                      <a:shade val="69804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28575" cap="rnd">
                <a:noFill/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buFont typeface="Wingdings" pitchFamily="2" charset="2"/>
                  <a:buNone/>
                  <a:defRPr/>
                </a:pPr>
                <a:r>
                  <a:rPr lang="ru-RU" sz="2000" b="1" dirty="0">
                    <a:solidFill>
                      <a:srgbClr val="FFFFCC"/>
                    </a:solidFill>
                  </a:rPr>
                  <a:t>Посещение на дому </a:t>
                </a:r>
                <a:endParaRPr lang="en-US" sz="2000" b="1" dirty="0">
                  <a:solidFill>
                    <a:srgbClr val="FFFFCC"/>
                  </a:solidFill>
                </a:endParaRPr>
              </a:p>
            </p:txBody>
          </p:sp>
        </p:grpSp>
      </p:grpSp>
      <p:sp>
        <p:nvSpPr>
          <p:cNvPr id="26" name="object 5"/>
          <p:cNvSpPr/>
          <p:nvPr/>
        </p:nvSpPr>
        <p:spPr>
          <a:xfrm>
            <a:off x="5786446" y="2357430"/>
            <a:ext cx="3357554" cy="202856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AutoShape 11"/>
          <p:cNvSpPr>
            <a:spLocks noChangeArrowheads="1"/>
          </p:cNvSpPr>
          <p:nvPr/>
        </p:nvSpPr>
        <p:spPr bwMode="gray">
          <a:xfrm>
            <a:off x="285720" y="1643050"/>
            <a:ext cx="4955252" cy="658132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1">
                  <a:gamma/>
                  <a:shade val="59216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59216"/>
                  <a:invGamma/>
                </a:schemeClr>
              </a:gs>
            </a:gsLst>
            <a:lin ang="540000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FFFFC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Открытые уроки и мероприятия</a:t>
            </a:r>
            <a:endParaRPr lang="en-US" sz="2000" b="1" dirty="0">
              <a:solidFill>
                <a:srgbClr val="FFFFCC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16" name="AutoShape 12"/>
          <p:cNvSpPr>
            <a:spLocks noChangeArrowheads="1"/>
          </p:cNvSpPr>
          <p:nvPr/>
        </p:nvSpPr>
        <p:spPr bwMode="gray">
          <a:xfrm>
            <a:off x="285720" y="4857760"/>
            <a:ext cx="4955252" cy="652693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1">
                  <a:gamma/>
                  <a:shade val="69804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FFFFCC"/>
                </a:solidFill>
              </a:rPr>
              <a:t>Переписка с родителями </a:t>
            </a:r>
            <a:endParaRPr lang="en-US" sz="2000" b="1" dirty="0">
              <a:solidFill>
                <a:srgbClr val="FFFFCC"/>
              </a:solidFill>
            </a:endParaRP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>
          <a:xfrm>
            <a:off x="785786" y="357166"/>
            <a:ext cx="7924800" cy="60482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работы с родителями:</a:t>
            </a:r>
            <a:endParaRPr lang="en-US" sz="28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" descr="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783263" y="1676400"/>
            <a:ext cx="3252787" cy="673100"/>
            <a:chOff x="3964" y="2071"/>
            <a:chExt cx="1484" cy="330"/>
          </a:xfrm>
        </p:grpSpPr>
        <p:sp>
          <p:nvSpPr>
            <p:cNvPr id="14379" name="AutoShape 3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0" name="AutoShape 4"/>
            <p:cNvSpPr>
              <a:spLocks noChangeArrowheads="1"/>
            </p:cNvSpPr>
            <p:nvPr/>
          </p:nvSpPr>
          <p:spPr bwMode="lt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6227763" y="3068638"/>
            <a:ext cx="2916237" cy="792162"/>
            <a:chOff x="3964" y="2071"/>
            <a:chExt cx="1484" cy="330"/>
          </a:xfrm>
        </p:grpSpPr>
        <p:sp>
          <p:nvSpPr>
            <p:cNvPr id="14377" name="AutoShape 6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78" name="AutoShape 7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5651500" y="4724400"/>
            <a:ext cx="3492500" cy="720725"/>
            <a:chOff x="3964" y="2071"/>
            <a:chExt cx="1484" cy="330"/>
          </a:xfrm>
        </p:grpSpPr>
        <p:sp>
          <p:nvSpPr>
            <p:cNvPr id="14375" name="AutoShape 9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76" name="AutoShape 10"/>
            <p:cNvSpPr>
              <a:spLocks noChangeArrowheads="1"/>
            </p:cNvSpPr>
            <p:nvPr/>
          </p:nvSpPr>
          <p:spPr bwMode="lt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79388" y="4724400"/>
            <a:ext cx="3097212" cy="647700"/>
            <a:chOff x="3964" y="2071"/>
            <a:chExt cx="1484" cy="330"/>
          </a:xfrm>
        </p:grpSpPr>
        <p:sp>
          <p:nvSpPr>
            <p:cNvPr id="14373" name="AutoShape 12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74" name="AutoShape 13"/>
            <p:cNvSpPr>
              <a:spLocks noChangeArrowheads="1"/>
            </p:cNvSpPr>
            <p:nvPr/>
          </p:nvSpPr>
          <p:spPr bwMode="lt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0" y="3141663"/>
            <a:ext cx="2740025" cy="719137"/>
            <a:chOff x="3964" y="2071"/>
            <a:chExt cx="1484" cy="330"/>
          </a:xfrm>
        </p:grpSpPr>
        <p:sp>
          <p:nvSpPr>
            <p:cNvPr id="14371" name="AutoShape 15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72" name="AutoShape 16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17"/>
          <p:cNvGrpSpPr>
            <a:grpSpLocks/>
          </p:cNvGrpSpPr>
          <p:nvPr/>
        </p:nvGrpSpPr>
        <p:grpSpPr bwMode="auto">
          <a:xfrm>
            <a:off x="179388" y="1676400"/>
            <a:ext cx="3060700" cy="673100"/>
            <a:chOff x="3964" y="2071"/>
            <a:chExt cx="1484" cy="330"/>
          </a:xfrm>
        </p:grpSpPr>
        <p:sp>
          <p:nvSpPr>
            <p:cNvPr id="14369" name="AutoShape 18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70" name="AutoShape 19"/>
            <p:cNvSpPr>
              <a:spLocks noChangeArrowheads="1"/>
            </p:cNvSpPr>
            <p:nvPr/>
          </p:nvSpPr>
          <p:spPr bwMode="lt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344" name="AutoShape 20"/>
          <p:cNvSpPr>
            <a:spLocks noChangeArrowheads="1"/>
          </p:cNvSpPr>
          <p:nvPr/>
        </p:nvSpPr>
        <p:spPr bwMode="gray">
          <a:xfrm rot="-2469412">
            <a:off x="4932363" y="2349500"/>
            <a:ext cx="730250" cy="266700"/>
          </a:xfrm>
          <a:prstGeom prst="rightArrow">
            <a:avLst>
              <a:gd name="adj1" fmla="val 35167"/>
              <a:gd name="adj2" fmla="val 110880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5" name="AutoShape 21"/>
          <p:cNvSpPr>
            <a:spLocks noChangeArrowheads="1"/>
          </p:cNvSpPr>
          <p:nvPr/>
        </p:nvSpPr>
        <p:spPr bwMode="gray">
          <a:xfrm rot="3465783">
            <a:off x="4988719" y="4236244"/>
            <a:ext cx="728662" cy="266700"/>
          </a:xfrm>
          <a:prstGeom prst="rightArrow">
            <a:avLst>
              <a:gd name="adj1" fmla="val 35167"/>
              <a:gd name="adj2" fmla="val 110639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6" name="AutoShape 22"/>
          <p:cNvSpPr>
            <a:spLocks noChangeArrowheads="1"/>
          </p:cNvSpPr>
          <p:nvPr/>
        </p:nvSpPr>
        <p:spPr bwMode="gray">
          <a:xfrm rot="-7759709">
            <a:off x="3187701" y="2436812"/>
            <a:ext cx="728662" cy="265113"/>
          </a:xfrm>
          <a:prstGeom prst="rightArrow">
            <a:avLst>
              <a:gd name="adj1" fmla="val 35167"/>
              <a:gd name="adj2" fmla="val 111301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7" name="AutoShape 23"/>
          <p:cNvSpPr>
            <a:spLocks noChangeArrowheads="1"/>
          </p:cNvSpPr>
          <p:nvPr/>
        </p:nvSpPr>
        <p:spPr bwMode="gray">
          <a:xfrm rot="7952435">
            <a:off x="3332162" y="4308476"/>
            <a:ext cx="728663" cy="265112"/>
          </a:xfrm>
          <a:prstGeom prst="rightArrow">
            <a:avLst>
              <a:gd name="adj1" fmla="val 35167"/>
              <a:gd name="adj2" fmla="val 111302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8" name="AutoShape 24"/>
          <p:cNvSpPr>
            <a:spLocks noChangeArrowheads="1"/>
          </p:cNvSpPr>
          <p:nvPr/>
        </p:nvSpPr>
        <p:spPr bwMode="gray">
          <a:xfrm>
            <a:off x="5435600" y="3357563"/>
            <a:ext cx="728663" cy="266700"/>
          </a:xfrm>
          <a:prstGeom prst="rightArrow">
            <a:avLst>
              <a:gd name="adj1" fmla="val 35167"/>
              <a:gd name="adj2" fmla="val 110639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9" name="AutoShape 25"/>
          <p:cNvSpPr>
            <a:spLocks noChangeArrowheads="1"/>
          </p:cNvSpPr>
          <p:nvPr/>
        </p:nvSpPr>
        <p:spPr bwMode="gray">
          <a:xfrm rot="10800000">
            <a:off x="2843213" y="3357563"/>
            <a:ext cx="795337" cy="265112"/>
          </a:xfrm>
          <a:prstGeom prst="rightArrow">
            <a:avLst>
              <a:gd name="adj1" fmla="val 35167"/>
              <a:gd name="adj2" fmla="val 121486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50" name="Oval 26"/>
          <p:cNvSpPr>
            <a:spLocks noChangeArrowheads="1"/>
          </p:cNvSpPr>
          <p:nvPr/>
        </p:nvSpPr>
        <p:spPr bwMode="gray">
          <a:xfrm>
            <a:off x="2798763" y="1757363"/>
            <a:ext cx="3444875" cy="3446462"/>
          </a:xfrm>
          <a:prstGeom prst="ellipse">
            <a:avLst/>
          </a:prstGeom>
          <a:noFill/>
          <a:ln w="38100" algn="ctr">
            <a:solidFill>
              <a:srgbClr val="C0C0C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3484563" y="2516188"/>
            <a:ext cx="1989137" cy="1987550"/>
            <a:chOff x="2238" y="1769"/>
            <a:chExt cx="1361" cy="1361"/>
          </a:xfrm>
        </p:grpSpPr>
        <p:sp>
          <p:nvSpPr>
            <p:cNvPr id="14359" name="Oval 28"/>
            <p:cNvSpPr>
              <a:spLocks noChangeArrowheads="1"/>
            </p:cNvSpPr>
            <p:nvPr/>
          </p:nvSpPr>
          <p:spPr bwMode="gray">
            <a:xfrm>
              <a:off x="2238" y="1769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93D4E9"/>
                </a:gs>
                <a:gs pos="50000">
                  <a:srgbClr val="0099CC"/>
                </a:gs>
                <a:gs pos="100000">
                  <a:srgbClr val="93D4E9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14360" name="Oval 29"/>
            <p:cNvSpPr>
              <a:spLocks noChangeArrowheads="1"/>
            </p:cNvSpPr>
            <p:nvPr/>
          </p:nvSpPr>
          <p:spPr bwMode="gray">
            <a:xfrm>
              <a:off x="2327" y="1858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00536E"/>
                </a:gs>
                <a:gs pos="50000">
                  <a:srgbClr val="0099CC"/>
                </a:gs>
                <a:gs pos="100000">
                  <a:srgbClr val="00536E"/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4361" name="Oval 30"/>
            <p:cNvSpPr>
              <a:spLocks noChangeArrowheads="1"/>
            </p:cNvSpPr>
            <p:nvPr/>
          </p:nvSpPr>
          <p:spPr bwMode="gray">
            <a:xfrm>
              <a:off x="2328" y="1860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006182"/>
                </a:gs>
                <a:gs pos="100000">
                  <a:srgbClr val="0099CC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4362" name="Oval 31"/>
            <p:cNvSpPr>
              <a:spLocks noChangeArrowheads="1"/>
            </p:cNvSpPr>
            <p:nvPr/>
          </p:nvSpPr>
          <p:spPr bwMode="gray">
            <a:xfrm>
              <a:off x="2391" y="1917"/>
              <a:ext cx="1065" cy="106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9" name="Group 32"/>
            <p:cNvGrpSpPr>
              <a:grpSpLocks/>
            </p:cNvGrpSpPr>
            <p:nvPr/>
          </p:nvGrpSpPr>
          <p:grpSpPr bwMode="auto">
            <a:xfrm>
              <a:off x="2410" y="1929"/>
              <a:ext cx="1031" cy="1031"/>
              <a:chOff x="4166" y="1706"/>
              <a:chExt cx="1252" cy="1252"/>
            </a:xfrm>
          </p:grpSpPr>
          <p:sp>
            <p:nvSpPr>
              <p:cNvPr id="14365" name="Oval 33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366" name="Oval 34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367" name="Oval 35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368" name="Oval 36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14364" name="Text Box 37"/>
            <p:cNvSpPr txBox="1">
              <a:spLocks noChangeArrowheads="1"/>
            </p:cNvSpPr>
            <p:nvPr/>
          </p:nvSpPr>
          <p:spPr bwMode="gray">
            <a:xfrm>
              <a:off x="2867" y="2310"/>
              <a:ext cx="126" cy="3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endParaRPr lang="ru-RU" sz="2400" b="1">
                <a:solidFill>
                  <a:srgbClr val="080808"/>
                </a:solidFill>
              </a:endParaRPr>
            </a:p>
          </p:txBody>
        </p:sp>
      </p:grpSp>
      <p:sp>
        <p:nvSpPr>
          <p:cNvPr id="14352" name="Text Box 38"/>
          <p:cNvSpPr txBox="1">
            <a:spLocks noChangeArrowheads="1"/>
          </p:cNvSpPr>
          <p:nvPr/>
        </p:nvSpPr>
        <p:spPr bwMode="auto">
          <a:xfrm>
            <a:off x="179388" y="1700213"/>
            <a:ext cx="29448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FFFFCC"/>
                </a:solidFill>
                <a:latin typeface="+mn-lt"/>
              </a:rPr>
              <a:t>Собрание – лекция</a:t>
            </a:r>
            <a:endParaRPr lang="en-US" sz="2000" b="1" dirty="0">
              <a:solidFill>
                <a:srgbClr val="FFFFCC"/>
              </a:solidFill>
              <a:latin typeface="+mn-lt"/>
            </a:endParaRPr>
          </a:p>
        </p:txBody>
      </p:sp>
      <p:sp>
        <p:nvSpPr>
          <p:cNvPr id="14353" name="Text Box 39"/>
          <p:cNvSpPr txBox="1">
            <a:spLocks noChangeArrowheads="1"/>
          </p:cNvSpPr>
          <p:nvPr/>
        </p:nvSpPr>
        <p:spPr bwMode="auto">
          <a:xfrm>
            <a:off x="5795963" y="1628775"/>
            <a:ext cx="32353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FFFFCC"/>
                </a:solidFill>
                <a:latin typeface="+mn-lt"/>
              </a:rPr>
              <a:t>Педагогическая мастерская</a:t>
            </a:r>
            <a:r>
              <a:rPr lang="ru-RU" sz="2000" dirty="0">
                <a:solidFill>
                  <a:srgbClr val="FFFFCC"/>
                </a:solidFill>
                <a:latin typeface="+mn-lt"/>
              </a:rPr>
              <a:t> </a:t>
            </a:r>
            <a:endParaRPr lang="en-US" sz="2000" dirty="0">
              <a:solidFill>
                <a:srgbClr val="FFFFCC"/>
              </a:solidFill>
              <a:latin typeface="+mn-lt"/>
            </a:endParaRPr>
          </a:p>
        </p:txBody>
      </p:sp>
      <p:sp>
        <p:nvSpPr>
          <p:cNvPr id="14354" name="Text Box 40"/>
          <p:cNvSpPr txBox="1">
            <a:spLocks noChangeArrowheads="1"/>
          </p:cNvSpPr>
          <p:nvPr/>
        </p:nvSpPr>
        <p:spPr bwMode="auto">
          <a:xfrm>
            <a:off x="214282" y="4786322"/>
            <a:ext cx="29940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FFFFCC"/>
                </a:solidFill>
                <a:latin typeface="+mn-lt"/>
              </a:rPr>
              <a:t>Конференция отцов</a:t>
            </a:r>
            <a:endParaRPr lang="en-US" sz="2000" b="1" dirty="0">
              <a:solidFill>
                <a:srgbClr val="FFFFCC"/>
              </a:solidFill>
              <a:latin typeface="+mn-lt"/>
            </a:endParaRPr>
          </a:p>
        </p:txBody>
      </p:sp>
      <p:sp>
        <p:nvSpPr>
          <p:cNvPr id="14355" name="Text Box 41"/>
          <p:cNvSpPr txBox="1">
            <a:spLocks noChangeArrowheads="1"/>
          </p:cNvSpPr>
          <p:nvPr/>
        </p:nvSpPr>
        <p:spPr bwMode="auto">
          <a:xfrm>
            <a:off x="5580063" y="4857760"/>
            <a:ext cx="35639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FFFFCC"/>
                </a:solidFill>
                <a:latin typeface="+mn-lt"/>
              </a:rPr>
              <a:t>Практикум для родителей</a:t>
            </a:r>
            <a:endParaRPr lang="en-US" sz="2000" dirty="0">
              <a:solidFill>
                <a:srgbClr val="FFFFCC"/>
              </a:solidFill>
              <a:latin typeface="+mn-lt"/>
            </a:endParaRPr>
          </a:p>
        </p:txBody>
      </p:sp>
      <p:sp>
        <p:nvSpPr>
          <p:cNvPr id="14356" name="Text Box 42"/>
          <p:cNvSpPr txBox="1">
            <a:spLocks noChangeArrowheads="1"/>
          </p:cNvSpPr>
          <p:nvPr/>
        </p:nvSpPr>
        <p:spPr bwMode="auto">
          <a:xfrm>
            <a:off x="0" y="3068638"/>
            <a:ext cx="28432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FFFFCC"/>
                </a:solidFill>
                <a:latin typeface="+mn-lt"/>
              </a:rPr>
              <a:t>Совместное детей и родителей</a:t>
            </a:r>
            <a:endParaRPr lang="en-US" sz="2000" b="1" dirty="0">
              <a:solidFill>
                <a:srgbClr val="FFFFCC"/>
              </a:solidFill>
              <a:latin typeface="+mn-lt"/>
            </a:endParaRPr>
          </a:p>
        </p:txBody>
      </p:sp>
      <p:sp>
        <p:nvSpPr>
          <p:cNvPr id="14357" name="Text Box 43"/>
          <p:cNvSpPr txBox="1">
            <a:spLocks noChangeArrowheads="1"/>
          </p:cNvSpPr>
          <p:nvPr/>
        </p:nvSpPr>
        <p:spPr bwMode="auto">
          <a:xfrm>
            <a:off x="6156325" y="3068638"/>
            <a:ext cx="31321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FFFFCC"/>
                </a:solidFill>
                <a:latin typeface="+mn-lt"/>
              </a:rPr>
              <a:t>Совместное учителей и родителей</a:t>
            </a:r>
            <a:endParaRPr lang="en-US" sz="2000" b="1" dirty="0">
              <a:solidFill>
                <a:srgbClr val="FFFFCC"/>
              </a:solidFill>
              <a:latin typeface="+mn-lt"/>
            </a:endParaRPr>
          </a:p>
        </p:txBody>
      </p:sp>
      <p:sp>
        <p:nvSpPr>
          <p:cNvPr id="14358" name="Rectangle 44"/>
          <p:cNvSpPr>
            <a:spLocks noGrp="1" noChangeArrowheads="1"/>
          </p:cNvSpPr>
          <p:nvPr>
            <p:ph type="title"/>
          </p:nvPr>
        </p:nvSpPr>
        <p:spPr>
          <a:xfrm>
            <a:off x="457200" y="258763"/>
            <a:ext cx="8686800" cy="944562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Формы родительских собраний</a:t>
            </a:r>
            <a:endParaRPr lang="en-US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2" grpId="0"/>
      <p:bldP spid="14353" grpId="0"/>
      <p:bldP spid="14354" grpId="0"/>
      <p:bldP spid="14355" grpId="0"/>
      <p:bldP spid="14356" grpId="0"/>
      <p:bldP spid="143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bject 4"/>
          <p:cNvSpPr txBox="1"/>
          <p:nvPr/>
        </p:nvSpPr>
        <p:spPr>
          <a:xfrm>
            <a:off x="571472" y="2643182"/>
            <a:ext cx="8143932" cy="26161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" algn="ctr">
              <a:lnSpc>
                <a:spcPct val="100000"/>
              </a:lnSpc>
            </a:pPr>
            <a:r>
              <a:rPr sz="2400" b="1" spc="-10" dirty="0">
                <a:latin typeface="+mn-lt"/>
                <a:cs typeface="Arial"/>
              </a:rPr>
              <a:t>Антон </a:t>
            </a:r>
            <a:r>
              <a:rPr sz="2400" b="1" dirty="0">
                <a:latin typeface="+mn-lt"/>
                <a:cs typeface="Arial"/>
              </a:rPr>
              <a:t>Семенович </a:t>
            </a:r>
            <a:r>
              <a:rPr sz="2400" b="1" spc="10" dirty="0">
                <a:latin typeface="+mn-lt"/>
                <a:cs typeface="Arial"/>
              </a:rPr>
              <a:t>Макаренко</a:t>
            </a:r>
            <a:r>
              <a:rPr sz="2400" b="1" spc="-10" dirty="0">
                <a:latin typeface="+mn-lt"/>
                <a:cs typeface="Arial"/>
              </a:rPr>
              <a:t> </a:t>
            </a:r>
            <a:r>
              <a:rPr sz="2400" b="1" spc="-10">
                <a:latin typeface="+mn-lt"/>
                <a:cs typeface="Arial"/>
              </a:rPr>
              <a:t>подчеркивал</a:t>
            </a:r>
            <a:r>
              <a:rPr sz="2400" b="1" spc="-10" smtClean="0">
                <a:latin typeface="+mn-lt"/>
                <a:cs typeface="Arial"/>
              </a:rPr>
              <a:t>:</a:t>
            </a:r>
            <a:endParaRPr lang="ru-RU" sz="2400" b="1" spc="-10" dirty="0" smtClean="0">
              <a:latin typeface="+mn-lt"/>
              <a:cs typeface="Arial"/>
            </a:endParaRPr>
          </a:p>
          <a:p>
            <a:pPr marL="1270" algn="ctr">
              <a:lnSpc>
                <a:spcPct val="100000"/>
              </a:lnSpc>
            </a:pPr>
            <a:endParaRPr sz="2400" b="1">
              <a:latin typeface="+mn-lt"/>
              <a:cs typeface="Arial"/>
            </a:endParaRPr>
          </a:p>
          <a:p>
            <a:pPr marL="12065" marR="5080" indent="8890" algn="ctr">
              <a:lnSpc>
                <a:spcPct val="100000"/>
              </a:lnSpc>
              <a:spcBef>
                <a:spcPts val="1200"/>
              </a:spcBef>
            </a:pPr>
            <a:r>
              <a:rPr sz="2800" b="1" spc="-5" dirty="0">
                <a:latin typeface="+mn-lt"/>
                <a:cs typeface="Arial"/>
              </a:rPr>
              <a:t>«Воспитание </a:t>
            </a:r>
            <a:r>
              <a:rPr sz="2800" b="1" dirty="0">
                <a:latin typeface="+mn-lt"/>
                <a:cs typeface="Arial"/>
              </a:rPr>
              <a:t>есть </a:t>
            </a:r>
            <a:r>
              <a:rPr sz="2800" b="1" spc="-5" dirty="0">
                <a:latin typeface="+mn-lt"/>
                <a:cs typeface="Arial"/>
              </a:rPr>
              <a:t>процесс </a:t>
            </a:r>
            <a:r>
              <a:rPr sz="2800" b="1" dirty="0">
                <a:latin typeface="+mn-lt"/>
                <a:cs typeface="Arial"/>
              </a:rPr>
              <a:t>социальный в самом  широком смысле. </a:t>
            </a:r>
            <a:r>
              <a:rPr sz="2800" b="1" spc="-10" dirty="0">
                <a:latin typeface="+mn-lt"/>
                <a:cs typeface="Arial"/>
              </a:rPr>
              <a:t>Воспитывает все: </a:t>
            </a:r>
            <a:r>
              <a:rPr sz="2800" b="1" spc="-15" dirty="0">
                <a:latin typeface="+mn-lt"/>
                <a:cs typeface="Arial"/>
              </a:rPr>
              <a:t>люди, </a:t>
            </a:r>
            <a:r>
              <a:rPr sz="2800" b="1" spc="-5" dirty="0">
                <a:latin typeface="+mn-lt"/>
                <a:cs typeface="Arial"/>
              </a:rPr>
              <a:t>вещи,  </a:t>
            </a:r>
            <a:r>
              <a:rPr sz="2800" b="1" spc="-10" dirty="0">
                <a:latin typeface="+mn-lt"/>
                <a:cs typeface="Arial"/>
              </a:rPr>
              <a:t>явления, </a:t>
            </a:r>
            <a:r>
              <a:rPr sz="2800" b="1" spc="-5" dirty="0">
                <a:latin typeface="+mn-lt"/>
                <a:cs typeface="Arial"/>
              </a:rPr>
              <a:t>но, </a:t>
            </a:r>
            <a:r>
              <a:rPr sz="2800" b="1" spc="-10" dirty="0">
                <a:latin typeface="+mn-lt"/>
                <a:cs typeface="Arial"/>
              </a:rPr>
              <a:t>прежде </a:t>
            </a:r>
            <a:r>
              <a:rPr sz="2800" b="1" spc="-15" dirty="0">
                <a:latin typeface="+mn-lt"/>
                <a:cs typeface="Arial"/>
              </a:rPr>
              <a:t>всего, </a:t>
            </a:r>
            <a:r>
              <a:rPr sz="2800" b="1" dirty="0">
                <a:latin typeface="+mn-lt"/>
                <a:cs typeface="Arial"/>
              </a:rPr>
              <a:t>и </a:t>
            </a:r>
            <a:r>
              <a:rPr sz="2800" b="1" spc="-10" dirty="0">
                <a:latin typeface="+mn-lt"/>
                <a:cs typeface="Arial"/>
              </a:rPr>
              <a:t>больше </a:t>
            </a:r>
            <a:r>
              <a:rPr sz="2800" b="1" spc="-20" dirty="0">
                <a:latin typeface="+mn-lt"/>
                <a:cs typeface="Arial"/>
              </a:rPr>
              <a:t>всего </a:t>
            </a:r>
            <a:r>
              <a:rPr sz="2800" b="1" spc="-5" dirty="0">
                <a:latin typeface="+mn-lt"/>
                <a:cs typeface="Arial"/>
              </a:rPr>
              <a:t>– </a:t>
            </a:r>
            <a:r>
              <a:rPr sz="2800" b="1" spc="-15" dirty="0">
                <a:latin typeface="+mn-lt"/>
                <a:cs typeface="Arial"/>
              </a:rPr>
              <a:t>люди. </a:t>
            </a:r>
            <a:r>
              <a:rPr sz="2800" b="1" spc="-5" dirty="0">
                <a:latin typeface="+mn-lt"/>
                <a:cs typeface="Arial"/>
              </a:rPr>
              <a:t>Из  </a:t>
            </a:r>
            <a:r>
              <a:rPr sz="2800" b="1" dirty="0">
                <a:latin typeface="+mn-lt"/>
                <a:cs typeface="Arial"/>
              </a:rPr>
              <a:t>них на </a:t>
            </a:r>
            <a:r>
              <a:rPr sz="2800" b="1" spc="-10" dirty="0">
                <a:latin typeface="+mn-lt"/>
                <a:cs typeface="Arial"/>
              </a:rPr>
              <a:t>первом </a:t>
            </a:r>
            <a:r>
              <a:rPr sz="2800" b="1" spc="-5" dirty="0">
                <a:latin typeface="+mn-lt"/>
                <a:cs typeface="Arial"/>
              </a:rPr>
              <a:t>месте </a:t>
            </a:r>
            <a:r>
              <a:rPr sz="2800" b="1" dirty="0">
                <a:latin typeface="+mn-lt"/>
                <a:cs typeface="Arial"/>
              </a:rPr>
              <a:t>– </a:t>
            </a:r>
            <a:r>
              <a:rPr sz="2800" b="1" i="1" spc="-5" dirty="0">
                <a:latin typeface="+mn-lt"/>
                <a:cs typeface="Arial"/>
              </a:rPr>
              <a:t>родители </a:t>
            </a:r>
            <a:r>
              <a:rPr sz="2800" b="1" i="1" dirty="0">
                <a:latin typeface="+mn-lt"/>
                <a:cs typeface="Arial"/>
              </a:rPr>
              <a:t>и</a:t>
            </a:r>
            <a:r>
              <a:rPr sz="2800" b="1" i="1" spc="-30" dirty="0">
                <a:latin typeface="+mn-lt"/>
                <a:cs typeface="Arial"/>
              </a:rPr>
              <a:t> </a:t>
            </a:r>
            <a:r>
              <a:rPr sz="2800" b="1" i="1" spc="-10" dirty="0">
                <a:latin typeface="+mn-lt"/>
                <a:cs typeface="Arial"/>
              </a:rPr>
              <a:t>педагоги»</a:t>
            </a:r>
            <a:r>
              <a:rPr sz="2800" b="1" spc="-10" dirty="0">
                <a:latin typeface="+mn-lt"/>
                <a:cs typeface="Arial"/>
              </a:rPr>
              <a:t>.</a:t>
            </a:r>
            <a:endParaRPr sz="2800" b="1">
              <a:latin typeface="+mn-lt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2928958" cy="264320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4" descr="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>
          <a:xfrm>
            <a:off x="857224" y="214290"/>
            <a:ext cx="6715172" cy="60482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работы с родителями:</a:t>
            </a:r>
            <a:endParaRPr lang="en-US" sz="28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285720" y="714356"/>
            <a:ext cx="4929459" cy="5063470"/>
            <a:chOff x="2878" y="1670"/>
            <a:chExt cx="2170" cy="1941"/>
          </a:xfrm>
        </p:grpSpPr>
        <p:sp>
          <p:nvSpPr>
            <p:cNvPr id="57359" name="Rectangle 15"/>
            <p:cNvSpPr>
              <a:spLocks noChangeArrowheads="1"/>
            </p:cNvSpPr>
            <p:nvPr/>
          </p:nvSpPr>
          <p:spPr bwMode="gray">
            <a:xfrm>
              <a:off x="4661" y="1670"/>
              <a:ext cx="76" cy="193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921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0" name="Rectangle 16"/>
            <p:cNvSpPr>
              <a:spLocks noChangeArrowheads="1"/>
            </p:cNvSpPr>
            <p:nvPr/>
          </p:nvSpPr>
          <p:spPr bwMode="gray">
            <a:xfrm>
              <a:off x="3154" y="1675"/>
              <a:ext cx="75" cy="193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921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361" name="AutoShape 17"/>
            <p:cNvSpPr>
              <a:spLocks noChangeArrowheads="1"/>
            </p:cNvSpPr>
            <p:nvPr/>
          </p:nvSpPr>
          <p:spPr bwMode="gray">
            <a:xfrm>
              <a:off x="2972" y="1670"/>
              <a:ext cx="2010" cy="192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hlink">
                    <a:gamma/>
                    <a:shade val="69804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8575" cap="rnd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en-US" sz="2000" dirty="0">
                  <a:solidFill>
                    <a:srgbClr val="F8F8F8"/>
                  </a:solidFill>
                </a:rPr>
                <a:t> </a:t>
              </a:r>
              <a:r>
                <a:rPr lang="ru-RU" sz="2400" b="1" dirty="0">
                  <a:solidFill>
                    <a:srgbClr val="FFFFCC"/>
                  </a:solidFill>
                  <a:latin typeface="+mn-lt"/>
                </a:rPr>
                <a:t>Нетрадиционные</a:t>
              </a:r>
              <a:endParaRPr lang="en-US" sz="2400" b="1" dirty="0">
                <a:solidFill>
                  <a:srgbClr val="FFFFCC"/>
                </a:solidFill>
                <a:latin typeface="+mn-lt"/>
              </a:endParaRPr>
            </a:p>
          </p:txBody>
        </p:sp>
        <p:sp>
          <p:nvSpPr>
            <p:cNvPr id="57362" name="AutoShape 18"/>
            <p:cNvSpPr>
              <a:spLocks noChangeArrowheads="1"/>
            </p:cNvSpPr>
            <p:nvPr/>
          </p:nvSpPr>
          <p:spPr bwMode="gray">
            <a:xfrm>
              <a:off x="2878" y="1889"/>
              <a:ext cx="2107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hlink">
                    <a:gamma/>
                    <a:shade val="59216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9216"/>
                    <a:invGamma/>
                  </a:schemeClr>
                </a:gs>
              </a:gsLst>
              <a:lin ang="5400000" scaled="1"/>
            </a:gradFill>
            <a:ln w="28575" cap="rnd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buFont typeface="Wingdings" pitchFamily="2" charset="2"/>
                <a:buNone/>
                <a:defRPr/>
              </a:pPr>
              <a:r>
                <a:rPr lang="ru-RU" sz="2000" b="1" dirty="0" smtClean="0">
                  <a:solidFill>
                    <a:srgbClr val="FFFFCC"/>
                  </a:solidFill>
                  <a:latin typeface="Arial" pitchFamily="34" charset="0"/>
                  <a:cs typeface="Arial" pitchFamily="34" charset="0"/>
                </a:rPr>
                <a:t>Родительские дискуссии, тренинги</a:t>
              </a:r>
              <a:endParaRPr lang="en-US" sz="2000" b="1" dirty="0">
                <a:solidFill>
                  <a:srgbClr val="FFFFCC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363" name="AutoShape 19"/>
            <p:cNvSpPr>
              <a:spLocks noChangeArrowheads="1"/>
            </p:cNvSpPr>
            <p:nvPr/>
          </p:nvSpPr>
          <p:spPr bwMode="gray">
            <a:xfrm>
              <a:off x="2878" y="2711"/>
              <a:ext cx="2010" cy="191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hlink">
                    <a:gamma/>
                    <a:shade val="69804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8575" cap="rnd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buFont typeface="Wingdings" pitchFamily="2" charset="2"/>
                <a:buNone/>
                <a:defRPr/>
              </a:pPr>
              <a:r>
                <a:rPr lang="en-US" sz="2000" b="1" dirty="0">
                  <a:solidFill>
                    <a:srgbClr val="FFFFCC"/>
                  </a:solidFill>
                </a:rPr>
                <a:t> </a:t>
              </a:r>
              <a:r>
                <a:rPr lang="ru-RU" sz="2000" b="1" dirty="0" smtClean="0">
                  <a:solidFill>
                    <a:srgbClr val="FFFFCC"/>
                  </a:solidFill>
                </a:rPr>
                <a:t>Практикумы</a:t>
              </a:r>
              <a:endParaRPr lang="en-US" sz="2000" b="1" dirty="0">
                <a:solidFill>
                  <a:srgbClr val="FFFFCC"/>
                </a:solidFill>
              </a:endParaRPr>
            </a:p>
          </p:txBody>
        </p:sp>
        <p:sp>
          <p:nvSpPr>
            <p:cNvPr id="57364" name="AutoShape 20"/>
            <p:cNvSpPr>
              <a:spLocks noChangeArrowheads="1"/>
            </p:cNvSpPr>
            <p:nvPr/>
          </p:nvSpPr>
          <p:spPr bwMode="gray">
            <a:xfrm>
              <a:off x="2878" y="2930"/>
              <a:ext cx="2170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hlink">
                    <a:gamma/>
                    <a:shade val="59216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9216"/>
                    <a:invGamma/>
                  </a:schemeClr>
                </a:gs>
              </a:gsLst>
              <a:lin ang="5400000" scaled="1"/>
            </a:gradFill>
            <a:ln w="28575" cap="rnd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buFont typeface="Wingdings" pitchFamily="2" charset="2"/>
                <a:buNone/>
                <a:defRPr/>
              </a:pPr>
              <a:r>
                <a:rPr lang="en-US" sz="2000" b="1" dirty="0">
                  <a:solidFill>
                    <a:srgbClr val="FFFFCC"/>
                  </a:solidFill>
                </a:rPr>
                <a:t> </a:t>
              </a:r>
              <a:r>
                <a:rPr lang="ru-RU" sz="2000" b="1" dirty="0" smtClean="0">
                  <a:solidFill>
                    <a:srgbClr val="FFFFCC"/>
                  </a:solidFill>
                </a:rPr>
                <a:t>Родительские вечера, чтения, ринги</a:t>
              </a:r>
              <a:endParaRPr lang="en-US" sz="2000" b="1" dirty="0">
                <a:solidFill>
                  <a:srgbClr val="FFFFCC"/>
                </a:solidFill>
              </a:endParaRPr>
            </a:p>
          </p:txBody>
        </p:sp>
        <p:sp>
          <p:nvSpPr>
            <p:cNvPr id="57365" name="AutoShape 21"/>
            <p:cNvSpPr>
              <a:spLocks noChangeArrowheads="1"/>
            </p:cNvSpPr>
            <p:nvPr/>
          </p:nvSpPr>
          <p:spPr bwMode="gray">
            <a:xfrm>
              <a:off x="2878" y="3204"/>
              <a:ext cx="2010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hlink">
                    <a:gamma/>
                    <a:shade val="69804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8575" cap="rnd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buFont typeface="Wingdings" pitchFamily="2" charset="2"/>
                <a:buNone/>
                <a:defRPr/>
              </a:pPr>
              <a:r>
                <a:rPr lang="en-US" sz="1600" b="1" dirty="0">
                  <a:solidFill>
                    <a:srgbClr val="F8F8F8"/>
                  </a:solidFill>
                </a:rPr>
                <a:t> </a:t>
              </a:r>
              <a:r>
                <a:rPr lang="ru-RU" sz="2000" b="1" dirty="0" smtClean="0">
                  <a:solidFill>
                    <a:srgbClr val="FFFFCC"/>
                  </a:solidFill>
                </a:rPr>
                <a:t>Лекторий для родителей</a:t>
              </a:r>
              <a:endParaRPr lang="en-US" sz="2000" b="1" dirty="0">
                <a:solidFill>
                  <a:srgbClr val="FFFFCC"/>
                </a:solidFill>
              </a:endParaRPr>
            </a:p>
          </p:txBody>
        </p:sp>
      </p:grpSp>
      <p:sp>
        <p:nvSpPr>
          <p:cNvPr id="25" name="object 4"/>
          <p:cNvSpPr/>
          <p:nvPr/>
        </p:nvSpPr>
        <p:spPr>
          <a:xfrm>
            <a:off x="6143636" y="2428868"/>
            <a:ext cx="2786050" cy="264320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AutoShape 18"/>
          <p:cNvSpPr>
            <a:spLocks noChangeArrowheads="1"/>
          </p:cNvSpPr>
          <p:nvPr/>
        </p:nvSpPr>
        <p:spPr bwMode="gray">
          <a:xfrm>
            <a:off x="285720" y="6072206"/>
            <a:ext cx="4565996" cy="626086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hlink">
                  <a:gamma/>
                  <a:shade val="59216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9216"/>
                  <a:invGamma/>
                </a:schemeClr>
              </a:gs>
            </a:gsLst>
            <a:lin ang="540000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День открытых дверей</a:t>
            </a:r>
            <a:endParaRPr lang="en-US" sz="2000" b="1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gray">
          <a:xfrm>
            <a:off x="285720" y="2000240"/>
            <a:ext cx="4565996" cy="626086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hlink">
                  <a:gamma/>
                  <a:shade val="59216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9216"/>
                  <a:invGamma/>
                </a:schemeClr>
              </a:gs>
            </a:gsLst>
            <a:lin ang="540000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Круглые столы</a:t>
            </a:r>
            <a:endParaRPr lang="en-US" sz="2000" b="1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AutoShape 18"/>
          <p:cNvSpPr>
            <a:spLocks noChangeArrowheads="1"/>
          </p:cNvSpPr>
          <p:nvPr/>
        </p:nvSpPr>
        <p:spPr bwMode="gray">
          <a:xfrm>
            <a:off x="285720" y="2714620"/>
            <a:ext cx="4565996" cy="626086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hlink">
                  <a:gamma/>
                  <a:shade val="59216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9216"/>
                  <a:invGamma/>
                </a:schemeClr>
              </a:gs>
            </a:gsLst>
            <a:lin ang="540000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Устные журналы</a:t>
            </a:r>
            <a:endParaRPr lang="en-US" sz="2000" b="1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AutoShape 18"/>
          <p:cNvSpPr>
            <a:spLocks noChangeArrowheads="1"/>
          </p:cNvSpPr>
          <p:nvPr/>
        </p:nvSpPr>
        <p:spPr bwMode="gray">
          <a:xfrm>
            <a:off x="285720" y="5429264"/>
            <a:ext cx="4565996" cy="626086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hlink">
                  <a:gamma/>
                  <a:shade val="59216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9216"/>
                  <a:invGamma/>
                </a:schemeClr>
              </a:gs>
            </a:gsLst>
            <a:lin ang="540000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Психологические разминки</a:t>
            </a:r>
            <a:endParaRPr lang="en-US" sz="2000" b="1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3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4" descr="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25"/>
          <p:cNvGrpSpPr>
            <a:grpSpLocks/>
          </p:cNvGrpSpPr>
          <p:nvPr/>
        </p:nvGrpSpPr>
        <p:grpSpPr bwMode="auto">
          <a:xfrm>
            <a:off x="357158" y="500042"/>
            <a:ext cx="6715172" cy="5572164"/>
            <a:chOff x="990600" y="2438400"/>
            <a:chExt cx="3359150" cy="3419475"/>
          </a:xfrm>
        </p:grpSpPr>
        <p:sp>
          <p:nvSpPr>
            <p:cNvPr id="19476" name="Oval 2"/>
            <p:cNvSpPr>
              <a:spLocks noChangeArrowheads="1"/>
            </p:cNvSpPr>
            <p:nvPr/>
          </p:nvSpPr>
          <p:spPr bwMode="gray">
            <a:xfrm flipV="1">
              <a:off x="1042988" y="5370513"/>
              <a:ext cx="3306762" cy="487362"/>
            </a:xfrm>
            <a:prstGeom prst="ellipse">
              <a:avLst/>
            </a:prstGeom>
            <a:solidFill>
              <a:schemeClr val="bg2">
                <a:lumMod val="50000"/>
                <a:alpha val="50195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990600" y="2438400"/>
              <a:ext cx="3106738" cy="3078163"/>
              <a:chOff x="723" y="1673"/>
              <a:chExt cx="1957" cy="1939"/>
            </a:xfrm>
          </p:grpSpPr>
          <p:sp>
            <p:nvSpPr>
              <p:cNvPr id="57350" name="Rectangle 6"/>
              <p:cNvSpPr>
                <a:spLocks noChangeArrowheads="1"/>
              </p:cNvSpPr>
              <p:nvPr/>
            </p:nvSpPr>
            <p:spPr bwMode="gray">
              <a:xfrm>
                <a:off x="2367" y="1675"/>
                <a:ext cx="76" cy="1937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9216"/>
                      <a:invGamma/>
                    </a:schemeClr>
                  </a:gs>
                  <a:gs pos="100000">
                    <a:schemeClr val="bg2"/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351" name="Rectangle 7"/>
              <p:cNvSpPr>
                <a:spLocks noChangeArrowheads="1"/>
              </p:cNvSpPr>
              <p:nvPr/>
            </p:nvSpPr>
            <p:spPr bwMode="gray">
              <a:xfrm>
                <a:off x="940" y="1673"/>
                <a:ext cx="79" cy="1937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39216"/>
                      <a:invGamma/>
                    </a:schemeClr>
                  </a:gs>
                  <a:gs pos="100000">
                    <a:schemeClr val="bg2"/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352" name="AutoShape 8"/>
              <p:cNvSpPr>
                <a:spLocks noChangeArrowheads="1"/>
              </p:cNvSpPr>
              <p:nvPr/>
            </p:nvSpPr>
            <p:spPr bwMode="gray">
              <a:xfrm>
                <a:off x="723" y="1785"/>
                <a:ext cx="1957" cy="240"/>
              </a:xfrm>
              <a:prstGeom prst="roundRect">
                <a:avLst>
                  <a:gd name="adj" fmla="val 7574"/>
                </a:avLst>
              </a:prstGeom>
              <a:solidFill>
                <a:schemeClr val="bg2">
                  <a:lumMod val="50000"/>
                </a:schemeClr>
              </a:solidFill>
              <a:ln w="28575" cap="rnd">
                <a:noFill/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buFont typeface="Wingdings" pitchFamily="2" charset="2"/>
                  <a:buNone/>
                  <a:defRPr/>
                </a:pPr>
                <a:r>
                  <a:rPr lang="en-US" sz="2400" dirty="0">
                    <a:solidFill>
                      <a:srgbClr val="F8F8F8"/>
                    </a:solidFill>
                    <a:latin typeface="+mn-lt"/>
                  </a:rPr>
                  <a:t> </a:t>
                </a:r>
                <a:r>
                  <a:rPr lang="ru-RU" sz="2400" b="1" dirty="0" smtClean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Arial" pitchFamily="34" charset="0"/>
                  </a:rPr>
                  <a:t>Новые методы </a:t>
                </a:r>
                <a:endParaRPr lang="en-US" sz="2400" b="1" i="1" dirty="0">
                  <a:solidFill>
                    <a:srgbClr val="FFFF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Arial" pitchFamily="34" charset="0"/>
                </a:endParaRPr>
              </a:p>
            </p:txBody>
          </p:sp>
          <p:sp>
            <p:nvSpPr>
              <p:cNvPr id="57353" name="AutoShape 9"/>
              <p:cNvSpPr>
                <a:spLocks noChangeArrowheads="1"/>
              </p:cNvSpPr>
              <p:nvPr/>
            </p:nvSpPr>
            <p:spPr bwMode="gray">
              <a:xfrm>
                <a:off x="723" y="2134"/>
                <a:ext cx="1957" cy="240"/>
              </a:xfrm>
              <a:prstGeom prst="roundRect">
                <a:avLst>
                  <a:gd name="adj" fmla="val 7574"/>
                </a:avLst>
              </a:prstGeom>
              <a:solidFill>
                <a:schemeClr val="bg2">
                  <a:lumMod val="50000"/>
                </a:schemeClr>
              </a:solidFill>
              <a:ln w="28575" cap="rnd">
                <a:noFill/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buFont typeface="Wingdings" pitchFamily="2" charset="2"/>
                  <a:buNone/>
                  <a:defRPr/>
                </a:pPr>
                <a:r>
                  <a:rPr lang="ru-RU" sz="2000" b="1" dirty="0" smtClean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Деловые встречи педагогического </a:t>
                </a:r>
              </a:p>
              <a:p>
                <a:pPr eaLnBrk="0" hangingPunct="0">
                  <a:buFont typeface="Wingdings" pitchFamily="2" charset="2"/>
                  <a:buNone/>
                  <a:defRPr/>
                </a:pPr>
                <a:r>
                  <a:rPr lang="ru-RU" sz="2000" b="1" dirty="0" smtClean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коллектива с родительским активом</a:t>
                </a:r>
                <a:endParaRPr lang="en-US" sz="2000" b="1" dirty="0">
                  <a:solidFill>
                    <a:srgbClr val="FFFF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354" name="AutoShape 10"/>
              <p:cNvSpPr>
                <a:spLocks noChangeArrowheads="1"/>
              </p:cNvSpPr>
              <p:nvPr/>
            </p:nvSpPr>
            <p:spPr bwMode="gray">
              <a:xfrm>
                <a:off x="723" y="2470"/>
                <a:ext cx="1957" cy="240"/>
              </a:xfrm>
              <a:prstGeom prst="roundRect">
                <a:avLst>
                  <a:gd name="adj" fmla="val 7574"/>
                </a:avLst>
              </a:prstGeom>
              <a:solidFill>
                <a:schemeClr val="bg2">
                  <a:lumMod val="50000"/>
                </a:schemeClr>
              </a:solidFill>
              <a:ln w="28575" cap="rnd">
                <a:noFill/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buFont typeface="Wingdings" pitchFamily="2" charset="2"/>
                  <a:buNone/>
                  <a:defRPr/>
                </a:pPr>
                <a:r>
                  <a:rPr lang="ru-RU" sz="2000" b="1" dirty="0" smtClean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Торжественный прием родителей лучших</a:t>
                </a:r>
              </a:p>
              <a:p>
                <a:pPr eaLnBrk="0" hangingPunct="0">
                  <a:buFont typeface="Wingdings" pitchFamily="2" charset="2"/>
                  <a:buNone/>
                  <a:defRPr/>
                </a:pPr>
                <a:r>
                  <a:rPr lang="ru-RU" sz="2000" b="1" dirty="0" smtClean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учеников у директора Центра</a:t>
                </a:r>
                <a:endParaRPr lang="en-US" sz="2000" b="1" dirty="0">
                  <a:solidFill>
                    <a:srgbClr val="FFFF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355" name="AutoShape 11"/>
              <p:cNvSpPr>
                <a:spLocks noChangeArrowheads="1"/>
              </p:cNvSpPr>
              <p:nvPr/>
            </p:nvSpPr>
            <p:spPr bwMode="gray">
              <a:xfrm>
                <a:off x="723" y="2806"/>
                <a:ext cx="1957" cy="242"/>
              </a:xfrm>
              <a:prstGeom prst="roundRect">
                <a:avLst>
                  <a:gd name="adj" fmla="val 7574"/>
                </a:avLst>
              </a:prstGeom>
              <a:solidFill>
                <a:schemeClr val="bg2">
                  <a:lumMod val="50000"/>
                </a:schemeClr>
              </a:solidFill>
              <a:ln w="28575" cap="rnd">
                <a:noFill/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buFont typeface="Wingdings" pitchFamily="2" charset="2"/>
                  <a:buNone/>
                  <a:defRPr/>
                </a:pPr>
                <a:r>
                  <a:rPr lang="en-US" sz="2000" b="1" dirty="0">
                    <a:solidFill>
                      <a:srgbClr val="F8F8F8"/>
                    </a:solidFill>
                    <a:latin typeface="+mn-lt"/>
                  </a:rPr>
                  <a:t> </a:t>
                </a:r>
                <a:r>
                  <a:rPr lang="ru-RU" sz="2000" b="1" dirty="0" smtClean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Коллективные творческие дела (2 раза в год)</a:t>
                </a:r>
                <a:endParaRPr lang="en-US" sz="2000" b="1" dirty="0">
                  <a:solidFill>
                    <a:srgbClr val="FFFF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356" name="AutoShape 12"/>
              <p:cNvSpPr>
                <a:spLocks noChangeArrowheads="1"/>
              </p:cNvSpPr>
              <p:nvPr/>
            </p:nvSpPr>
            <p:spPr bwMode="gray">
              <a:xfrm>
                <a:off x="723" y="3142"/>
                <a:ext cx="1957" cy="240"/>
              </a:xfrm>
              <a:prstGeom prst="roundRect">
                <a:avLst>
                  <a:gd name="adj" fmla="val 7574"/>
                </a:avLst>
              </a:prstGeom>
              <a:solidFill>
                <a:schemeClr val="bg2">
                  <a:lumMod val="50000"/>
                </a:schemeClr>
              </a:solidFill>
              <a:ln w="28575" cap="rnd">
                <a:noFill/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buFont typeface="Wingdings" pitchFamily="2" charset="2"/>
                  <a:buNone/>
                  <a:defRPr/>
                </a:pPr>
                <a:r>
                  <a:rPr lang="ru-RU" sz="2000" b="1" dirty="0" smtClean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Телефон «доверия» дл родителей</a:t>
                </a:r>
                <a:endParaRPr lang="en-US" sz="2000" b="1" dirty="0">
                  <a:solidFill>
                    <a:srgbClr val="FFFF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25" name="Rectangle 4"/>
          <p:cNvSpPr txBox="1">
            <a:spLocks noChangeArrowheads="1"/>
          </p:cNvSpPr>
          <p:nvPr/>
        </p:nvSpPr>
        <p:spPr bwMode="auto">
          <a:xfrm>
            <a:off x="857224" y="214290"/>
            <a:ext cx="7924800" cy="60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Формы работы с родителями: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" name="object 4"/>
          <p:cNvSpPr/>
          <p:nvPr/>
        </p:nvSpPr>
        <p:spPr>
          <a:xfrm>
            <a:off x="6715140" y="2285992"/>
            <a:ext cx="2428860" cy="207170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Общая цель работы с родителями: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17145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b="1" dirty="0" smtClean="0"/>
              <a:t>Традиционные, нетрадиционные и новые методы, формы взаимодействия родителей и Центра имеют одну общую цель – сделать счастливой подрастающую личность, входящую в современную культурную жизнь.</a:t>
            </a:r>
            <a:endParaRPr lang="ru-RU" sz="2400" b="1" dirty="0"/>
          </a:p>
        </p:txBody>
      </p:sp>
      <p:pic>
        <p:nvPicPr>
          <p:cNvPr id="10" name="Рисунок 2" descr="D:\Фото новые\Копия Новая папка\20151208_1411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571744"/>
            <a:ext cx="5214974" cy="407196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868A03-F6AE-4D62-89F1-E630502E932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3" name="Picture 4" descr="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bject 2"/>
          <p:cNvSpPr txBox="1">
            <a:spLocks/>
          </p:cNvSpPr>
          <p:nvPr/>
        </p:nvSpPr>
        <p:spPr>
          <a:xfrm>
            <a:off x="457200" y="274638"/>
            <a:ext cx="8229600" cy="507830"/>
          </a:xfrm>
          <a:prstGeom prst="rect">
            <a:avLst/>
          </a:prstGeom>
        </p:spPr>
        <p:txBody>
          <a:bodyPr vert="horz" wrap="square" lIns="0" tIns="167639" rIns="0" bIns="0" rtlCol="0">
            <a:spAutoFit/>
          </a:bodyPr>
          <a:lstStyle/>
          <a:p>
            <a:pPr marL="43053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0" cap="none" spc="-1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ОЖИДАЕМЫЕ </a:t>
            </a:r>
            <a:r>
              <a:rPr kumimoji="0" lang="ru-RU" sz="2200" b="1" i="0" u="none" strike="noStrike" kern="0" cap="none" spc="-7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РЕЗУЛЬТАТЫ </a:t>
            </a:r>
            <a:r>
              <a:rPr kumimoji="0" lang="ru-RU" sz="2200" b="1" i="0" u="none" strike="noStrike" kern="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РАБОТЫ </a:t>
            </a:r>
            <a:r>
              <a:rPr kumimoji="0" lang="ru-RU" sz="2200" b="1" i="0" u="none" strike="noStrike" kern="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</a:t>
            </a:r>
            <a:r>
              <a:rPr kumimoji="0" lang="ru-RU" sz="2200" b="1" i="0" u="none" strike="noStrike" kern="0" cap="none" spc="15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200" b="1" i="0" u="none" strike="noStrike" kern="0" cap="none" spc="-1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РОДИТЕЛЯМИ</a:t>
            </a:r>
            <a:endParaRPr kumimoji="0" lang="ru-RU" sz="2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85786" y="928670"/>
            <a:ext cx="7000924" cy="714380"/>
          </a:xfrm>
          <a:prstGeom prst="roundRect">
            <a:avLst/>
          </a:prstGeom>
          <a:solidFill>
            <a:srgbClr val="FF993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pc="-20" dirty="0" smtClean="0">
                <a:solidFill>
                  <a:schemeClr val="tx1"/>
                </a:solidFill>
                <a:cs typeface="Times New Roman"/>
              </a:rPr>
              <a:t>Укрепление </a:t>
            </a:r>
            <a:r>
              <a:rPr lang="ru-RU" sz="2400" b="1" spc="-10" dirty="0" smtClean="0">
                <a:solidFill>
                  <a:schemeClr val="tx1"/>
                </a:solidFill>
                <a:cs typeface="Times New Roman"/>
              </a:rPr>
              <a:t>авторитета родителей </a:t>
            </a:r>
            <a:r>
              <a:rPr lang="ru-RU" sz="2400" b="1" dirty="0" smtClean="0">
                <a:solidFill>
                  <a:schemeClr val="tx1"/>
                </a:solidFill>
                <a:cs typeface="Times New Roman"/>
              </a:rPr>
              <a:t>в</a:t>
            </a:r>
            <a:r>
              <a:rPr lang="ru-RU" sz="2400" b="1" spc="30" dirty="0" smtClean="0">
                <a:solidFill>
                  <a:schemeClr val="tx1"/>
                </a:solidFill>
                <a:cs typeface="Times New Roman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cs typeface="Times New Roman"/>
              </a:rPr>
              <a:t>семье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85786" y="1857364"/>
            <a:ext cx="7286676" cy="785818"/>
          </a:xfrm>
          <a:prstGeom prst="round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pc="-10" dirty="0" smtClean="0">
                <a:solidFill>
                  <a:schemeClr val="tx1"/>
                </a:solidFill>
                <a:cs typeface="Times New Roman"/>
              </a:rPr>
              <a:t>Формирование </a:t>
            </a:r>
            <a:r>
              <a:rPr lang="ru-RU" sz="2400" b="1" spc="-5" dirty="0" smtClean="0">
                <a:solidFill>
                  <a:schemeClr val="tx1"/>
                </a:solidFill>
                <a:cs typeface="Times New Roman"/>
              </a:rPr>
              <a:t>нравственных </a:t>
            </a:r>
            <a:r>
              <a:rPr lang="ru-RU" sz="2400" b="1" spc="-15" dirty="0" smtClean="0">
                <a:solidFill>
                  <a:schemeClr val="tx1"/>
                </a:solidFill>
                <a:cs typeface="Times New Roman"/>
              </a:rPr>
              <a:t>качеств</a:t>
            </a:r>
            <a:r>
              <a:rPr lang="ru-RU" sz="2400" b="1" spc="65" dirty="0" smtClean="0">
                <a:solidFill>
                  <a:schemeClr val="tx1"/>
                </a:solidFill>
                <a:cs typeface="Times New Roman"/>
              </a:rPr>
              <a:t> </a:t>
            </a:r>
            <a:r>
              <a:rPr lang="ru-RU" sz="2400" b="1" spc="-30" dirty="0" smtClean="0">
                <a:solidFill>
                  <a:schemeClr val="tx1"/>
                </a:solidFill>
                <a:cs typeface="Times New Roman"/>
              </a:rPr>
              <a:t>школьников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85786" y="2928934"/>
            <a:ext cx="7858180" cy="785818"/>
          </a:xfrm>
          <a:prstGeom prst="roundRect">
            <a:avLst/>
          </a:prstGeom>
          <a:solidFill>
            <a:srgbClr val="FF7C8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>
              <a:lnSpc>
                <a:spcPct val="100000"/>
              </a:lnSpc>
            </a:pPr>
            <a:r>
              <a:rPr lang="ru-RU" sz="2400" b="1" spc="-5" dirty="0" smtClean="0">
                <a:solidFill>
                  <a:schemeClr val="tx1"/>
                </a:solidFill>
                <a:cs typeface="Times New Roman"/>
              </a:rPr>
              <a:t>Понимание </a:t>
            </a:r>
            <a:r>
              <a:rPr lang="ru-RU" sz="2400" b="1" spc="-10" dirty="0" smtClean="0">
                <a:solidFill>
                  <a:schemeClr val="tx1"/>
                </a:solidFill>
                <a:cs typeface="Times New Roman"/>
              </a:rPr>
              <a:t>родителями </a:t>
            </a:r>
            <a:r>
              <a:rPr lang="ru-RU" sz="2400" b="1" spc="-5" dirty="0" smtClean="0">
                <a:solidFill>
                  <a:schemeClr val="tx1"/>
                </a:solidFill>
                <a:cs typeface="Times New Roman"/>
              </a:rPr>
              <a:t>значимости </a:t>
            </a:r>
            <a:r>
              <a:rPr lang="ru-RU" sz="2400" b="1" dirty="0" smtClean="0">
                <a:solidFill>
                  <a:schemeClr val="tx1"/>
                </a:solidFill>
                <a:cs typeface="Times New Roman"/>
              </a:rPr>
              <a:t>совместной</a:t>
            </a:r>
            <a:r>
              <a:rPr lang="ru-RU" sz="2400" b="1" spc="75" dirty="0" smtClean="0">
                <a:solidFill>
                  <a:schemeClr val="tx1"/>
                </a:solidFill>
                <a:cs typeface="Times New Roman"/>
              </a:rPr>
              <a:t> </a:t>
            </a:r>
            <a:r>
              <a:rPr lang="ru-RU" sz="2400" b="1" spc="-10" dirty="0" smtClean="0">
                <a:solidFill>
                  <a:schemeClr val="tx1"/>
                </a:solidFill>
                <a:cs typeface="Times New Roman"/>
              </a:rPr>
              <a:t>работы</a:t>
            </a:r>
            <a:endParaRPr lang="ru-RU" sz="2400" b="1" dirty="0">
              <a:solidFill>
                <a:schemeClr val="tx1"/>
              </a:solidFill>
              <a:cs typeface="Times New Roman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85786" y="4000504"/>
            <a:ext cx="7000924" cy="8572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>
              <a:lnSpc>
                <a:spcPct val="100000"/>
              </a:lnSpc>
            </a:pPr>
            <a:r>
              <a:rPr lang="ru-RU" sz="2400" b="1" spc="-10" dirty="0" smtClean="0">
                <a:solidFill>
                  <a:schemeClr val="tx1"/>
                </a:solidFill>
                <a:cs typeface="Times New Roman"/>
              </a:rPr>
              <a:t>Создание </a:t>
            </a:r>
            <a:r>
              <a:rPr lang="ru-RU" sz="2400" b="1" dirty="0" smtClean="0">
                <a:solidFill>
                  <a:schemeClr val="tx1"/>
                </a:solidFill>
                <a:cs typeface="Times New Roman"/>
              </a:rPr>
              <a:t>атмосферы </a:t>
            </a:r>
            <a:r>
              <a:rPr lang="ru-RU" sz="2400" b="1" spc="-15" dirty="0" smtClean="0">
                <a:solidFill>
                  <a:schemeClr val="tx1"/>
                </a:solidFill>
                <a:cs typeface="Times New Roman"/>
              </a:rPr>
              <a:t>сотрудничества</a:t>
            </a:r>
            <a:endParaRPr lang="ru-RU" sz="2400" b="1" dirty="0">
              <a:solidFill>
                <a:schemeClr val="tx1"/>
              </a:solidFill>
              <a:cs typeface="Times New Roman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85786" y="5072074"/>
            <a:ext cx="8072494" cy="100013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2084070" algn="l"/>
                <a:tab pos="3745229" algn="l"/>
              </a:tabLst>
            </a:pPr>
            <a:r>
              <a:rPr lang="ru-RU" sz="2400" b="1" dirty="0" smtClean="0">
                <a:solidFill>
                  <a:schemeClr val="tx1"/>
                </a:solidFill>
                <a:cs typeface="Times New Roman"/>
              </a:rPr>
              <a:t>Позитивные </a:t>
            </a:r>
            <a:r>
              <a:rPr lang="ru-RU" sz="2400" b="1" spc="-5" dirty="0" smtClean="0">
                <a:solidFill>
                  <a:schemeClr val="tx1"/>
                </a:solidFill>
                <a:cs typeface="Times New Roman"/>
              </a:rPr>
              <a:t>изменения взаимоотношений школьников, </a:t>
            </a:r>
            <a:r>
              <a:rPr lang="ru-RU" sz="2400" b="1" spc="-10" dirty="0" smtClean="0">
                <a:solidFill>
                  <a:schemeClr val="tx1"/>
                </a:solidFill>
                <a:cs typeface="Times New Roman"/>
              </a:rPr>
              <a:t>родителей,</a:t>
            </a:r>
            <a:r>
              <a:rPr lang="ru-RU" sz="2400" b="1" spc="-50" dirty="0" smtClean="0">
                <a:solidFill>
                  <a:schemeClr val="tx1"/>
                </a:solidFill>
                <a:cs typeface="Times New Roman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cs typeface="Times New Roman"/>
              </a:rPr>
              <a:t>учителей</a:t>
            </a:r>
            <a:endParaRPr lang="ru-RU" sz="2400" b="1" dirty="0">
              <a:solidFill>
                <a:schemeClr val="tx1"/>
              </a:solidFill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6" y="1600201"/>
            <a:ext cx="4071966" cy="40433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опмик учителя\Documents\Наши документы\Порофиева Н.Ю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29718" cy="5500750"/>
          </a:xfrm>
          <a:prstGeom prst="rect">
            <a:avLst/>
          </a:prstGeom>
          <a:noFill/>
        </p:spPr>
      </p:pic>
      <p:pic>
        <p:nvPicPr>
          <p:cNvPr id="4" name="Picture 2" descr="K:\картинки на школьную тему1\Рисунок15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10870" r="12096"/>
          <a:stretch>
            <a:fillRect/>
          </a:stretch>
        </p:blipFill>
        <p:spPr bwMode="auto">
          <a:xfrm>
            <a:off x="2928926" y="3714752"/>
            <a:ext cx="2071702" cy="314589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488" y="1428736"/>
            <a:ext cx="400052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Monotype Corsiva" pitchFamily="66" charset="0"/>
              </a:rPr>
              <a:t>«Мы знаем: без сомнения,</a:t>
            </a:r>
            <a:br>
              <a:rPr lang="ru-RU" sz="3200" b="1" i="1" dirty="0" smtClean="0">
                <a:latin typeface="Monotype Corsiva" pitchFamily="66" charset="0"/>
              </a:rPr>
            </a:br>
            <a:r>
              <a:rPr lang="ru-RU" sz="3200" b="1" i="1" dirty="0" smtClean="0">
                <a:latin typeface="Monotype Corsiva" pitchFamily="66" charset="0"/>
              </a:rPr>
              <a:t>Продлится много дней</a:t>
            </a:r>
            <a:br>
              <a:rPr lang="ru-RU" sz="3200" b="1" i="1" dirty="0" smtClean="0">
                <a:latin typeface="Monotype Corsiva" pitchFamily="66" charset="0"/>
              </a:rPr>
            </a:br>
            <a:r>
              <a:rPr lang="ru-RU" sz="3200" b="1" i="1" dirty="0" smtClean="0">
                <a:latin typeface="Monotype Corsiva" pitchFamily="66" charset="0"/>
              </a:rPr>
              <a:t>Союз детей, родителей</a:t>
            </a:r>
            <a:br>
              <a:rPr lang="ru-RU" sz="3200" b="1" i="1" dirty="0" smtClean="0">
                <a:latin typeface="Monotype Corsiva" pitchFamily="66" charset="0"/>
              </a:rPr>
            </a:br>
            <a:r>
              <a:rPr lang="ru-RU" sz="3200" b="1" i="1" dirty="0" smtClean="0">
                <a:latin typeface="Monotype Corsiva" pitchFamily="66" charset="0"/>
              </a:rPr>
              <a:t>И нас, учителей!»</a:t>
            </a:r>
            <a:endParaRPr lang="ru-RU" sz="3200" dirty="0" smtClean="0">
              <a:latin typeface="Monotype Corsiva" pitchFamily="66" charset="0"/>
            </a:endParaRPr>
          </a:p>
          <a:p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11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414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71500" y="1714500"/>
            <a:ext cx="52863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lnSpc>
                <a:spcPct val="70000"/>
              </a:lnSpc>
              <a:spcBef>
                <a:spcPct val="20000"/>
              </a:spcBef>
              <a:defRPr/>
            </a:pPr>
            <a:r>
              <a:rPr lang="ru-RU" sz="2800" b="1" dirty="0">
                <a:solidFill>
                  <a:schemeClr val="tx1"/>
                </a:solidFill>
                <a:latin typeface="+mj-lt"/>
              </a:rPr>
              <a:t>    </a:t>
            </a:r>
            <a:endParaRPr lang="ru-RU" sz="2800" b="1" dirty="0">
              <a:solidFill>
                <a:schemeClr val="tx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0" y="0"/>
            <a:ext cx="1841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900" u="sng">
                <a:solidFill>
                  <a:srgbClr val="008080"/>
                </a:solidFill>
                <a:cs typeface="Times New Roman" pitchFamily="18" charset="0"/>
              </a:rPr>
              <a:t/>
            </a:r>
            <a:br>
              <a:rPr lang="ru-RU" sz="900" u="sng">
                <a:solidFill>
                  <a:srgbClr val="008080"/>
                </a:solidFill>
                <a:cs typeface="Times New Roman" pitchFamily="18" charset="0"/>
              </a:rPr>
            </a:br>
            <a:endParaRPr lang="ru-RU"/>
          </a:p>
        </p:txBody>
      </p:sp>
      <p:pic>
        <p:nvPicPr>
          <p:cNvPr id="10" name="Рисунок 4" descr="цер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0394" y="3571876"/>
            <a:ext cx="3863605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428728" y="500042"/>
            <a:ext cx="6495816" cy="1754326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reflection blurRad="6350" stA="50000" endA="300" endPos="90000" dir="5400000" sy="-100000" algn="bl" rotWithShape="0"/>
          </a:effectLst>
          <a:scene3d>
            <a:camera prst="isometricOffAxis2Left"/>
            <a:lightRig rig="flat" dir="tl">
              <a:rot lat="0" lon="0" rev="6600000"/>
            </a:lightRig>
          </a:scene3d>
          <a:sp3d>
            <a:bevelT w="165100" prst="coolSlant"/>
          </a:sp3d>
        </p:spPr>
        <p:txBody>
          <a:bodyPr wrap="none" lIns="91440" tIns="45720" rIns="91440" bIns="4572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haroni" pitchFamily="2" charset="-79"/>
              </a:rPr>
              <a:t>Успехов, 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haroni" pitchFamily="2" charset="-79"/>
              </a:rPr>
              <a:t>уважаемые коллеги!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1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14480" y="1928802"/>
            <a:ext cx="6858048" cy="3643338"/>
          </a:xfrm>
        </p:spPr>
        <p:txBody>
          <a:bodyPr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Требований к результату образования;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требований к структуре основных образовательных программ;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требований к условиям реализации стандарта.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142976" y="357166"/>
            <a:ext cx="7700962" cy="64294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ФГОС – совокупность трех систем требований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6" name="Picture 5" descr="2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85728"/>
            <a:ext cx="992712" cy="939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utoShape 26"/>
          <p:cNvSpPr>
            <a:spLocks noChangeArrowheads="1"/>
          </p:cNvSpPr>
          <p:nvPr/>
        </p:nvSpPr>
        <p:spPr bwMode="gray">
          <a:xfrm>
            <a:off x="928662" y="2000240"/>
            <a:ext cx="757238" cy="685800"/>
          </a:xfrm>
          <a:prstGeom prst="diamond">
            <a:avLst/>
          </a:prstGeom>
          <a:solidFill>
            <a:srgbClr val="FF0000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AutoShape 26"/>
          <p:cNvSpPr>
            <a:spLocks noChangeArrowheads="1"/>
          </p:cNvSpPr>
          <p:nvPr/>
        </p:nvSpPr>
        <p:spPr bwMode="gray">
          <a:xfrm>
            <a:off x="857224" y="3214686"/>
            <a:ext cx="785818" cy="757238"/>
          </a:xfrm>
          <a:prstGeom prst="diamond">
            <a:avLst/>
          </a:prstGeom>
          <a:solidFill>
            <a:srgbClr val="FF0000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AutoShape 26"/>
          <p:cNvSpPr>
            <a:spLocks noChangeArrowheads="1"/>
          </p:cNvSpPr>
          <p:nvPr/>
        </p:nvSpPr>
        <p:spPr bwMode="gray">
          <a:xfrm>
            <a:off x="928662" y="4500570"/>
            <a:ext cx="757238" cy="757238"/>
          </a:xfrm>
          <a:prstGeom prst="diamond">
            <a:avLst/>
          </a:prstGeom>
          <a:solidFill>
            <a:srgbClr val="FF0000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4" descr="1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868346"/>
          </a:xfrm>
        </p:spPr>
        <p:txBody>
          <a:bodyPr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Социализация личности учащегося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468313" y="1500174"/>
            <a:ext cx="7704137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2000" b="1"/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684213" y="4581525"/>
            <a:ext cx="82296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</p:txBody>
      </p:sp>
      <p:sp>
        <p:nvSpPr>
          <p:cNvPr id="9" name="object 5"/>
          <p:cNvSpPr/>
          <p:nvPr/>
        </p:nvSpPr>
        <p:spPr>
          <a:xfrm>
            <a:off x="3214678" y="1000108"/>
            <a:ext cx="2571768" cy="1357322"/>
          </a:xfrm>
          <a:custGeom>
            <a:avLst/>
            <a:gdLst/>
            <a:ahLst/>
            <a:cxnLst/>
            <a:rect l="l" t="t" r="r" b="b"/>
            <a:pathLst>
              <a:path w="2553335" h="1276985">
                <a:moveTo>
                  <a:pt x="2425573" y="0"/>
                </a:moveTo>
                <a:lnTo>
                  <a:pt x="127634" y="0"/>
                </a:lnTo>
                <a:lnTo>
                  <a:pt x="77956" y="10033"/>
                </a:lnTo>
                <a:lnTo>
                  <a:pt x="37385" y="37401"/>
                </a:lnTo>
                <a:lnTo>
                  <a:pt x="10031" y="78009"/>
                </a:lnTo>
                <a:lnTo>
                  <a:pt x="0" y="127762"/>
                </a:lnTo>
                <a:lnTo>
                  <a:pt x="0" y="1148969"/>
                </a:lnTo>
                <a:lnTo>
                  <a:pt x="10031" y="1198647"/>
                </a:lnTo>
                <a:lnTo>
                  <a:pt x="37385" y="1239218"/>
                </a:lnTo>
                <a:lnTo>
                  <a:pt x="77956" y="1266572"/>
                </a:lnTo>
                <a:lnTo>
                  <a:pt x="127634" y="1276604"/>
                </a:lnTo>
                <a:lnTo>
                  <a:pt x="2425573" y="1276604"/>
                </a:lnTo>
                <a:lnTo>
                  <a:pt x="2475251" y="1266572"/>
                </a:lnTo>
                <a:lnTo>
                  <a:pt x="2515822" y="1239218"/>
                </a:lnTo>
                <a:lnTo>
                  <a:pt x="2543176" y="1198647"/>
                </a:lnTo>
                <a:lnTo>
                  <a:pt x="2553207" y="1148969"/>
                </a:lnTo>
                <a:lnTo>
                  <a:pt x="2553207" y="127762"/>
                </a:lnTo>
                <a:lnTo>
                  <a:pt x="2543176" y="78009"/>
                </a:lnTo>
                <a:lnTo>
                  <a:pt x="2515822" y="37401"/>
                </a:lnTo>
                <a:lnTo>
                  <a:pt x="2475251" y="10033"/>
                </a:lnTo>
                <a:lnTo>
                  <a:pt x="2425573" y="0"/>
                </a:lnTo>
                <a:close/>
              </a:path>
            </a:pathLst>
          </a:custGeom>
          <a:solidFill>
            <a:srgbClr val="CC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6"/>
          <p:cNvSpPr txBox="1"/>
          <p:nvPr/>
        </p:nvSpPr>
        <p:spPr>
          <a:xfrm>
            <a:off x="3214678" y="1285860"/>
            <a:ext cx="2520327" cy="9344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635" algn="ctr">
              <a:lnSpc>
                <a:spcPct val="91700"/>
              </a:lnSpc>
            </a:pPr>
            <a:r>
              <a:rPr sz="2200" b="1" spc="-5" dirty="0">
                <a:latin typeface="Calibri"/>
                <a:cs typeface="Calibri"/>
              </a:rPr>
              <a:t>Эффективное  </a:t>
            </a:r>
            <a:r>
              <a:rPr sz="2200" b="1">
                <a:latin typeface="Calibri"/>
                <a:cs typeface="Calibri"/>
              </a:rPr>
              <a:t>взаим</a:t>
            </a:r>
            <a:r>
              <a:rPr sz="2200" b="1" spc="-70">
                <a:latin typeface="Calibri"/>
                <a:cs typeface="Calibri"/>
              </a:rPr>
              <a:t>о</a:t>
            </a:r>
            <a:r>
              <a:rPr sz="2200" b="1" spc="-25">
                <a:latin typeface="Calibri"/>
                <a:cs typeface="Calibri"/>
              </a:rPr>
              <a:t>д</a:t>
            </a:r>
            <a:r>
              <a:rPr sz="2200" b="1">
                <a:latin typeface="Calibri"/>
                <a:cs typeface="Calibri"/>
              </a:rPr>
              <a:t>ействие  </a:t>
            </a:r>
            <a:r>
              <a:rPr lang="ru-RU" sz="2200" b="1" dirty="0" smtClean="0">
                <a:latin typeface="Calibri"/>
                <a:cs typeface="Calibri"/>
              </a:rPr>
              <a:t>Центра </a:t>
            </a:r>
            <a:r>
              <a:rPr sz="2200" b="1" smtClean="0">
                <a:latin typeface="Calibri"/>
                <a:cs typeface="Calibri"/>
              </a:rPr>
              <a:t>и</a:t>
            </a:r>
            <a:r>
              <a:rPr sz="2200" b="1" spc="-75" smtClean="0">
                <a:latin typeface="Calibri"/>
                <a:cs typeface="Calibri"/>
              </a:rPr>
              <a:t> </a:t>
            </a:r>
            <a:r>
              <a:rPr sz="2200" b="1" spc="-5" dirty="0">
                <a:latin typeface="Calibri"/>
                <a:cs typeface="Calibri"/>
              </a:rPr>
              <a:t>семьи</a:t>
            </a:r>
            <a:endParaRPr sz="2200" b="1">
              <a:latin typeface="Calibri"/>
              <a:cs typeface="Calibri"/>
            </a:endParaRPr>
          </a:p>
        </p:txBody>
      </p:sp>
      <p:sp>
        <p:nvSpPr>
          <p:cNvPr id="11" name="object 3"/>
          <p:cNvSpPr/>
          <p:nvPr/>
        </p:nvSpPr>
        <p:spPr>
          <a:xfrm>
            <a:off x="357158" y="2357430"/>
            <a:ext cx="2643206" cy="214313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2"/>
          <p:cNvSpPr/>
          <p:nvPr/>
        </p:nvSpPr>
        <p:spPr>
          <a:xfrm>
            <a:off x="6000760" y="2357430"/>
            <a:ext cx="2857520" cy="214314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428992" y="2714620"/>
            <a:ext cx="608330" cy="1304925"/>
          </a:xfrm>
          <a:custGeom>
            <a:avLst/>
            <a:gdLst/>
            <a:ahLst/>
            <a:cxnLst/>
            <a:rect l="l" t="t" r="r" b="b"/>
            <a:pathLst>
              <a:path w="608329" h="1304925">
                <a:moveTo>
                  <a:pt x="0" y="1042543"/>
                </a:moveTo>
                <a:lnTo>
                  <a:pt x="176402" y="1304670"/>
                </a:lnTo>
                <a:lnTo>
                  <a:pt x="438530" y="1128268"/>
                </a:lnTo>
                <a:lnTo>
                  <a:pt x="350774" y="1111123"/>
                </a:lnTo>
                <a:lnTo>
                  <a:pt x="360827" y="1059688"/>
                </a:lnTo>
                <a:lnTo>
                  <a:pt x="87629" y="1059688"/>
                </a:lnTo>
                <a:lnTo>
                  <a:pt x="0" y="1042543"/>
                </a:lnTo>
                <a:close/>
              </a:path>
              <a:path w="608329" h="1304925">
                <a:moveTo>
                  <a:pt x="431419" y="0"/>
                </a:moveTo>
                <a:lnTo>
                  <a:pt x="169290" y="176402"/>
                </a:lnTo>
                <a:lnTo>
                  <a:pt x="256921" y="193548"/>
                </a:lnTo>
                <a:lnTo>
                  <a:pt x="87629" y="1059688"/>
                </a:lnTo>
                <a:lnTo>
                  <a:pt x="360827" y="1059688"/>
                </a:lnTo>
                <a:lnTo>
                  <a:pt x="520064" y="244983"/>
                </a:lnTo>
                <a:lnTo>
                  <a:pt x="596284" y="244983"/>
                </a:lnTo>
                <a:lnTo>
                  <a:pt x="431419" y="0"/>
                </a:lnTo>
                <a:close/>
              </a:path>
              <a:path w="608329" h="1304925">
                <a:moveTo>
                  <a:pt x="596284" y="244983"/>
                </a:moveTo>
                <a:lnTo>
                  <a:pt x="520064" y="244983"/>
                </a:lnTo>
                <a:lnTo>
                  <a:pt x="607822" y="262127"/>
                </a:lnTo>
                <a:lnTo>
                  <a:pt x="596284" y="244983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7"/>
          <p:cNvSpPr/>
          <p:nvPr/>
        </p:nvSpPr>
        <p:spPr>
          <a:xfrm>
            <a:off x="4929190" y="2714620"/>
            <a:ext cx="584835" cy="1311910"/>
          </a:xfrm>
          <a:custGeom>
            <a:avLst/>
            <a:gdLst/>
            <a:ahLst/>
            <a:cxnLst/>
            <a:rect l="l" t="t" r="r" b="b"/>
            <a:pathLst>
              <a:path w="584835" h="1311910">
                <a:moveTo>
                  <a:pt x="359926" y="242315"/>
                </a:moveTo>
                <a:lnTo>
                  <a:pt x="88264" y="242315"/>
                </a:lnTo>
                <a:lnTo>
                  <a:pt x="232155" y="1113027"/>
                </a:lnTo>
                <a:lnTo>
                  <a:pt x="144017" y="1127506"/>
                </a:lnTo>
                <a:lnTo>
                  <a:pt x="400812" y="1311528"/>
                </a:lnTo>
                <a:lnTo>
                  <a:pt x="574459" y="1069213"/>
                </a:lnTo>
                <a:lnTo>
                  <a:pt x="496697" y="1069213"/>
                </a:lnTo>
                <a:lnTo>
                  <a:pt x="359926" y="242315"/>
                </a:lnTo>
                <a:close/>
              </a:path>
              <a:path w="584835" h="1311910">
                <a:moveTo>
                  <a:pt x="584835" y="1054734"/>
                </a:moveTo>
                <a:lnTo>
                  <a:pt x="496697" y="1069213"/>
                </a:lnTo>
                <a:lnTo>
                  <a:pt x="574459" y="1069213"/>
                </a:lnTo>
                <a:lnTo>
                  <a:pt x="584835" y="1054734"/>
                </a:lnTo>
                <a:close/>
              </a:path>
              <a:path w="584835" h="1311910">
                <a:moveTo>
                  <a:pt x="184023" y="0"/>
                </a:moveTo>
                <a:lnTo>
                  <a:pt x="0" y="256793"/>
                </a:lnTo>
                <a:lnTo>
                  <a:pt x="88264" y="242315"/>
                </a:lnTo>
                <a:lnTo>
                  <a:pt x="359926" y="242315"/>
                </a:lnTo>
                <a:lnTo>
                  <a:pt x="352678" y="198500"/>
                </a:lnTo>
                <a:lnTo>
                  <a:pt x="440816" y="184023"/>
                </a:lnTo>
                <a:lnTo>
                  <a:pt x="184023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1"/>
          <p:cNvSpPr/>
          <p:nvPr/>
        </p:nvSpPr>
        <p:spPr>
          <a:xfrm>
            <a:off x="285720" y="4714884"/>
            <a:ext cx="2553335" cy="1357322"/>
          </a:xfrm>
          <a:custGeom>
            <a:avLst/>
            <a:gdLst/>
            <a:ahLst/>
            <a:cxnLst/>
            <a:rect l="l" t="t" r="r" b="b"/>
            <a:pathLst>
              <a:path w="2553335" h="1276985">
                <a:moveTo>
                  <a:pt x="2425585" y="0"/>
                </a:moveTo>
                <a:lnTo>
                  <a:pt x="127647" y="0"/>
                </a:lnTo>
                <a:lnTo>
                  <a:pt x="77966" y="10031"/>
                </a:lnTo>
                <a:lnTo>
                  <a:pt x="37391" y="37385"/>
                </a:lnTo>
                <a:lnTo>
                  <a:pt x="10033" y="77956"/>
                </a:lnTo>
                <a:lnTo>
                  <a:pt x="0" y="127635"/>
                </a:lnTo>
                <a:lnTo>
                  <a:pt x="0" y="1148956"/>
                </a:lnTo>
                <a:lnTo>
                  <a:pt x="10033" y="1198649"/>
                </a:lnTo>
                <a:lnTo>
                  <a:pt x="37391" y="1239227"/>
                </a:lnTo>
                <a:lnTo>
                  <a:pt x="77966" y="1266585"/>
                </a:lnTo>
                <a:lnTo>
                  <a:pt x="127647" y="1276616"/>
                </a:lnTo>
                <a:lnTo>
                  <a:pt x="2425585" y="1276616"/>
                </a:lnTo>
                <a:lnTo>
                  <a:pt x="2475264" y="1266585"/>
                </a:lnTo>
                <a:lnTo>
                  <a:pt x="2515835" y="1239227"/>
                </a:lnTo>
                <a:lnTo>
                  <a:pt x="2543189" y="1198649"/>
                </a:lnTo>
                <a:lnTo>
                  <a:pt x="2553220" y="1148956"/>
                </a:lnTo>
                <a:lnTo>
                  <a:pt x="2553220" y="127635"/>
                </a:lnTo>
                <a:lnTo>
                  <a:pt x="2543189" y="77956"/>
                </a:lnTo>
                <a:lnTo>
                  <a:pt x="2515835" y="37385"/>
                </a:lnTo>
                <a:lnTo>
                  <a:pt x="2475264" y="10031"/>
                </a:lnTo>
                <a:lnTo>
                  <a:pt x="2425585" y="0"/>
                </a:lnTo>
                <a:close/>
              </a:path>
            </a:pathLst>
          </a:custGeom>
          <a:solidFill>
            <a:srgbClr val="CC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2"/>
          <p:cNvSpPr txBox="1"/>
          <p:nvPr/>
        </p:nvSpPr>
        <p:spPr>
          <a:xfrm>
            <a:off x="428596" y="4929198"/>
            <a:ext cx="2214578" cy="7360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100" b="1" spc="-5" dirty="0">
                <a:latin typeface="Calibri"/>
                <a:cs typeface="Calibri"/>
              </a:rPr>
              <a:t>СОЦИАЛИЗАЦИЯ</a:t>
            </a:r>
            <a:endParaRPr sz="2100" b="1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685"/>
              </a:spcBef>
            </a:pPr>
            <a:r>
              <a:rPr sz="2100" b="1" spc="-5">
                <a:latin typeface="Calibri"/>
                <a:cs typeface="Calibri"/>
              </a:rPr>
              <a:t>Я </a:t>
            </a:r>
            <a:r>
              <a:rPr lang="ru-RU" sz="2100" b="1" spc="-5" dirty="0" smtClean="0">
                <a:latin typeface="Calibri"/>
                <a:cs typeface="Calibri"/>
              </a:rPr>
              <a:t> - </a:t>
            </a:r>
            <a:r>
              <a:rPr sz="2100" b="1" smtClean="0">
                <a:latin typeface="Calibri"/>
                <a:cs typeface="Calibri"/>
              </a:rPr>
              <a:t>в</a:t>
            </a:r>
            <a:r>
              <a:rPr sz="2100" b="1" spc="-85" smtClean="0">
                <a:latin typeface="Calibri"/>
                <a:cs typeface="Calibri"/>
              </a:rPr>
              <a:t> </a:t>
            </a:r>
            <a:r>
              <a:rPr sz="2100" b="1" spc="-5" dirty="0">
                <a:latin typeface="Calibri"/>
                <a:cs typeface="Calibri"/>
              </a:rPr>
              <a:t>обществе</a:t>
            </a:r>
            <a:endParaRPr sz="2100" b="1">
              <a:latin typeface="Calibri"/>
              <a:cs typeface="Calibri"/>
            </a:endParaRPr>
          </a:p>
        </p:txBody>
      </p:sp>
      <p:sp>
        <p:nvSpPr>
          <p:cNvPr id="17" name="object 10"/>
          <p:cNvSpPr/>
          <p:nvPr/>
        </p:nvSpPr>
        <p:spPr>
          <a:xfrm>
            <a:off x="3357554" y="4929198"/>
            <a:ext cx="2000264" cy="571504"/>
          </a:xfrm>
          <a:custGeom>
            <a:avLst/>
            <a:gdLst/>
            <a:ahLst/>
            <a:cxnLst/>
            <a:rect l="l" t="t" r="r" b="b"/>
            <a:pathLst>
              <a:path w="1329689" h="447039">
                <a:moveTo>
                  <a:pt x="223392" y="0"/>
                </a:moveTo>
                <a:lnTo>
                  <a:pt x="0" y="223392"/>
                </a:lnTo>
                <a:lnTo>
                  <a:pt x="223392" y="446811"/>
                </a:lnTo>
                <a:lnTo>
                  <a:pt x="223392" y="357504"/>
                </a:lnTo>
                <a:lnTo>
                  <a:pt x="1195339" y="357504"/>
                </a:lnTo>
                <a:lnTo>
                  <a:pt x="1329435" y="223392"/>
                </a:lnTo>
                <a:lnTo>
                  <a:pt x="1195450" y="89407"/>
                </a:lnTo>
                <a:lnTo>
                  <a:pt x="223392" y="89407"/>
                </a:lnTo>
                <a:lnTo>
                  <a:pt x="223392" y="0"/>
                </a:lnTo>
                <a:close/>
              </a:path>
              <a:path w="1329689" h="447039">
                <a:moveTo>
                  <a:pt x="1195339" y="357504"/>
                </a:moveTo>
                <a:lnTo>
                  <a:pt x="1106042" y="357504"/>
                </a:lnTo>
                <a:lnTo>
                  <a:pt x="1106042" y="446811"/>
                </a:lnTo>
                <a:lnTo>
                  <a:pt x="1195339" y="357504"/>
                </a:lnTo>
                <a:close/>
              </a:path>
              <a:path w="1329689" h="447039">
                <a:moveTo>
                  <a:pt x="1106042" y="0"/>
                </a:moveTo>
                <a:lnTo>
                  <a:pt x="1106042" y="89407"/>
                </a:lnTo>
                <a:lnTo>
                  <a:pt x="1195450" y="89407"/>
                </a:lnTo>
                <a:lnTo>
                  <a:pt x="1106042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8"/>
          <p:cNvSpPr/>
          <p:nvPr/>
        </p:nvSpPr>
        <p:spPr>
          <a:xfrm>
            <a:off x="6000760" y="4714884"/>
            <a:ext cx="2714644" cy="1276985"/>
          </a:xfrm>
          <a:custGeom>
            <a:avLst/>
            <a:gdLst/>
            <a:ahLst/>
            <a:cxnLst/>
            <a:rect l="l" t="t" r="r" b="b"/>
            <a:pathLst>
              <a:path w="2553334" h="1276985">
                <a:moveTo>
                  <a:pt x="2425572" y="0"/>
                </a:moveTo>
                <a:lnTo>
                  <a:pt x="127635" y="0"/>
                </a:lnTo>
                <a:lnTo>
                  <a:pt x="77956" y="10031"/>
                </a:lnTo>
                <a:lnTo>
                  <a:pt x="37385" y="37385"/>
                </a:lnTo>
                <a:lnTo>
                  <a:pt x="10031" y="77956"/>
                </a:lnTo>
                <a:lnTo>
                  <a:pt x="0" y="127635"/>
                </a:lnTo>
                <a:lnTo>
                  <a:pt x="0" y="1148956"/>
                </a:lnTo>
                <a:lnTo>
                  <a:pt x="10031" y="1198649"/>
                </a:lnTo>
                <a:lnTo>
                  <a:pt x="37385" y="1239227"/>
                </a:lnTo>
                <a:lnTo>
                  <a:pt x="77956" y="1266585"/>
                </a:lnTo>
                <a:lnTo>
                  <a:pt x="127635" y="1276616"/>
                </a:lnTo>
                <a:lnTo>
                  <a:pt x="2425572" y="1276616"/>
                </a:lnTo>
                <a:lnTo>
                  <a:pt x="2475251" y="1266585"/>
                </a:lnTo>
                <a:lnTo>
                  <a:pt x="2515822" y="1239227"/>
                </a:lnTo>
                <a:lnTo>
                  <a:pt x="2543176" y="1198649"/>
                </a:lnTo>
                <a:lnTo>
                  <a:pt x="2553208" y="1148956"/>
                </a:lnTo>
                <a:lnTo>
                  <a:pt x="2553208" y="127635"/>
                </a:lnTo>
                <a:lnTo>
                  <a:pt x="2543176" y="77956"/>
                </a:lnTo>
                <a:lnTo>
                  <a:pt x="2515822" y="37385"/>
                </a:lnTo>
                <a:lnTo>
                  <a:pt x="2475251" y="10031"/>
                </a:lnTo>
                <a:lnTo>
                  <a:pt x="2425572" y="0"/>
                </a:lnTo>
                <a:close/>
              </a:path>
            </a:pathLst>
          </a:custGeom>
          <a:solidFill>
            <a:srgbClr val="CC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9"/>
          <p:cNvSpPr txBox="1"/>
          <p:nvPr/>
        </p:nvSpPr>
        <p:spPr>
          <a:xfrm>
            <a:off x="6143636" y="4857760"/>
            <a:ext cx="2516721" cy="10284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100" b="1" dirty="0">
                <a:latin typeface="Calibri"/>
                <a:cs typeface="Calibri"/>
              </a:rPr>
              <a:t>С</a:t>
            </a:r>
            <a:r>
              <a:rPr sz="2100" b="1" spc="-10" dirty="0">
                <a:latin typeface="Calibri"/>
                <a:cs typeface="Calibri"/>
              </a:rPr>
              <a:t>А</a:t>
            </a:r>
            <a:r>
              <a:rPr sz="2100" b="1" spc="-5" dirty="0">
                <a:latin typeface="Calibri"/>
                <a:cs typeface="Calibri"/>
              </a:rPr>
              <a:t>МО</a:t>
            </a:r>
            <a:r>
              <a:rPr sz="2100" b="1" dirty="0">
                <a:latin typeface="Calibri"/>
                <a:cs typeface="Calibri"/>
              </a:rPr>
              <a:t>Р</a:t>
            </a:r>
            <a:r>
              <a:rPr sz="2100" b="1" spc="-15" dirty="0">
                <a:latin typeface="Calibri"/>
                <a:cs typeface="Calibri"/>
              </a:rPr>
              <a:t>Е</a:t>
            </a:r>
            <a:r>
              <a:rPr sz="2100" b="1" dirty="0">
                <a:latin typeface="Calibri"/>
                <a:cs typeface="Calibri"/>
              </a:rPr>
              <a:t>АЛ</a:t>
            </a:r>
            <a:r>
              <a:rPr sz="2100" b="1" spc="-10" dirty="0">
                <a:latin typeface="Calibri"/>
                <a:cs typeface="Calibri"/>
              </a:rPr>
              <a:t>И</a:t>
            </a:r>
            <a:r>
              <a:rPr sz="2100" b="1" spc="-15" dirty="0">
                <a:latin typeface="Calibri"/>
                <a:cs typeface="Calibri"/>
              </a:rPr>
              <a:t>З</a:t>
            </a:r>
            <a:r>
              <a:rPr sz="2100" b="1" dirty="0">
                <a:latin typeface="Calibri"/>
                <a:cs typeface="Calibri"/>
              </a:rPr>
              <a:t>АЦИЯ</a:t>
            </a:r>
            <a:endParaRPr sz="2100" b="1">
              <a:latin typeface="Calibri"/>
              <a:cs typeface="Calibri"/>
            </a:endParaRPr>
          </a:p>
          <a:p>
            <a:pPr algn="ctr">
              <a:lnSpc>
                <a:spcPts val="2420"/>
              </a:lnSpc>
              <a:spcBef>
                <a:spcPts val="685"/>
              </a:spcBef>
            </a:pPr>
            <a:r>
              <a:rPr sz="2100" b="1" spc="-5" dirty="0">
                <a:latin typeface="Calibri"/>
                <a:cs typeface="Calibri"/>
              </a:rPr>
              <a:t>Я </a:t>
            </a:r>
            <a:r>
              <a:rPr sz="2100" b="1" dirty="0">
                <a:latin typeface="Calibri"/>
                <a:cs typeface="Calibri"/>
              </a:rPr>
              <a:t>–</a:t>
            </a:r>
            <a:r>
              <a:rPr sz="2100" b="1" spc="-100" dirty="0">
                <a:latin typeface="Calibri"/>
                <a:cs typeface="Calibri"/>
              </a:rPr>
              <a:t> </a:t>
            </a:r>
            <a:r>
              <a:rPr sz="2100" b="1" spc="-5" dirty="0">
                <a:latin typeface="Calibri"/>
                <a:cs typeface="Calibri"/>
              </a:rPr>
              <a:t>успешная</a:t>
            </a:r>
            <a:endParaRPr sz="2100" b="1">
              <a:latin typeface="Calibri"/>
              <a:cs typeface="Calibri"/>
            </a:endParaRPr>
          </a:p>
          <a:p>
            <a:pPr algn="ctr">
              <a:lnSpc>
                <a:spcPts val="2420"/>
              </a:lnSpc>
            </a:pPr>
            <a:r>
              <a:rPr sz="2100" b="1" dirty="0">
                <a:latin typeface="Calibri"/>
                <a:cs typeface="Calibri"/>
              </a:rPr>
              <a:t>личность</a:t>
            </a:r>
            <a:endParaRPr sz="2100" b="1">
              <a:latin typeface="Calibri"/>
              <a:cs typeface="Calibri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1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857224" y="2143116"/>
            <a:ext cx="4357718" cy="3286148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Семья и школа – два субъекта созидания настоящего и будущего ребенка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idx="1"/>
          </p:nvPr>
        </p:nvSpPr>
        <p:spPr>
          <a:xfrm>
            <a:off x="142844" y="1285860"/>
            <a:ext cx="9001156" cy="757229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Взаимодействие с семьей – одна из актуальных и сложных проблем в работе Центра и каждого педагога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 rot="2557178">
            <a:off x="5849672" y="3125385"/>
            <a:ext cx="1571637" cy="37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   </a:t>
            </a: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семья</a:t>
            </a:r>
            <a:endParaRPr lang="ru-RU" sz="2800" b="1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571868" y="2143116"/>
            <a:ext cx="4714908" cy="3214710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Текст 6"/>
          <p:cNvSpPr txBox="1">
            <a:spLocks/>
          </p:cNvSpPr>
          <p:nvPr/>
        </p:nvSpPr>
        <p:spPr bwMode="auto">
          <a:xfrm>
            <a:off x="142844" y="5643578"/>
            <a:ext cx="900115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Взаимодействие семьи и Центра – необходимо и неизбежно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комп\Desktop\Лена\1487302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3071810"/>
            <a:ext cx="1285884" cy="153987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 rot="19917965">
            <a:off x="1479945" y="3419443"/>
            <a:ext cx="1630549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2567466">
            <a:off x="6104696" y="3193941"/>
            <a:ext cx="1214446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 rot="19822723">
            <a:off x="1276524" y="3221211"/>
            <a:ext cx="1571637" cy="37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   </a:t>
            </a: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Центр</a:t>
            </a:r>
            <a:endParaRPr lang="ru-RU" sz="2800" b="1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1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Проблемы взаимодействия Центра и родителей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468313" y="1500174"/>
            <a:ext cx="7704137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2000" b="1"/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684213" y="4581525"/>
            <a:ext cx="82296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1214422"/>
            <a:ext cx="8286808" cy="114300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Отсутствие желания или возможностей педагогов и родителей взаимодействовать в современных условиях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20" y="2643182"/>
            <a:ext cx="8215370" cy="857256"/>
          </a:xfrm>
          <a:prstGeom prst="round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Несогласованность в решении вопросов воспитания и обучения детей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5720" y="3786190"/>
            <a:ext cx="8215370" cy="928694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Отсутствие определенности в полномочиях обеих сторон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5720" y="5072074"/>
            <a:ext cx="8215370" cy="100013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Отсутствие координации в вопросах делового партнерства Центра и семьи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4" descr="1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ru-RU" sz="34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ru-RU" sz="24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5" name="Rectangle 18"/>
          <p:cNvSpPr txBox="1">
            <a:spLocks noChangeArrowheads="1"/>
          </p:cNvSpPr>
          <p:nvPr/>
        </p:nvSpPr>
        <p:spPr>
          <a:xfrm>
            <a:off x="457200" y="258763"/>
            <a:ext cx="7315200" cy="9445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Семья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214282" y="1214422"/>
            <a:ext cx="3657600" cy="1152525"/>
            <a:chOff x="720" y="1392"/>
            <a:chExt cx="4058" cy="480"/>
          </a:xfrm>
        </p:grpSpPr>
        <p:sp>
          <p:nvSpPr>
            <p:cNvPr id="7" name="AutoShape 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5"/>
            <p:cNvGrpSpPr>
              <a:grpSpLocks/>
            </p:cNvGrpSpPr>
            <p:nvPr/>
          </p:nvGrpSpPr>
          <p:grpSpPr bwMode="auto">
            <a:xfrm>
              <a:off x="731" y="1407"/>
              <a:ext cx="4042" cy="444"/>
              <a:chOff x="745" y="1407"/>
              <a:chExt cx="3987" cy="444"/>
            </a:xfrm>
          </p:grpSpPr>
          <p:sp>
            <p:nvSpPr>
              <p:cNvPr id="9" name="AutoShape 6"/>
              <p:cNvSpPr>
                <a:spLocks noChangeArrowheads="1"/>
              </p:cNvSpPr>
              <p:nvPr/>
            </p:nvSpPr>
            <p:spPr bwMode="ltGray">
              <a:xfrm>
                <a:off x="745" y="1736"/>
                <a:ext cx="3987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AutoShape 7"/>
              <p:cNvSpPr>
                <a:spLocks noChangeArrowheads="1"/>
              </p:cNvSpPr>
              <p:nvPr/>
            </p:nvSpPr>
            <p:spPr bwMode="ltGray">
              <a:xfrm>
                <a:off x="745" y="1407"/>
                <a:ext cx="3987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1" name="Group 8"/>
          <p:cNvGrpSpPr>
            <a:grpSpLocks/>
          </p:cNvGrpSpPr>
          <p:nvPr/>
        </p:nvGrpSpPr>
        <p:grpSpPr bwMode="auto">
          <a:xfrm>
            <a:off x="285720" y="2786058"/>
            <a:ext cx="3657600" cy="1152525"/>
            <a:chOff x="720" y="1392"/>
            <a:chExt cx="4058" cy="480"/>
          </a:xfrm>
        </p:grpSpPr>
        <p:sp>
          <p:nvSpPr>
            <p:cNvPr id="12" name="AutoShape 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3" name="Group 10"/>
            <p:cNvGrpSpPr>
              <a:grpSpLocks/>
            </p:cNvGrpSpPr>
            <p:nvPr/>
          </p:nvGrpSpPr>
          <p:grpSpPr bwMode="auto">
            <a:xfrm>
              <a:off x="731" y="1407"/>
              <a:ext cx="4042" cy="444"/>
              <a:chOff x="745" y="1407"/>
              <a:chExt cx="3987" cy="444"/>
            </a:xfrm>
          </p:grpSpPr>
          <p:sp>
            <p:nvSpPr>
              <p:cNvPr id="14" name="AutoShape 11"/>
              <p:cNvSpPr>
                <a:spLocks noChangeArrowheads="1"/>
              </p:cNvSpPr>
              <p:nvPr/>
            </p:nvSpPr>
            <p:spPr bwMode="gray">
              <a:xfrm>
                <a:off x="745" y="1736"/>
                <a:ext cx="3987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AutoShape 12"/>
              <p:cNvSpPr>
                <a:spLocks noChangeArrowheads="1"/>
              </p:cNvSpPr>
              <p:nvPr/>
            </p:nvSpPr>
            <p:spPr bwMode="gray">
              <a:xfrm>
                <a:off x="745" y="1407"/>
                <a:ext cx="3987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2549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6" name="AutoShape 14"/>
          <p:cNvSpPr>
            <a:spLocks noChangeArrowheads="1"/>
          </p:cNvSpPr>
          <p:nvPr/>
        </p:nvSpPr>
        <p:spPr bwMode="ltGray">
          <a:xfrm>
            <a:off x="214282" y="4143380"/>
            <a:ext cx="3714776" cy="928694"/>
          </a:xfrm>
          <a:prstGeom prst="roundRect">
            <a:avLst>
              <a:gd name="adj" fmla="val 17509"/>
            </a:avLst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shade val="92157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>
            <a:solidFill>
              <a:srgbClr val="6600CC"/>
            </a:solidFill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8596" y="1428736"/>
            <a:ext cx="32147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Семья не просит, чтобы с ней работали</a:t>
            </a:r>
            <a:r>
              <a:rPr lang="en-US" sz="22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endParaRPr lang="en-US" sz="22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8596" y="2928934"/>
            <a:ext cx="335758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Семья не хочет, чтоб в её тайны заглядывали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3" name="AutoShape 2"/>
          <p:cNvSpPr>
            <a:spLocks noChangeArrowheads="1"/>
          </p:cNvSpPr>
          <p:nvPr/>
        </p:nvSpPr>
        <p:spPr bwMode="gray">
          <a:xfrm rot="5400000">
            <a:off x="3367876" y="2704298"/>
            <a:ext cx="2224088" cy="815973"/>
          </a:xfrm>
          <a:prstGeom prst="triangle">
            <a:avLst>
              <a:gd name="adj" fmla="val 50000"/>
            </a:avLst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22"/>
          <p:cNvSpPr>
            <a:spLocks noChangeArrowheads="1"/>
          </p:cNvSpPr>
          <p:nvPr/>
        </p:nvSpPr>
        <p:spPr bwMode="gray">
          <a:xfrm>
            <a:off x="4857752" y="3000372"/>
            <a:ext cx="4071966" cy="3143272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  <a:ln w="9525" algn="ctr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 wrap="none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Довольно замкнутое объединение </a:t>
            </a:r>
          </a:p>
          <a:p>
            <a:pPr algn="ctr" eaLnBrk="0" hangingPunct="0">
              <a:lnSpc>
                <a:spcPct val="110000"/>
              </a:lnSpc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людей, ревностно  защищающее </a:t>
            </a:r>
          </a:p>
          <a:p>
            <a:pPr algn="ctr" eaLnBrk="0" hangingPunct="0">
              <a:lnSpc>
                <a:spcPct val="110000"/>
              </a:lnSpc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свой внутренний мир, </a:t>
            </a:r>
          </a:p>
          <a:p>
            <a:pPr algn="ctr" eaLnBrk="0" hangingPunct="0">
              <a:lnSpc>
                <a:spcPct val="110000"/>
              </a:lnSpc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свои тайны и секреты, </a:t>
            </a:r>
          </a:p>
          <a:p>
            <a:pPr algn="ctr" eaLnBrk="0" hangingPunct="0">
              <a:lnSpc>
                <a:spcPct val="110000"/>
              </a:lnSpc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противостоящие внешним </a:t>
            </a:r>
          </a:p>
          <a:p>
            <a:pPr algn="ctr" eaLnBrk="0" hangingPunct="0">
              <a:lnSpc>
                <a:spcPct val="110000"/>
              </a:lnSpc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воздействиям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21" name="i-main-pic" descr="Картинка 320 из 64000">
            <a:hlinkClick r:id="rId5"/>
          </p:cNvPr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5867400" y="0"/>
            <a:ext cx="327660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85720" y="4214818"/>
            <a:ext cx="364330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Семья не доверяет таких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полномочий  Центру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4" descr="1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Центр</a:t>
            </a:r>
            <a:endParaRPr lang="ru-RU" sz="40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547F84-FDBF-472E-8110-AAE470A16812}" type="slidenum">
              <a:rPr lang="en-US"/>
              <a:pPr>
                <a:defRPr/>
              </a:pPr>
              <a:t>8</a:t>
            </a:fld>
            <a:endParaRPr lang="en-US"/>
          </a:p>
        </p:txBody>
      </p:sp>
      <p:grpSp>
        <p:nvGrpSpPr>
          <p:cNvPr id="6" name="Group 2"/>
          <p:cNvGrpSpPr>
            <a:grpSpLocks noGrp="1"/>
          </p:cNvGrpSpPr>
          <p:nvPr>
            <p:ph idx="1"/>
          </p:nvPr>
        </p:nvGrpSpPr>
        <p:grpSpPr bwMode="auto">
          <a:xfrm>
            <a:off x="1357290" y="1285860"/>
            <a:ext cx="6786610" cy="1785950"/>
            <a:chOff x="904" y="2057"/>
            <a:chExt cx="3976" cy="804"/>
          </a:xfrm>
        </p:grpSpPr>
        <p:sp>
          <p:nvSpPr>
            <p:cNvPr id="7" name="AutoShape 3"/>
            <p:cNvSpPr>
              <a:spLocks noChangeArrowheads="1"/>
            </p:cNvSpPr>
            <p:nvPr/>
          </p:nvSpPr>
          <p:spPr bwMode="gray">
            <a:xfrm>
              <a:off x="904" y="2057"/>
              <a:ext cx="3976" cy="804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AutoShape 4"/>
            <p:cNvSpPr>
              <a:spLocks noChangeArrowheads="1"/>
            </p:cNvSpPr>
            <p:nvPr/>
          </p:nvSpPr>
          <p:spPr bwMode="gray">
            <a:xfrm>
              <a:off x="912" y="2064"/>
              <a:ext cx="3966" cy="326"/>
            </a:xfrm>
            <a:prstGeom prst="roundRect">
              <a:avLst>
                <a:gd name="adj" fmla="val 36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1857356" y="1428736"/>
            <a:ext cx="52149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Вводит ребенка в контекст культуры и социальных отношений, ни в коем случае не игнорируя глубокое влияние семьи</a:t>
            </a: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214282" y="1500174"/>
            <a:ext cx="1000132" cy="1000132"/>
            <a:chOff x="579" y="1386"/>
            <a:chExt cx="385" cy="383"/>
          </a:xfrm>
        </p:grpSpPr>
        <p:sp>
          <p:nvSpPr>
            <p:cNvPr id="11" name="Oval 12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2" name="Group 13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13" name="Oval 14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" name="Oval 15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5" name="Oval 16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" name="Oval 17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32" name="Text Box 36"/>
          <p:cNvSpPr txBox="1">
            <a:spLocks noChangeArrowheads="1"/>
          </p:cNvSpPr>
          <p:nvPr/>
        </p:nvSpPr>
        <p:spPr bwMode="gray">
          <a:xfrm>
            <a:off x="428596" y="1785926"/>
            <a:ext cx="4524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080808"/>
                </a:solidFill>
              </a:rPr>
              <a:t>1</a:t>
            </a:r>
            <a:endParaRPr lang="en-US" sz="2400" b="1" dirty="0">
              <a:solidFill>
                <a:srgbClr val="080808"/>
              </a:solidFill>
            </a:endParaRPr>
          </a:p>
        </p:txBody>
      </p:sp>
      <p:grpSp>
        <p:nvGrpSpPr>
          <p:cNvPr id="33" name="Group 8"/>
          <p:cNvGrpSpPr>
            <a:grpSpLocks/>
          </p:cNvGrpSpPr>
          <p:nvPr/>
        </p:nvGrpSpPr>
        <p:grpSpPr bwMode="auto">
          <a:xfrm>
            <a:off x="1428728" y="3571876"/>
            <a:ext cx="6072230" cy="1928826"/>
            <a:chOff x="904" y="2057"/>
            <a:chExt cx="3976" cy="804"/>
          </a:xfrm>
        </p:grpSpPr>
        <p:sp>
          <p:nvSpPr>
            <p:cNvPr id="34" name="AutoShape 9"/>
            <p:cNvSpPr>
              <a:spLocks noChangeArrowheads="1"/>
            </p:cNvSpPr>
            <p:nvPr/>
          </p:nvSpPr>
          <p:spPr bwMode="ltGray">
            <a:xfrm>
              <a:off x="904" y="2057"/>
              <a:ext cx="3976" cy="804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AutoShape 10"/>
            <p:cNvSpPr>
              <a:spLocks noChangeArrowheads="1"/>
            </p:cNvSpPr>
            <p:nvPr/>
          </p:nvSpPr>
          <p:spPr bwMode="ltGray">
            <a:xfrm>
              <a:off x="912" y="2064"/>
              <a:ext cx="3966" cy="326"/>
            </a:xfrm>
            <a:prstGeom prst="roundRect">
              <a:avLst>
                <a:gd name="adj" fmla="val 36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6" name="Прямоугольник 35"/>
          <p:cNvSpPr/>
          <p:nvPr/>
        </p:nvSpPr>
        <p:spPr>
          <a:xfrm>
            <a:off x="1857356" y="3786190"/>
            <a:ext cx="51435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Лучший способ помочь семье в воспитании детей – проявлять заботу о счастье ребенка, беспокоясь о степени его развития</a:t>
            </a: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pSp>
        <p:nvGrpSpPr>
          <p:cNvPr id="17" name="Group 11"/>
          <p:cNvGrpSpPr>
            <a:grpSpLocks/>
          </p:cNvGrpSpPr>
          <p:nvPr/>
        </p:nvGrpSpPr>
        <p:grpSpPr bwMode="auto">
          <a:xfrm>
            <a:off x="428596" y="4071942"/>
            <a:ext cx="896940" cy="893765"/>
            <a:chOff x="579" y="1386"/>
            <a:chExt cx="385" cy="383"/>
          </a:xfrm>
        </p:grpSpPr>
        <p:sp>
          <p:nvSpPr>
            <p:cNvPr id="18" name="Oval 12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9" name="Group 13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20" name="Oval 14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1" name="Oval 15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2" name="Oval 16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3" name="Oval 17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31" name="Text Box 36"/>
          <p:cNvSpPr txBox="1">
            <a:spLocks noChangeArrowheads="1"/>
          </p:cNvSpPr>
          <p:nvPr/>
        </p:nvSpPr>
        <p:spPr bwMode="gray">
          <a:xfrm>
            <a:off x="571472" y="4286256"/>
            <a:ext cx="5953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>
                <a:solidFill>
                  <a:srgbClr val="080808"/>
                </a:solidFill>
              </a:rPr>
              <a:t>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" descr="1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lvl="0"/>
            <a:r>
              <a:rPr lang="ru-RU" sz="28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взаимодействия Центра с родителями</a:t>
            </a:r>
            <a:r>
              <a:rPr lang="ru-RU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40" name="Содержимое 39"/>
          <p:cNvSpPr>
            <a:spLocks noGrp="1"/>
          </p:cNvSpPr>
          <p:nvPr>
            <p:ph idx="1"/>
          </p:nvPr>
        </p:nvSpPr>
        <p:spPr>
          <a:xfrm>
            <a:off x="4143340" y="1571612"/>
            <a:ext cx="5000660" cy="3643338"/>
          </a:xfrm>
        </p:spPr>
        <p:txBody>
          <a:bodyPr/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Выстроить подлинное партнерство с семьей на основе диалогической стратегии сотрудничества педагогов и родителей.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связи с этим повысить эффективность позитивного воспитательного влияния.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Заголовок 2"/>
          <p:cNvSpPr txBox="1">
            <a:spLocks/>
          </p:cNvSpPr>
          <p:nvPr/>
        </p:nvSpPr>
        <p:spPr bwMode="auto">
          <a:xfrm>
            <a:off x="571472" y="16430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38" name="object 10"/>
          <p:cNvSpPr/>
          <p:nvPr/>
        </p:nvSpPr>
        <p:spPr>
          <a:xfrm>
            <a:off x="142844" y="2357430"/>
            <a:ext cx="3943286" cy="335758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uild="p"/>
    </p:bldLst>
  </p:timing>
</p:sld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1383</TotalTime>
  <Words>898</Words>
  <Application>Microsoft Office PowerPoint</Application>
  <PresentationFormat>Экран (4:3)</PresentationFormat>
  <Paragraphs>171</Paragraphs>
  <Slides>25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2_Office Theme</vt:lpstr>
      <vt:lpstr>Слайд 1</vt:lpstr>
      <vt:lpstr>Слайд 2</vt:lpstr>
      <vt:lpstr>Требований к результату образования;  требований к структуре основных образовательных программ;  требований к условиям реализации стандарта.  </vt:lpstr>
      <vt:lpstr>Социализация личности учащегося</vt:lpstr>
      <vt:lpstr>Семья и школа – два субъекта созидания настоящего и будущего ребенка</vt:lpstr>
      <vt:lpstr>Проблемы взаимодействия Центра и родителей</vt:lpstr>
      <vt:lpstr>Слайд 7</vt:lpstr>
      <vt:lpstr>Центр</vt:lpstr>
      <vt:lpstr>  Цель взаимодействия Центра с родителями </vt:lpstr>
      <vt:lpstr>Цель взаимодействия Центра с родителями</vt:lpstr>
      <vt:lpstr>Условия взаимодействия семьи и Центра</vt:lpstr>
      <vt:lpstr>Слайд 12</vt:lpstr>
      <vt:lpstr>Слайд 13</vt:lpstr>
      <vt:lpstr>Задачи педагогов</vt:lpstr>
      <vt:lpstr>Практические советы для работы с родителями </vt:lpstr>
      <vt:lpstr>Взаимосвязь классного руководителя с семьями учащихся</vt:lpstr>
      <vt:lpstr>Формы работы с родителями</vt:lpstr>
      <vt:lpstr>Формы работы с родителями:</vt:lpstr>
      <vt:lpstr>Формы родительских собраний</vt:lpstr>
      <vt:lpstr>Формы работы с родителями:</vt:lpstr>
      <vt:lpstr>Слайд 21</vt:lpstr>
      <vt:lpstr>Общая цель работы с родителями:</vt:lpstr>
      <vt:lpstr>Слайд 23</vt:lpstr>
      <vt:lpstr>Слайд 24</vt:lpstr>
      <vt:lpstr>Слайд 25</vt:lpstr>
    </vt:vector>
  </TitlesOfParts>
  <Company>WareZ Provider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МоженокЕВ</dc:creator>
  <cp:lastModifiedBy>комп</cp:lastModifiedBy>
  <cp:revision>261</cp:revision>
  <dcterms:created xsi:type="dcterms:W3CDTF">2008-08-16T07:10:17Z</dcterms:created>
  <dcterms:modified xsi:type="dcterms:W3CDTF">2017-03-26T19:52:43Z</dcterms:modified>
</cp:coreProperties>
</file>