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61" r:id="rId4"/>
    <p:sldId id="417" r:id="rId5"/>
    <p:sldId id="418" r:id="rId6"/>
    <p:sldId id="420" r:id="rId7"/>
    <p:sldId id="419" r:id="rId8"/>
    <p:sldId id="421" r:id="rId9"/>
    <p:sldId id="422" r:id="rId10"/>
    <p:sldId id="423" r:id="rId11"/>
    <p:sldId id="269" r:id="rId12"/>
    <p:sldId id="280" r:id="rId13"/>
    <p:sldId id="281" r:id="rId14"/>
    <p:sldId id="390" r:id="rId15"/>
    <p:sldId id="425" r:id="rId16"/>
    <p:sldId id="426" r:id="rId17"/>
    <p:sldId id="427" r:id="rId18"/>
    <p:sldId id="428" r:id="rId19"/>
    <p:sldId id="429" r:id="rId20"/>
    <p:sldId id="430" r:id="rId21"/>
    <p:sldId id="436" r:id="rId22"/>
    <p:sldId id="431" r:id="rId23"/>
    <p:sldId id="433" r:id="rId24"/>
    <p:sldId id="434" r:id="rId25"/>
    <p:sldId id="437" r:id="rId26"/>
    <p:sldId id="438" r:id="rId27"/>
    <p:sldId id="435" r:id="rId28"/>
    <p:sldId id="439" r:id="rId29"/>
    <p:sldId id="441" r:id="rId30"/>
    <p:sldId id="446" r:id="rId31"/>
    <p:sldId id="440" r:id="rId32"/>
    <p:sldId id="442" r:id="rId33"/>
    <p:sldId id="445" r:id="rId34"/>
    <p:sldId id="384" r:id="rId35"/>
    <p:sldId id="415" r:id="rId3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SecessionLight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0"/>
  </p:normalViewPr>
  <p:slideViewPr>
    <p:cSldViewPr>
      <p:cViewPr>
        <p:scale>
          <a:sx n="70" d="100"/>
          <a:sy n="70" d="100"/>
        </p:scale>
        <p:origin x="-1733" y="-28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1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3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4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5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6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7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8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4829" name="Rectangle 1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7181" name="Rectangle 1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7350" cy="409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48871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8463" cy="4106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8463" cy="4106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8463" cy="4106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5288" cy="410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B2E87-6A99-4BE6-A535-A84B52505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24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E13A4-FA72-41D7-83EE-FAD493E48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9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5113" y="274638"/>
            <a:ext cx="2052637" cy="5832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05513" cy="5832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6C671-21DE-4857-B9B0-E3CB528EC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5B01-7FBB-4C62-82C7-560C403CF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6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1E5B8-5D7E-4A34-B113-788DF209C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9075" cy="4506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600200"/>
            <a:ext cx="4029075" cy="4506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50C00-1F56-4885-B118-33F54AEFD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9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FFB4B-6C47-43AC-B119-0F7DCF214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8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8955E-6A6F-4F37-8E1F-2E811BB83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63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80096-A1E9-4405-8122-47757ACC9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3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0405-5AB8-40FA-AC4A-E7051B76A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81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3D074-0736-4082-A337-6D096C527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1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105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0550" cy="450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145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Microsoft YaHei" charset="-122"/>
              </a:defRPr>
            </a:lvl1pPr>
          </a:lstStyle>
          <a:p>
            <a:pPr>
              <a:defRPr/>
            </a:pPr>
            <a:fld id="{8A1F5F8C-A658-478E-9991-7C48BF024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50825" y="238125"/>
            <a:ext cx="8748713" cy="40020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46800" rIns="1836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lnSpc>
                <a:spcPct val="80000"/>
              </a:lnSpc>
              <a:buClrTx/>
              <a:defRPr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exa Script Light" panose="00000500000000000000" pitchFamily="2" charset="-52"/>
                <a:cs typeface="VAG World" pitchFamily="2" charset="0"/>
              </a:rPr>
              <a:t>Проект</a:t>
            </a:r>
          </a:p>
          <a:p>
            <a:pPr algn="ctr">
              <a:lnSpc>
                <a:spcPct val="80000"/>
              </a:lnSpc>
              <a:buClrTx/>
              <a:defRPr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exa Script Light" panose="00000500000000000000" pitchFamily="2" charset="-52"/>
                <a:cs typeface="VAG World" pitchFamily="2" charset="0"/>
              </a:rPr>
              <a:t>«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exa Script Light" panose="00000500000000000000" pitchFamily="2" charset="-52"/>
                <a:cs typeface="VAG World" pitchFamily="2" charset="0"/>
              </a:rPr>
              <a:t>Литотерапия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exa Script Light" panose="00000500000000000000" pitchFamily="2" charset="-52"/>
                <a:cs typeface="VAG World" pitchFamily="2" charset="0"/>
              </a:rPr>
              <a:t>  как средство развития познавательной и эмоциональной сферы старших дошкольников»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Nexa Script Light" panose="00000500000000000000" pitchFamily="2" charset="-52"/>
            </a:endParaRPr>
          </a:p>
          <a:p>
            <a:pPr algn="ctr">
              <a:lnSpc>
                <a:spcPct val="80000"/>
              </a:lnSpc>
              <a:spcBef>
                <a:spcPts val="1350"/>
              </a:spcBef>
              <a:buClrTx/>
              <a:buFontTx/>
              <a:buNone/>
              <a:defRPr/>
            </a:pPr>
            <a:endParaRPr lang="ru-RU" sz="1200" b="1" dirty="0">
              <a:solidFill>
                <a:schemeClr val="bg1"/>
              </a:solidFill>
              <a:latin typeface="Nexa Script Light" panose="00000500000000000000" pitchFamily="2" charset="-52"/>
            </a:endParaRPr>
          </a:p>
          <a:p>
            <a:pPr algn="ctr">
              <a:lnSpc>
                <a:spcPct val="80000"/>
              </a:lnSpc>
              <a:spcBef>
                <a:spcPts val="1350"/>
              </a:spcBef>
              <a:buClrTx/>
              <a:buFontTx/>
              <a:buNone/>
              <a:defRPr/>
            </a:pPr>
            <a:endParaRPr lang="ru-RU" sz="35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exa Script Light" panose="00000500000000000000" pitchFamily="2" charset="-52"/>
            </a:endParaRP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Автор: Суслова</a:t>
            </a:r>
            <a:endParaRPr lang="ru-RU" sz="2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Анна </a:t>
            </a: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Александровна</a:t>
            </a: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педагог-психолог</a:t>
            </a: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МБДОУ  №34 </a:t>
            </a: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«Морячок»</a:t>
            </a:r>
          </a:p>
          <a:p>
            <a:pPr algn="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г. Поронайска</a:t>
            </a:r>
          </a:p>
          <a:p>
            <a:pPr algn="ct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endParaRPr lang="ru-RU" sz="2500" b="1" dirty="0" smtClean="0">
              <a:solidFill>
                <a:srgbClr val="0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ct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endParaRPr lang="ru-RU" sz="2500" b="1" dirty="0" smtClean="0">
              <a:solidFill>
                <a:srgbClr val="000000"/>
              </a:solidFill>
              <a:latin typeface="Nexa Script Light" panose="00000500000000000000" pitchFamily="2" charset="-52"/>
            </a:endParaRPr>
          </a:p>
          <a:p>
            <a:pPr algn="ct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ru-RU" sz="2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2021 г.</a:t>
            </a:r>
          </a:p>
          <a:p>
            <a:pPr algn="ctr">
              <a:lnSpc>
                <a:spcPct val="80000"/>
              </a:lnSpc>
              <a:spcBef>
                <a:spcPts val="500"/>
              </a:spcBef>
              <a:buClrTx/>
              <a:buFontTx/>
              <a:buNone/>
              <a:defRPr/>
            </a:pPr>
            <a:endParaRPr lang="ru-RU" sz="1200" b="1" dirty="0" smtClean="0">
              <a:solidFill>
                <a:srgbClr val="000000"/>
              </a:solidFill>
              <a:latin typeface="Monotype Corsiva" pitchFamily="64" charset="0"/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2636590"/>
            <a:ext cx="4591112" cy="30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23528" y="18864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/>
            <a:r>
              <a:rPr lang="ru-RU" sz="3800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Подготовительный этап</a:t>
            </a:r>
            <a:r>
              <a:rPr lang="ru-RU" sz="3800" b="1" u="sng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800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проекта</a:t>
            </a:r>
          </a:p>
          <a:p>
            <a:pPr algn="ctr"/>
            <a:endParaRPr lang="ru-RU" sz="3600" u="sng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>
              <a:spcAft>
                <a:spcPts val="1800"/>
              </a:spcAft>
            </a:pPr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Создание </a:t>
            </a:r>
            <a:r>
              <a:rPr lang="ru-RU" sz="36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развивающей среды:</a:t>
            </a:r>
          </a:p>
          <a:p>
            <a:r>
              <a:rPr lang="ru-RU" sz="36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подборка дидактических </a:t>
            </a:r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подборка наглядно-дидактического</a:t>
            </a:r>
          </a:p>
          <a:p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материала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подборка </a:t>
            </a:r>
            <a:r>
              <a:rPr lang="ru-RU" sz="36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детской литературы </a:t>
            </a:r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для</a:t>
            </a:r>
          </a:p>
          <a:p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чтения детям.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4762" indent="0" algn="just">
              <a:defRPr/>
            </a:pPr>
            <a:endParaRPr 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516822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508000" y="523875"/>
            <a:ext cx="82042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863600" y="344488"/>
            <a:ext cx="7775575" cy="755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Психолого-педагогические аспекты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реализации мероприятий проекта: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600" b="1" u="sng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Формат:</a:t>
            </a:r>
            <a:endParaRPr lang="ru-RU" altLang="ru-RU" sz="34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индивидуальное занятие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занятие в </a:t>
            </a:r>
            <a:r>
              <a:rPr lang="ru-RU" altLang="ru-RU" sz="3400" dirty="0" err="1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микрогруппах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групповые занятия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консультация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000" dirty="0">
                <a:latin typeface="Times New Roman" pitchFamily="18" charset="0"/>
              </a:rPr>
              <a:t/>
            </a:r>
            <a:br>
              <a:rPr lang="ru-RU" altLang="ru-RU" sz="3000" dirty="0">
                <a:latin typeface="Times New Roman" pitchFamily="18" charset="0"/>
              </a:rPr>
            </a:br>
            <a:endParaRPr lang="ru-RU" altLang="ru-RU" sz="3000" dirty="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0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341313" y="404664"/>
            <a:ext cx="8496300" cy="624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650"/>
              </a:spcBef>
              <a:buClrTx/>
              <a:buFontTx/>
              <a:buNone/>
            </a:pPr>
            <a:r>
              <a:rPr lang="ru-RU" alt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М</a:t>
            </a:r>
            <a:r>
              <a:rPr lang="ru-RU" altLang="ru-RU" sz="38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етоды работы на занятиях </a:t>
            </a:r>
            <a:endParaRPr lang="ru-RU" altLang="ru-RU" sz="3800" b="1" u="sng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ctr" eaLnBrk="1" hangingPunct="1">
              <a:spcBef>
                <a:spcPts val="650"/>
              </a:spcBef>
              <a:buClrTx/>
              <a:buFontTx/>
              <a:buNone/>
            </a:pPr>
            <a:endParaRPr lang="ru-RU" altLang="ru-RU" sz="12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 Дидактические игры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2. Подвижные игры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3. Сюжетно-ролевые игры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4. Словесные игры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5. </a:t>
            </a: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Пальчиковые 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игры</a:t>
            </a:r>
          </a:p>
          <a:p>
            <a:pPr algn="just" eaLnBrk="1" hangingPunct="1">
              <a:spcBef>
                <a:spcPct val="0"/>
              </a:spcBef>
              <a:buClrTx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6. </a:t>
            </a:r>
            <a:r>
              <a:rPr lang="ru-RU" altLang="ru-RU" sz="34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Сказкотерапия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7. </a:t>
            </a: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Арт-терапевтические 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техники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</a:pP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8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 </a:t>
            </a:r>
            <a:r>
              <a:rPr lang="ru-RU" altLang="ru-RU" sz="3400" dirty="0" err="1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Нейромоторные</a:t>
            </a: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упражнения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9. </a:t>
            </a: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Телесно-ориентированные 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техники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10. </a:t>
            </a:r>
            <a:r>
              <a:rPr lang="ru-RU" alt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Физкультминутки, </a:t>
            </a:r>
            <a:r>
              <a:rPr lang="ru-RU" alt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самомассаж.</a:t>
            </a:r>
            <a:endParaRPr lang="ru-RU" alt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 dirty="0" smtClean="0">
                <a:latin typeface="Times New Roman" pitchFamily="18" charset="0"/>
              </a:rPr>
              <a:t>.</a:t>
            </a:r>
            <a:endParaRPr lang="ru-RU" altLang="ru-RU" sz="3600" dirty="0"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0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647700" y="496888"/>
            <a:ext cx="8064500" cy="581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650"/>
              </a:spcBef>
              <a:buClrTx/>
              <a:buFontTx/>
              <a:buNone/>
            </a:pP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Принципы организации занятий </a:t>
            </a:r>
            <a:endParaRPr lang="ru-RU" altLang="ru-RU" sz="3500" b="1" u="sng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ctr" eaLnBrk="1" hangingPunct="1">
              <a:spcBef>
                <a:spcPts val="0"/>
              </a:spcBef>
              <a:buClrTx/>
              <a:buFontTx/>
              <a:buNone/>
            </a:pPr>
            <a:endParaRPr lang="ru-RU" alt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ts val="650"/>
              </a:spcBef>
            </a:pPr>
            <a:r>
              <a:rPr lang="ru-RU" altLang="ru-RU" sz="3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 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Последовательность</a:t>
            </a:r>
            <a:endParaRPr lang="ru-RU" altLang="ru-RU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ts val="650"/>
              </a:spcBef>
            </a:pPr>
            <a:r>
              <a:rPr lang="ru-RU" altLang="ru-RU" sz="3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 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Комплексность</a:t>
            </a:r>
            <a:endParaRPr lang="ru-RU" altLang="ru-RU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ts val="650"/>
              </a:spcBef>
            </a:pPr>
            <a:r>
              <a:rPr lang="ru-RU" altLang="ru-RU" sz="35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altLang="ru-RU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 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Системность </a:t>
            </a:r>
            <a:endParaRPr lang="ru-RU" altLang="ru-RU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ts val="650"/>
              </a:spcBef>
            </a:pPr>
            <a:r>
              <a:rPr lang="ru-RU" altLang="ru-RU" sz="35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altLang="ru-RU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 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Смена </a:t>
            </a:r>
            <a:r>
              <a:rPr lang="ru-RU" altLang="ru-RU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видов деятельности</a:t>
            </a:r>
          </a:p>
          <a:p>
            <a:pPr algn="just" eaLnBrk="1" hangingPunct="1">
              <a:spcBef>
                <a:spcPts val="650"/>
              </a:spcBef>
            </a:pPr>
            <a:r>
              <a:rPr lang="ru-RU" altLang="ru-RU" sz="35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altLang="ru-RU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 </a:t>
            </a:r>
            <a:r>
              <a:rPr lang="ru-RU" altLang="ru-RU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Включенность </a:t>
            </a:r>
            <a:r>
              <a:rPr lang="ru-RU" altLang="ru-RU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 активность</a:t>
            </a:r>
          </a:p>
          <a:p>
            <a:pPr algn="ctr" eaLnBrk="1" hangingPunct="1">
              <a:spcBef>
                <a:spcPts val="650"/>
              </a:spcBef>
              <a:buClrTx/>
              <a:buFontTx/>
              <a:buNone/>
            </a:pPr>
            <a:endParaRPr lang="ru-RU" altLang="ru-RU" sz="35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468313" y="188913"/>
            <a:ext cx="8064500" cy="223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650"/>
              </a:spcBef>
              <a:buClrTx/>
              <a:buFontTx/>
              <a:buNone/>
            </a:pPr>
            <a:r>
              <a:rPr lang="ru-RU" altLang="ru-RU" sz="3800" b="1" u="sng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Структура </a:t>
            </a:r>
            <a:r>
              <a:rPr lang="ru-RU" altLang="ru-RU" sz="3800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занятий</a:t>
            </a:r>
            <a:endParaRPr lang="ru-RU" altLang="ru-RU" sz="3800" u="sng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  <a:cs typeface="Times New Roman" pitchFamily="18" charset="0"/>
            </a:endParaRPr>
          </a:p>
          <a:p>
            <a:pPr algn="just">
              <a:spcBef>
                <a:spcPts val="650"/>
              </a:spcBef>
              <a:buClrTx/>
              <a:buFontTx/>
              <a:buNone/>
            </a:pP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650"/>
              </a:spcBef>
              <a:buClrTx/>
              <a:buFontTx/>
              <a:buNone/>
            </a:pPr>
            <a:endParaRPr lang="ru-RU" altLang="ru-R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spcBef>
                <a:spcPts val="650"/>
              </a:spcBef>
              <a:buClrTx/>
              <a:buFontTx/>
              <a:buNone/>
            </a:pPr>
            <a:endParaRPr lang="ru-RU" altLang="ru-RU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183619"/>
              </p:ext>
            </p:extLst>
          </p:nvPr>
        </p:nvGraphicFramePr>
        <p:xfrm>
          <a:off x="395536" y="1340768"/>
          <a:ext cx="8351837" cy="49848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979"/>
                <a:gridCol w="6263878"/>
                <a:gridCol w="1007980"/>
              </a:tblGrid>
              <a:tr h="659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части занятия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составных частей занятия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</a:tr>
              <a:tr h="543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Приветствие – передача камешка по кругу</a:t>
                      </a: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мин.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</a:tr>
              <a:tr h="1280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Вариативно: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Сказкотерапевтическая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техника.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Музыкально-ритмическая часть (физкультминутка).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 (при условии техники рисования на камнях)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Продуктивные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 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(рисование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выкладывание</a:t>
                      </a:r>
                      <a:r>
                        <a:rPr lang="ru-RU" sz="20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рисунков из камней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15-20 мин.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</a:tr>
              <a:tr h="479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Обсуждение в кругу.</a:t>
                      </a: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мин.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</a:tr>
              <a:tr h="219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Прощание (ритуал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мин.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1" marR="6857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«Разложи камешки»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628800"/>
            <a:ext cx="6768752" cy="490734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6263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«Песочные прятки»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77670"/>
            <a:ext cx="6408712" cy="4806534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867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«Найди такой же»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456" y="1600784"/>
            <a:ext cx="8055992" cy="492170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201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«Найди лишний камень»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192688" cy="48980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0259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«Найди недостающий камешек»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45" y="2348881"/>
            <a:ext cx="4186239" cy="331236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171" y="2348881"/>
            <a:ext cx="4211400" cy="331236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07048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51520" y="97697"/>
            <a:ext cx="8892480" cy="492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r>
              <a:rPr lang="ru-RU" altLang="ru-RU" sz="38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cs typeface="Times New Roman" pitchFamily="18" charset="0"/>
              </a:rPr>
              <a:t>Актуальность проекта</a:t>
            </a:r>
          </a:p>
          <a:p>
            <a:pPr algn="ctr" eaLnBrk="1" hangingPunct="1">
              <a:spcBef>
                <a:spcPct val="0"/>
              </a:spcBef>
              <a:spcAft>
                <a:spcPts val="0"/>
              </a:spcAft>
              <a:buClrTx/>
              <a:buFontTx/>
              <a:buNone/>
            </a:pPr>
            <a:endParaRPr lang="ru-RU" altLang="ru-RU" sz="38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  <a:cs typeface="Times New Roman" pitchFamily="18" charset="0"/>
            </a:endParaRPr>
          </a:p>
          <a:p>
            <a:pPr indent="358775">
              <a:spcBef>
                <a:spcPts val="0"/>
              </a:spcBef>
            </a:pPr>
            <a:r>
              <a:rPr 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Проблема </a:t>
            </a:r>
            <a:r>
              <a:rPr lang="ru-RU" sz="34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познавательного и эмоционального развития старших дошкольников является актуальной, поскольку будущие первоклассники часто испытывают тревожность в связи с предстоящим поступлением в школу и нуждаются в специально организованной работе по развитию отдельных психических процессов</a:t>
            </a:r>
            <a:r>
              <a:rPr lang="ru-RU" sz="3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</a:t>
            </a:r>
            <a:endParaRPr lang="ru-RU" sz="34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«Какой камень спрятался»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760640" cy="483833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0019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«На что это похоже»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46" y="1916832"/>
            <a:ext cx="4402354" cy="41764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900" y="1931032"/>
            <a:ext cx="3791572" cy="4162264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037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Упражнение «</a:t>
            </a:r>
            <a:r>
              <a:rPr lang="ru-RU" altLang="ru-RU" sz="34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Г</a:t>
            </a: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рафический диктант»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552728" cy="491454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389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«Найди пару»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896535" cy="491278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3334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«Поменяйся местами»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7376" y="1628800"/>
            <a:ext cx="6576992" cy="491933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948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«Ювелиры»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922" y="1700808"/>
            <a:ext cx="6888462" cy="479708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522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Презентация «Камни в природе </a:t>
            </a:r>
            <a:r>
              <a:rPr lang="ru-RU" altLang="ru-RU" sz="34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»</a:t>
            </a:r>
            <a:endParaRPr lang="ru-RU" altLang="ru-RU" sz="34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10522"/>
            <a:ext cx="7704856" cy="491184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621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Психогимнастика</a:t>
            </a: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«</a:t>
            </a:r>
            <a:r>
              <a:rPr lang="ru-RU" altLang="ru-RU" sz="3400" b="1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Гора и камешки »</a:t>
            </a:r>
            <a:endParaRPr lang="ru-RU" altLang="ru-RU" sz="34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8550" y="1742008"/>
            <a:ext cx="5389754" cy="478333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784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Пальчиковая игра «Мальчик строит дом»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875346" cy="482453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8725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Самомассаж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300" y="1628800"/>
            <a:ext cx="7785132" cy="4824536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196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23863" y="160020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38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Целевая группа:</a:t>
            </a:r>
          </a:p>
          <a:p>
            <a:pPr>
              <a:buClrTx/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212725" indent="-207963" algn="ctr">
              <a:buFont typeface="Wingdings" charset="2"/>
              <a:buChar char=""/>
              <a:defRPr/>
            </a:pPr>
            <a:r>
              <a:rPr 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Дети старшего дошкольного возраста</a:t>
            </a:r>
          </a:p>
          <a:p>
            <a:pPr marL="212725" indent="-207963" algn="ctr">
              <a:buFont typeface="Wingdings" charset="2"/>
              <a:buChar char=""/>
              <a:defRPr/>
            </a:pPr>
            <a:r>
              <a:rPr 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(6-7 лет)</a:t>
            </a:r>
          </a:p>
          <a:p>
            <a:pPr marL="4762" indent="0" algn="just">
              <a:defRPr/>
            </a:pPr>
            <a:endParaRPr lang="ru-RU" sz="35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Игра «Парк аттракционов»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700808"/>
            <a:ext cx="6408711" cy="480653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295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Рисование на камнях «Планеты солнечной системы»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39850"/>
            <a:ext cx="3126364" cy="446163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39850"/>
            <a:ext cx="3346229" cy="4461638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351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Композиция «Планеты солнечной системы»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857" y="1650280"/>
            <a:ext cx="6224487" cy="486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8415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395537" y="188640"/>
            <a:ext cx="835292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35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</a:t>
            </a:r>
            <a:r>
              <a:rPr lang="ru-RU" altLang="ru-RU" sz="35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ото-сюжетный ряд </a:t>
            </a:r>
          </a:p>
          <a:p>
            <a:pPr algn="just" eaLnBrk="1" hangingPunct="1">
              <a:spcBef>
                <a:spcPts val="0"/>
              </a:spcBef>
              <a:buClrTx/>
              <a:buFontTx/>
              <a:buNone/>
            </a:pPr>
            <a:r>
              <a:rPr lang="ru-RU" altLang="ru-RU" sz="34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Композиция «Планеты солнечной системы»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4883" y="1628800"/>
            <a:ext cx="5667437" cy="48756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3492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627063" y="2790825"/>
            <a:ext cx="7897812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179513" y="116632"/>
            <a:ext cx="8712968" cy="756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Литература,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применяемая в ходе работы:</a:t>
            </a:r>
          </a:p>
          <a:p>
            <a:pPr lvl="0"/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1. </a:t>
            </a:r>
            <a:r>
              <a:rPr lang="ru-RU" sz="36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Грабенко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Т.М., </a:t>
            </a:r>
            <a:r>
              <a:rPr lang="ru-RU" sz="3600" dirty="0" err="1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Зинкевич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-Евстигнеева Т.Д. Коррекционные, развивающие и адаптирующие игры. 2004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</a:t>
            </a:r>
          </a:p>
          <a:p>
            <a:pPr lvl="0"/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2. 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Маралов 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В.Г., 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Фролова 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Л.П. Коррекция личностного  развития дошкольников. 2008.</a:t>
            </a:r>
          </a:p>
          <a:p>
            <a:pPr lvl="0"/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3. </a:t>
            </a:r>
            <a:r>
              <a:rPr lang="ru-RU" sz="3600" dirty="0" err="1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Пляскина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Е.П. Программа эстетического и психоэмоционального развития детей 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средствами </a:t>
            </a:r>
            <a:r>
              <a:rPr lang="ru-RU" sz="36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литотерапии</a:t>
            </a:r>
            <a:r>
              <a:rPr lang="ru-RU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 </a:t>
            </a:r>
            <a:r>
              <a:rPr lang="ru-RU" sz="3600" dirty="0" err="1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цветотерапии</a:t>
            </a:r>
            <a:r>
              <a:rPr lang="ru-RU" sz="36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"Самоцветы".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5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500" b="1" dirty="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35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67744"/>
            <a:ext cx="8229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6800" rIns="0" bIns="0" anchor="b"/>
          <a:lstStyle>
            <a:lvl1pPr eaLnBrk="0" hangingPunct="0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72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Спасибо за внимание!</a:t>
            </a:r>
            <a:endParaRPr lang="ru-RU" altLang="ru-RU" sz="72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23863" y="160020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38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Цель проекта:</a:t>
            </a:r>
          </a:p>
          <a:p>
            <a:pPr>
              <a:buClrTx/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4762" indent="0">
              <a:defRPr/>
            </a:pPr>
            <a:r>
              <a:rPr lang="ru-RU" sz="3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Р</a:t>
            </a:r>
            <a:r>
              <a:rPr lang="ru-RU" sz="3500" b="1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азвитие познавательной и эмоциональной сферы старших дошкольников.</a:t>
            </a:r>
          </a:p>
          <a:p>
            <a:pPr marL="4762" indent="0" algn="just">
              <a:defRPr/>
            </a:pPr>
            <a:endParaRPr lang="ru-RU" sz="35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4395949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23863" y="18864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3800" b="1" u="sng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Задачи:</a:t>
            </a:r>
          </a:p>
          <a:p>
            <a:pPr>
              <a:buClrTx/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>
              <a:spcAft>
                <a:spcPts val="1800"/>
              </a:spcAft>
            </a:pPr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Образовательные:</a:t>
            </a:r>
          </a:p>
          <a:p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1. Формировать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представления детей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о</a:t>
            </a:r>
          </a:p>
          <a:p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камнях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, их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свойствах;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2. Познакомить дошкольников с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приемами</a:t>
            </a: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рисования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на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камнях.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4762" indent="0" algn="just">
              <a:defRPr/>
            </a:pPr>
            <a:endParaRPr lang="ru-RU" sz="3500" b="1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6521241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23528" y="116632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Задачи:</a:t>
            </a:r>
          </a:p>
          <a:p>
            <a:pPr>
              <a:buClrTx/>
              <a:buFontTx/>
              <a:buNone/>
              <a:defRPr/>
            </a:pPr>
            <a:endParaRPr lang="ru-RU" sz="36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>
              <a:spcAft>
                <a:spcPts val="1800"/>
              </a:spcAft>
            </a:pPr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Развивающие: 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1. Развивать познавательно-психические процессы дошкольников;</a:t>
            </a: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2. Развивать эмоциональную сторону детской личности;</a:t>
            </a: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3. Развивать социально-коммуникативные качества детей; </a:t>
            </a: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4. Развивать творческие и речевые способности дошкольников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4762" indent="0" algn="just">
              <a:defRPr/>
            </a:pPr>
            <a:endParaRPr 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19609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23528" y="18864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3800" b="1" u="sng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Задачи:</a:t>
            </a:r>
          </a:p>
          <a:p>
            <a:pPr>
              <a:buClrTx/>
              <a:buFontTx/>
              <a:buNone/>
              <a:defRPr/>
            </a:pPr>
            <a:endParaRPr lang="ru-RU" sz="36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>
              <a:spcAft>
                <a:spcPts val="1800"/>
              </a:spcAft>
            </a:pPr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Воспитательные: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lvl="0"/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1. Воспитывать аккуратность,</a:t>
            </a:r>
          </a:p>
          <a:p>
            <a:pPr lvl="0"/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усидчивость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</a:t>
            </a:r>
          </a:p>
          <a:p>
            <a:pPr lvl="0"/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2. Воспитывать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желание участвовать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</a:t>
            </a:r>
          </a:p>
          <a:p>
            <a:pPr lvl="0"/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совместной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трудовой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деятельности,</a:t>
            </a:r>
          </a:p>
          <a:p>
            <a:pPr lvl="0"/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самостоятельность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.</a:t>
            </a:r>
          </a:p>
          <a:p>
            <a:pPr marL="4762" indent="0" algn="just">
              <a:defRPr/>
            </a:pPr>
            <a:endParaRPr 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004050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23528" y="18864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/>
            <a:r>
              <a:rPr lang="ru-RU" sz="3800" b="1" u="sng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Предполагаемый результат</a:t>
            </a:r>
            <a:r>
              <a:rPr lang="ru-RU" sz="3800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:</a:t>
            </a:r>
          </a:p>
          <a:p>
            <a:pPr algn="ctr"/>
            <a:endParaRPr lang="ru-RU" sz="3800" u="sng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lvl="0"/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У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детей повысился уровень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развития</a:t>
            </a:r>
          </a:p>
          <a:p>
            <a:pPr lvl="0"/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 воображения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, речи, мелкой моторики;</a:t>
            </a:r>
          </a:p>
          <a:p>
            <a:pPr lvl="0"/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У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ребят уменьшилось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проявление</a:t>
            </a:r>
          </a:p>
          <a:p>
            <a:pPr lvl="0"/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 агрессивности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и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тревожности;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lvl="0"/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Дошкольники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стали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активнее</a:t>
            </a:r>
          </a:p>
          <a:p>
            <a:pPr lvl="0"/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взаимодействовать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друг с другом.</a:t>
            </a:r>
          </a:p>
          <a:p>
            <a:pPr marL="4762" indent="0" algn="just">
              <a:defRPr/>
            </a:pPr>
            <a:endParaRPr 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197934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23528" y="188640"/>
            <a:ext cx="8318500" cy="5257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15900" indent="-206375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 sz="2800">
                <a:solidFill>
                  <a:srgbClr val="FFFFFF"/>
                </a:solidFill>
                <a:latin typeface="SecessionLight" charset="0"/>
                <a:ea typeface="Microsoft YaHei" charset="-122"/>
              </a:defRPr>
            </a:lvl9pPr>
          </a:lstStyle>
          <a:p>
            <a:pPr algn="ctr"/>
            <a:r>
              <a:rPr lang="ru-RU" sz="3800" b="1" u="sng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Продукт проектной деятельности</a:t>
            </a:r>
            <a:r>
              <a:rPr lang="ru-RU" sz="3800" b="1" u="sng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:</a:t>
            </a:r>
          </a:p>
          <a:p>
            <a:endParaRPr lang="ru-RU" sz="38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Подборка пословиц, поговорок о камнях;</a:t>
            </a:r>
          </a:p>
          <a:p>
            <a:r>
              <a:rPr lang="ru-RU" sz="34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Консультация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для родителей об играх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с</a:t>
            </a:r>
          </a:p>
          <a:p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 камнями </a:t>
            </a:r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- на сайте ДОУ и в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виде</a:t>
            </a:r>
          </a:p>
          <a:p>
            <a:r>
              <a:rPr lang="ru-RU" sz="3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</a:t>
            </a:r>
            <a:r>
              <a:rPr lang="ru-RU" sz="34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папки-передвижки;</a:t>
            </a:r>
            <a:endParaRPr lang="ru-RU" sz="3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r>
              <a:rPr lang="ru-RU" sz="3600" b="1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  <a:sym typeface="Symbol"/>
              </a:rPr>
              <a:t></a:t>
            </a:r>
            <a:r>
              <a:rPr lang="ru-RU" sz="36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Композиция из разрисованных камней</a:t>
            </a:r>
          </a:p>
          <a:p>
            <a:r>
              <a:rPr lang="ru-RU" sz="36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     «Планеты солнечной системы</a:t>
            </a:r>
            <a:r>
              <a:rPr lang="ru-RU" sz="36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Nexa Script Light" panose="00000500000000000000" pitchFamily="2" charset="-52"/>
              </a:rPr>
              <a:t>».</a:t>
            </a:r>
            <a:endParaRPr lang="ru-RU" sz="36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Nexa Script Light" panose="00000500000000000000" pitchFamily="2" charset="-52"/>
            </a:endParaRPr>
          </a:p>
          <a:p>
            <a:pPr marL="4762" indent="0" algn="just">
              <a:defRPr/>
            </a:pPr>
            <a:endParaRPr lang="ru-RU" sz="3500" b="1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6" charset="0"/>
            </a:endParaRPr>
          </a:p>
          <a:p>
            <a:pPr marL="4762" indent="0" algn="just">
              <a:buFont typeface="Times New Roman" pitchFamily="16" charset="0"/>
              <a:buNone/>
              <a:defRPr/>
            </a:pPr>
            <a:r>
              <a:rPr lang="ru-RU" sz="3500" b="1" dirty="0" smtClean="0">
                <a:solidFill>
                  <a:srgbClr val="111111"/>
                </a:solidFill>
                <a:latin typeface="Times New Roman" pitchFamily="16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156361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ecessionLight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ecessionLight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616</Words>
  <Application>Microsoft Office PowerPoint</Application>
  <PresentationFormat>Экран (4:3)</PresentationFormat>
  <Paragraphs>182</Paragraphs>
  <Slides>35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кратковременного пребывания Презентацию подготовила: Козлова Ю. Г.- воспитатель</dc:title>
  <dc:creator>Буба</dc:creator>
  <cp:lastModifiedBy>Пользователь</cp:lastModifiedBy>
  <cp:revision>173</cp:revision>
  <cp:lastPrinted>1601-01-01T00:00:00Z</cp:lastPrinted>
  <dcterms:created xsi:type="dcterms:W3CDTF">2011-10-08T12:13:15Z</dcterms:created>
  <dcterms:modified xsi:type="dcterms:W3CDTF">2021-11-11T01:32:25Z</dcterms:modified>
</cp:coreProperties>
</file>