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49"/>
    <p:restoredTop sz="95287"/>
  </p:normalViewPr>
  <p:slideViewPr>
    <p:cSldViewPr snapToObjects="1">
      <p:cViewPr varScale="1">
        <p:scale>
          <a:sx n="54" d="100"/>
          <a:sy n="54" d="100"/>
        </p:scale>
        <p:origin x="1128" y="72"/>
      </p:cViewPr>
      <p:guideLst>
        <p:guide orient="horz" pos="2159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914399" y="2130425"/>
            <a:ext cx="10363198" cy="1470025"/>
          </a:xfrm>
        </p:spPr>
        <p:txBody>
          <a:bodyPr/>
          <a:lstStyle/>
          <a:p>
            <a:pPr lvl="0">
              <a:defRPr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799" y="3886200"/>
            <a:ext cx="853439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 altLang="en-US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40A130E-E3B8-4EBE-931F-81B26B8448AA}" type="datetime1">
              <a:rPr lang="ru-RU" altLang="en-US"/>
              <a:pPr lvl="0">
                <a:defRPr/>
              </a:pPr>
              <a:t>11.11.2021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800C6A38-4290-41DD-B95C-4155372FD4A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ставить" type="objOnly" preserve="1">
  <p:cSld name="Встави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0" y="2130425"/>
            <a:ext cx="12192000" cy="1470025"/>
          </a:xfrm>
        </p:spPr>
        <p:txBody>
          <a:bodyPr>
            <a:normAutofit/>
          </a:bodyPr>
          <a:lstStyle>
            <a:lvl1pPr>
              <a:defRPr sz="4400" b="1"/>
            </a:lvl1pPr>
          </a:lstStyle>
          <a:p>
            <a:pPr lvl="0">
              <a:defRPr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CA348888-F454-4AD2-BA62-3AF29D9807C0}" type="datetime1">
              <a:rPr lang="ru-RU" altLang="en-US"/>
              <a:pPr lvl="0">
                <a:defRPr/>
              </a:pPr>
              <a:t>11.11.2021</a:t>
            </a:fld>
            <a:endParaRPr lang="ru-RU" alt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главление" type="clipArtAndTx" preserve="1">
  <p:cSld name="Оглавл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09599" y="274638"/>
            <a:ext cx="10972798" cy="1143000"/>
          </a:xfrm>
        </p:spPr>
        <p:txBody>
          <a:bodyPr/>
          <a:lstStyle>
            <a:lvl1pPr>
              <a:defRPr/>
            </a:lvl1pPr>
          </a:lstStyle>
          <a:p>
            <a:pPr lvl="0">
              <a:defRPr/>
            </a:pPr>
            <a:r>
              <a:rPr lang="ru-RU" altLang="en-US"/>
              <a:t>Образец заголовка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2857477" y="2214563"/>
            <a:ext cx="6477021" cy="321468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400"/>
            </a:lvl1pPr>
          </a:lstStyle>
          <a:p>
            <a:pPr lvl="0">
              <a:defRPr/>
            </a:pPr>
            <a:r>
              <a:rPr lang="ru-RU" altLang="en-US"/>
              <a:t>Введение</a:t>
            </a:r>
          </a:p>
          <a:p>
            <a:pPr lvl="0">
              <a:defRPr/>
            </a:pPr>
            <a:r>
              <a:rPr lang="ru-RU" altLang="en-US"/>
              <a:t>Основной текст 1</a:t>
            </a:r>
          </a:p>
          <a:p>
            <a:pPr lvl="0">
              <a:defRPr/>
            </a:pPr>
            <a:r>
              <a:rPr lang="ru-RU" altLang="en-US"/>
              <a:t>Основной текст 2</a:t>
            </a:r>
          </a:p>
          <a:p>
            <a:pPr lvl="0">
              <a:defRPr/>
            </a:pPr>
            <a:r>
              <a:rPr lang="ru-RU" altLang="en-US"/>
              <a:t>Основной текст 3</a:t>
            </a:r>
          </a:p>
          <a:p>
            <a:pPr lvl="0">
              <a:defRPr/>
            </a:pPr>
            <a:r>
              <a:rPr lang="ru-RU" altLang="en-US"/>
              <a:t>Заключение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56FEC12-A4C9-4837-AF94-AD867782C04C}" type="datetime1">
              <a:rPr lang="ru-RU" altLang="en-US"/>
              <a:pPr lvl="0">
                <a:defRPr/>
              </a:pPr>
              <a:t>11.11.2021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199" y="274638"/>
            <a:ext cx="2743199" cy="5851525"/>
          </a:xfrm>
        </p:spPr>
        <p:txBody>
          <a:bodyPr vert="eaVert"/>
          <a:lstStyle/>
          <a:p>
            <a:pPr lvl="0">
              <a:defRPr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599" y="274638"/>
            <a:ext cx="8026399" cy="5851525"/>
          </a:xfrm>
        </p:spPr>
        <p:txBody>
          <a:bodyPr vert="eaVert"/>
          <a:lstStyle/>
          <a:p>
            <a:pPr lvl="0">
              <a:defRPr/>
            </a:pPr>
            <a:r>
              <a:rPr lang="ru-RU" altLang="en-US"/>
              <a:t>Образец текста</a:t>
            </a:r>
          </a:p>
          <a:p>
            <a:pPr lvl="1">
              <a:defRPr/>
            </a:pPr>
            <a:r>
              <a:rPr lang="ru-RU" altLang="en-US"/>
              <a:t>Второй уровень</a:t>
            </a:r>
          </a:p>
          <a:p>
            <a:pPr lvl="2">
              <a:defRPr/>
            </a:pPr>
            <a:r>
              <a:rPr lang="ru-RU" altLang="en-US"/>
              <a:t>Третий уровень</a:t>
            </a:r>
          </a:p>
          <a:p>
            <a:pPr lvl="3">
              <a:defRPr/>
            </a:pPr>
            <a:r>
              <a:rPr lang="ru-RU" altLang="en-US"/>
              <a:t>Четвертый уровень</a:t>
            </a:r>
          </a:p>
          <a:p>
            <a:pPr lvl="4">
              <a:defRPr/>
            </a:pPr>
            <a:r>
              <a:rPr lang="ru-RU" altLang="en-US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57F84A3-4F29-4053-ACFD-1BAF2D3F140C}" type="datetime1">
              <a:rPr lang="ru-RU" altLang="en-US"/>
              <a:pPr lvl="0">
                <a:defRPr/>
              </a:pPr>
              <a:t>11.11.2021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>Образец текста</a:t>
            </a:r>
          </a:p>
          <a:p>
            <a:pPr lvl="1">
              <a:defRPr/>
            </a:pPr>
            <a:r>
              <a:rPr lang="ru-RU" altLang="en-US"/>
              <a:t>Второй уровень</a:t>
            </a:r>
          </a:p>
          <a:p>
            <a:pPr lvl="2">
              <a:defRPr/>
            </a:pPr>
            <a:r>
              <a:rPr lang="ru-RU" altLang="en-US"/>
              <a:t>Третий уровень</a:t>
            </a:r>
          </a:p>
          <a:p>
            <a:pPr lvl="3">
              <a:defRPr/>
            </a:pPr>
            <a:r>
              <a:rPr lang="ru-RU" altLang="en-US"/>
              <a:t>Четвертый уровень</a:t>
            </a:r>
          </a:p>
          <a:p>
            <a:pPr lvl="4">
              <a:defRPr/>
            </a:pPr>
            <a:r>
              <a:rPr lang="ru-RU" altLang="en-US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4953836A-82A3-4C8B-9D31-CD724F3673ED}" type="datetime1">
              <a:rPr lang="ru-RU" altLang="en-US"/>
              <a:pPr lvl="0">
                <a:defRPr/>
              </a:pPr>
              <a:t>11.11.2021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AD2EBAF6-36D0-4DD8-B695-D4C1B37E35D6}" type="datetime1">
              <a:rPr lang="ru-RU" altLang="en-US"/>
              <a:pPr lvl="0">
                <a:defRPr/>
              </a:pPr>
              <a:t>11.11.2021</a:t>
            </a:fld>
            <a:endParaRPr lang="ru-RU" alt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963083" y="4406900"/>
            <a:ext cx="1036319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lvl="0">
              <a:defRPr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3" y="2906713"/>
            <a:ext cx="10363198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 altLang="en-US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60728D28-603B-4EFC-80F8-17E5E9107035}" type="datetime1">
              <a:rPr lang="ru-RU" altLang="en-US"/>
              <a:pPr lvl="0">
                <a:defRPr/>
              </a:pPr>
              <a:t>11.11.2021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599" y="1600200"/>
            <a:ext cx="53847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>
              <a:defRPr/>
            </a:pPr>
            <a:r>
              <a:rPr lang="ru-RU" altLang="en-US"/>
              <a:t>Образец текста</a:t>
            </a:r>
          </a:p>
          <a:p>
            <a:pPr lvl="1">
              <a:defRPr/>
            </a:pPr>
            <a:r>
              <a:rPr lang="ru-RU" altLang="en-US"/>
              <a:t>Второй уровень</a:t>
            </a:r>
          </a:p>
          <a:p>
            <a:pPr lvl="2">
              <a:defRPr/>
            </a:pPr>
            <a:r>
              <a:rPr lang="ru-RU" altLang="en-US"/>
              <a:t>Третий уровень</a:t>
            </a:r>
          </a:p>
          <a:p>
            <a:pPr lvl="3">
              <a:defRPr/>
            </a:pPr>
            <a:r>
              <a:rPr lang="ru-RU" altLang="en-US"/>
              <a:t>Четвертый уровень</a:t>
            </a:r>
          </a:p>
          <a:p>
            <a:pPr lvl="4">
              <a:defRPr/>
            </a:pPr>
            <a:r>
              <a:rPr lang="ru-RU" altLang="en-US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599" y="1600200"/>
            <a:ext cx="53847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>
              <a:defRPr/>
            </a:pPr>
            <a:r>
              <a:rPr lang="ru-RU" altLang="en-US"/>
              <a:t>Образец текста</a:t>
            </a:r>
          </a:p>
          <a:p>
            <a:pPr lvl="1">
              <a:defRPr/>
            </a:pPr>
            <a:r>
              <a:rPr lang="ru-RU" altLang="en-US"/>
              <a:t>Второй уровень</a:t>
            </a:r>
          </a:p>
          <a:p>
            <a:pPr lvl="2">
              <a:defRPr/>
            </a:pPr>
            <a:r>
              <a:rPr lang="ru-RU" altLang="en-US"/>
              <a:t>Третий уровень</a:t>
            </a:r>
          </a:p>
          <a:p>
            <a:pPr lvl="3">
              <a:defRPr/>
            </a:pPr>
            <a:r>
              <a:rPr lang="ru-RU" altLang="en-US"/>
              <a:t>Четвертый уровень</a:t>
            </a:r>
          </a:p>
          <a:p>
            <a:pPr lvl="4">
              <a:defRPr/>
            </a:pPr>
            <a:r>
              <a:rPr lang="ru-RU" altLang="en-US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A27A1F4E-0809-4239-8034-C38E431DAF92}" type="datetime1">
              <a:rPr lang="ru-RU" altLang="en-US"/>
              <a:pPr lvl="0">
                <a:defRPr/>
              </a:pPr>
              <a:t>11.11.2021</a:t>
            </a:fld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E0DA496-7307-4E8B-88DE-CB97B48BAB6F}" type="datetime1">
              <a:rPr lang="ru-RU" altLang="en-US"/>
              <a:pPr lvl="0">
                <a:defRPr/>
              </a:pPr>
              <a:t>11.11.2021</a:t>
            </a:fld>
            <a:endParaRPr lang="ru-RU" alt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аблицы" type="tbl" preserve="1">
  <p:cSld name="Таблиц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sz="quarter" idx="13"/>
          </p:nvPr>
        </p:nvSpPr>
        <p:spPr>
          <a:xfrm>
            <a:off x="608037" y="1643063"/>
            <a:ext cx="10972798" cy="4525200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>
              <a:defRPr/>
            </a:pPr>
            <a:r>
              <a:rPr lang="ru-RU" altLang="en-US"/>
              <a:t>Вставка таблицы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8721E90-850C-410B-8B89-8394F580CFDA}" type="datetime1">
              <a:rPr lang="ru-RU" altLang="en-US"/>
              <a:pPr lvl="0">
                <a:defRPr/>
              </a:pPr>
              <a:t>11.11.2021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Четыре объекта" type="fourObj" preserve="1">
  <p:cSld name="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09599" y="160020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 altLang="en-US"/>
              <a:t>Образец текста</a:t>
            </a:r>
          </a:p>
          <a:p>
            <a:pPr lvl="1">
              <a:defRPr/>
            </a:pPr>
            <a:r>
              <a:rPr lang="ru-RU" altLang="en-US"/>
              <a:t>Второй уровень</a:t>
            </a:r>
          </a:p>
          <a:p>
            <a:pPr lvl="2">
              <a:defRPr/>
            </a:pPr>
            <a:r>
              <a:rPr lang="ru-RU" altLang="en-US"/>
              <a:t>Третий уровень</a:t>
            </a:r>
          </a:p>
          <a:p>
            <a:pPr lvl="3">
              <a:defRPr/>
            </a:pPr>
            <a:r>
              <a:rPr lang="ru-RU" altLang="en-US"/>
              <a:t>Четвертый уровень</a:t>
            </a:r>
          </a:p>
          <a:p>
            <a:pPr lvl="4">
              <a:defRPr/>
            </a:pPr>
            <a:r>
              <a:rPr lang="ru-RU" altLang="en-US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6197599" y="160020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 altLang="en-US"/>
              <a:t>Образец текста</a:t>
            </a:r>
          </a:p>
          <a:p>
            <a:pPr lvl="1">
              <a:defRPr/>
            </a:pPr>
            <a:r>
              <a:rPr lang="ru-RU" altLang="en-US"/>
              <a:t>Второй уровень</a:t>
            </a:r>
          </a:p>
          <a:p>
            <a:pPr lvl="2">
              <a:defRPr/>
            </a:pPr>
            <a:r>
              <a:rPr lang="ru-RU" altLang="en-US"/>
              <a:t>Третий уровень</a:t>
            </a:r>
          </a:p>
          <a:p>
            <a:pPr lvl="3">
              <a:defRPr/>
            </a:pPr>
            <a:r>
              <a:rPr lang="ru-RU" altLang="en-US"/>
              <a:t>Четвертый уровень</a:t>
            </a:r>
          </a:p>
          <a:p>
            <a:pPr lvl="4">
              <a:defRPr/>
            </a:pPr>
            <a:r>
              <a:rPr lang="ru-RU" altLang="en-US"/>
              <a:t>Пятый уровень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608037" y="398422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 altLang="en-US"/>
              <a:t>Образец текста</a:t>
            </a:r>
          </a:p>
          <a:p>
            <a:pPr lvl="1">
              <a:defRPr/>
            </a:pPr>
            <a:r>
              <a:rPr lang="ru-RU" altLang="en-US"/>
              <a:t>Второй уровень</a:t>
            </a:r>
          </a:p>
          <a:p>
            <a:pPr lvl="2">
              <a:defRPr/>
            </a:pPr>
            <a:r>
              <a:rPr lang="ru-RU" altLang="en-US"/>
              <a:t>Третий уровень</a:t>
            </a:r>
          </a:p>
          <a:p>
            <a:pPr lvl="3">
              <a:defRPr/>
            </a:pPr>
            <a:r>
              <a:rPr lang="ru-RU" altLang="en-US"/>
              <a:t>Четвертый уровень</a:t>
            </a:r>
          </a:p>
          <a:p>
            <a:pPr lvl="4">
              <a:defRPr/>
            </a:pPr>
            <a:r>
              <a:rPr lang="ru-RU" altLang="en-US"/>
              <a:t>Пятый уровень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6036" y="398422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 altLang="en-US"/>
              <a:t>Образец текста</a:t>
            </a:r>
          </a:p>
          <a:p>
            <a:pPr lvl="1">
              <a:defRPr/>
            </a:pPr>
            <a:r>
              <a:rPr lang="ru-RU" altLang="en-US"/>
              <a:t>Второй уровень</a:t>
            </a:r>
          </a:p>
          <a:p>
            <a:pPr lvl="2">
              <a:defRPr/>
            </a:pPr>
            <a:r>
              <a:rPr lang="ru-RU" altLang="en-US"/>
              <a:t>Третий уровень</a:t>
            </a:r>
          </a:p>
          <a:p>
            <a:pPr lvl="3">
              <a:defRPr/>
            </a:pPr>
            <a:r>
              <a:rPr lang="ru-RU" altLang="en-US"/>
              <a:t>Четвертый уровень</a:t>
            </a:r>
          </a:p>
          <a:p>
            <a:pPr lvl="4">
              <a:defRPr/>
            </a:pPr>
            <a:r>
              <a:rPr lang="ru-RU" altLang="en-US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ACE7E28-9336-4363-8674-B91477D8F243}" type="datetime1">
              <a:rPr lang="ru-RU" altLang="en-US"/>
              <a:pPr lvl="0">
                <a:defRPr/>
              </a:pPr>
              <a:t>11.11.2021</a:t>
            </a:fld>
            <a:endParaRPr lang="ru-RU" alt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2389716" y="4800600"/>
            <a:ext cx="7315199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6" y="612775"/>
            <a:ext cx="7315199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/>
            </a:pPr>
            <a:r>
              <a:rPr lang="ru-RU" altLang="en-US"/>
              <a:t>Вставка картинки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6" y="5367338"/>
            <a:ext cx="7315199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 altLang="en-US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ACE7E28-9336-4363-8674-B91477D8F243}" type="datetime1">
              <a:rPr lang="ru-RU" altLang="en-US"/>
              <a:pPr lvl="0">
                <a:defRPr/>
              </a:pPr>
              <a:t>11.11.2021</a:t>
            </a:fld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Thinkfree Office">
    <p:bg>
      <p:bgPr>
        <a:gradFill flip="xy" rotWithShape="1">
          <a:gsLst>
            <a:gs pos="19000">
              <a:schemeClr val="bg2">
                <a:lumMod val="70000"/>
                <a:alpha val="100000"/>
              </a:schemeClr>
            </a:gs>
            <a:gs pos="61000">
              <a:schemeClr val="bg2">
                <a:lumMod val="95000"/>
                <a:alpha val="100000"/>
              </a:schemeClr>
            </a:gs>
            <a:gs pos="100000">
              <a:schemeClr val="bg2">
                <a:lumMod val="95000"/>
                <a:alpha val="100000"/>
              </a:schemeClr>
            </a:gs>
            <a:gs pos="4000">
              <a:srgbClr val="BCE7A5">
                <a:alpha val="100000"/>
              </a:srgbClr>
            </a:gs>
            <a:gs pos="50000">
              <a:schemeClr val="bg2">
                <a:lumMod val="85000"/>
                <a:alpha val="100000"/>
              </a:schemeClr>
            </a:gs>
            <a:gs pos="10000">
              <a:schemeClr val="bg2">
                <a:lumMod val="70000"/>
                <a:alpha val="10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274638"/>
            <a:ext cx="10972798" cy="1143000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pPr lvl="0">
              <a:defRPr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99" y="1600200"/>
            <a:ext cx="10972798" cy="4525963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>
              <a:defRPr/>
            </a:pPr>
            <a:r>
              <a:rPr lang="ru-RU" altLang="en-US"/>
              <a:t>Образец текста</a:t>
            </a:r>
          </a:p>
          <a:p>
            <a:pPr lvl="1">
              <a:defRPr/>
            </a:pPr>
            <a:r>
              <a:rPr lang="ru-RU" altLang="en-US"/>
              <a:t>Второй уровень</a:t>
            </a:r>
          </a:p>
          <a:p>
            <a:pPr lvl="2">
              <a:defRPr/>
            </a:pPr>
            <a:r>
              <a:rPr lang="ru-RU" altLang="en-US"/>
              <a:t>Третий уровень</a:t>
            </a:r>
          </a:p>
          <a:p>
            <a:pPr lvl="3">
              <a:defRPr/>
            </a:pPr>
            <a:r>
              <a:rPr lang="ru-RU" altLang="en-US"/>
              <a:t>Четвертый уровень</a:t>
            </a:r>
          </a:p>
          <a:p>
            <a:pPr lvl="4">
              <a:defRPr/>
            </a:pPr>
            <a:r>
              <a:rPr lang="ru-RU" altLang="en-US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5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fld id="{D422D86A-5F52-4165-8473-F1B836277586}" type="datetime1">
              <a:rPr lang="ru-RU" altLang="en-US"/>
              <a:pPr lvl="0">
                <a:defRPr/>
              </a:pPr>
              <a:t>11.11.2021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599" y="6356350"/>
            <a:ext cx="38607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5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</p:sldLayoutIdLst>
  <p:transition/>
  <p:hf sldNum="0"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0" eaLnBrk="1" latinLnBrk="1" hangingPunct="1">
        <a:defRPr>
          <a:solidFill>
            <a:schemeClr val="tx2"/>
          </a:solidFill>
        </a:defRPr>
      </a:lvl2pPr>
      <a:lvl3pPr rtl="0" eaLnBrk="1" latinLnBrk="1" hangingPunct="1">
        <a:defRPr>
          <a:solidFill>
            <a:schemeClr val="tx2"/>
          </a:solidFill>
        </a:defRPr>
      </a:lvl3pPr>
      <a:lvl4pPr rtl="0" eaLnBrk="1" latinLnBrk="1" hangingPunct="1">
        <a:defRPr>
          <a:solidFill>
            <a:schemeClr val="tx2"/>
          </a:solidFill>
        </a:defRPr>
      </a:lvl4pPr>
      <a:lvl5pPr rtl="0" eaLnBrk="1" latinLnBrk="1" hangingPunct="1">
        <a:defRPr>
          <a:solidFill>
            <a:schemeClr val="tx2"/>
          </a:solidFill>
        </a:defRPr>
      </a:lvl5pPr>
      <a:lvl6pPr rtl="0" eaLnBrk="1" latinLnBrk="1" hangingPunct="1">
        <a:defRPr>
          <a:solidFill>
            <a:schemeClr val="tx2"/>
          </a:solidFill>
        </a:defRPr>
      </a:lvl6pPr>
      <a:lvl7pPr rtl="0" eaLnBrk="1" latinLnBrk="1" hangingPunct="1">
        <a:defRPr>
          <a:solidFill>
            <a:schemeClr val="tx2"/>
          </a:solidFill>
        </a:defRPr>
      </a:lvl7pPr>
      <a:lvl8pPr rtl="0" eaLnBrk="1" latinLnBrk="1" hangingPunct="1">
        <a:defRPr>
          <a:solidFill>
            <a:schemeClr val="tx2"/>
          </a:solidFill>
        </a:defRPr>
      </a:lvl8pPr>
      <a:lvl9pPr rtl="0"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888098" y="3068955"/>
            <a:ext cx="5112639" cy="36617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1261" y="3279358"/>
            <a:ext cx="4151756" cy="3578641"/>
          </a:xfrm>
          <a:prstGeom prst="rect">
            <a:avLst/>
          </a:prstGeom>
        </p:spPr>
      </p:pic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914399" y="620648"/>
            <a:ext cx="10222231" cy="1800226"/>
          </a:xfrm>
        </p:spPr>
        <p:txBody>
          <a:bodyPr/>
          <a:lstStyle/>
          <a:p>
            <a:pPr>
              <a:defRPr/>
            </a:pPr>
            <a:r>
              <a:rPr lang="ru-RU" altLang="en-US" sz="5700">
                <a:ln w="19050" cap="flat" cmpd="sng" algn="ctr">
                  <a:solidFill>
                    <a:srgbClr val="800080"/>
                  </a:solidFill>
                  <a:prstDash val="solid"/>
                  <a:round/>
                </a:ln>
                <a:solidFill>
                  <a:schemeClr val="accent1">
                    <a:lumMod val="50000"/>
                  </a:schemeClr>
                </a:solidFill>
                <a:latin typeface="Times New Roman"/>
              </a:rPr>
              <a:t>“В гостях у сказки”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799" y="2420874"/>
            <a:ext cx="8534399" cy="2376297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endParaRPr lang="ru-RU" altLang="en-US" sz="2800">
              <a:solidFill>
                <a:schemeClr val="tx1"/>
              </a:solidFill>
              <a:latin typeface="Times New Roman"/>
            </a:endParaRPr>
          </a:p>
          <a:p>
            <a:pPr>
              <a:defRPr/>
            </a:pPr>
            <a:r>
              <a:rPr lang="ru-RU" altLang="en-US" sz="2800">
                <a:solidFill>
                  <a:schemeClr val="tx1"/>
                </a:solidFill>
                <a:latin typeface="Times New Roman"/>
              </a:rPr>
              <a:t>Авторы проекта</a:t>
            </a:r>
            <a:r>
              <a:rPr lang="en-US" altLang="ru-RU" sz="2800">
                <a:solidFill>
                  <a:schemeClr val="tx1"/>
                </a:solidFill>
                <a:latin typeface="Times New Roman"/>
              </a:rPr>
              <a:t>:</a:t>
            </a:r>
            <a:r>
              <a:rPr lang="ru-RU" altLang="en-US" sz="2800">
                <a:solidFill>
                  <a:schemeClr val="tx1"/>
                </a:solidFill>
                <a:latin typeface="Times New Roman"/>
              </a:rPr>
              <a:t> Немыкина О</a:t>
            </a:r>
            <a:r>
              <a:rPr lang="en-US" altLang="ru-RU" sz="2800">
                <a:solidFill>
                  <a:schemeClr val="tx1"/>
                </a:solidFill>
                <a:latin typeface="Times New Roman"/>
              </a:rPr>
              <a:t>.</a:t>
            </a:r>
            <a:r>
              <a:rPr lang="ru-RU" altLang="en-US" sz="2800">
                <a:solidFill>
                  <a:schemeClr val="tx1"/>
                </a:solidFill>
                <a:latin typeface="Times New Roman"/>
              </a:rPr>
              <a:t> В</a:t>
            </a:r>
            <a:r>
              <a:rPr lang="en-US" altLang="ru-RU" sz="2800">
                <a:solidFill>
                  <a:schemeClr val="tx1"/>
                </a:solidFill>
                <a:latin typeface="Times New Roman"/>
              </a:rPr>
              <a:t>.,</a:t>
            </a:r>
          </a:p>
          <a:p>
            <a:pPr>
              <a:defRPr/>
            </a:pPr>
            <a:r>
              <a:rPr lang="ru-RU" altLang="en-US" sz="2800">
                <a:solidFill>
                  <a:schemeClr val="tx1"/>
                </a:solidFill>
                <a:latin typeface="Times New Roman"/>
              </a:rPr>
              <a:t>Федоренко А</a:t>
            </a:r>
            <a:r>
              <a:rPr lang="en-US" altLang="ru-RU" sz="2800">
                <a:solidFill>
                  <a:schemeClr val="tx1"/>
                </a:solidFill>
                <a:latin typeface="Times New Roman"/>
              </a:rPr>
              <a:t>.</a:t>
            </a:r>
            <a:r>
              <a:rPr lang="ru-RU" altLang="en-US" sz="2800">
                <a:solidFill>
                  <a:schemeClr val="tx1"/>
                </a:solidFill>
                <a:latin typeface="Times New Roman"/>
              </a:rPr>
              <a:t> С</a:t>
            </a:r>
            <a:r>
              <a:rPr lang="en-US" altLang="ru-RU" sz="2800">
                <a:solidFill>
                  <a:schemeClr val="tx1"/>
                </a:solidFill>
                <a:latin typeface="Times New Roman"/>
              </a:rPr>
              <a:t>.,</a:t>
            </a:r>
          </a:p>
          <a:p>
            <a:pPr>
              <a:defRPr/>
            </a:pPr>
            <a:r>
              <a:rPr lang="ru-RU" altLang="en-US" sz="2800">
                <a:solidFill>
                  <a:schemeClr val="tx1"/>
                </a:solidFill>
                <a:latin typeface="Times New Roman"/>
              </a:rPr>
              <a:t>Макрушина А</a:t>
            </a:r>
            <a:r>
              <a:rPr lang="en-US" altLang="ru-RU" sz="2800">
                <a:solidFill>
                  <a:schemeClr val="tx1"/>
                </a:solidFill>
                <a:latin typeface="Times New Roman"/>
              </a:rPr>
              <a:t>.</a:t>
            </a:r>
            <a:r>
              <a:rPr lang="ru-RU" altLang="en-US" sz="2800">
                <a:solidFill>
                  <a:schemeClr val="tx1"/>
                </a:solidFill>
                <a:latin typeface="Times New Roman"/>
              </a:rPr>
              <a:t> Е</a:t>
            </a:r>
            <a:r>
              <a:rPr lang="en-US" altLang="ru-RU" sz="2800">
                <a:solidFill>
                  <a:schemeClr val="tx1"/>
                </a:solidFill>
                <a:latin typeface="Times New Roman"/>
              </a:rPr>
              <a:t>.,</a:t>
            </a:r>
          </a:p>
          <a:p>
            <a:pPr>
              <a:defRPr/>
            </a:pPr>
            <a:r>
              <a:rPr lang="ru-RU" altLang="en-US" sz="2800">
                <a:solidFill>
                  <a:schemeClr val="tx1"/>
                </a:solidFill>
                <a:latin typeface="Times New Roman"/>
              </a:rPr>
              <a:t>Барабанова И</a:t>
            </a:r>
            <a:r>
              <a:rPr lang="en-US" altLang="ru-RU" sz="2800">
                <a:solidFill>
                  <a:schemeClr val="tx1"/>
                </a:solidFill>
                <a:latin typeface="Times New Roman"/>
              </a:rPr>
              <a:t>.</a:t>
            </a:r>
            <a:r>
              <a:rPr lang="ru-RU" altLang="en-US" sz="2800">
                <a:solidFill>
                  <a:schemeClr val="tx1"/>
                </a:solidFill>
                <a:latin typeface="Times New Roman"/>
              </a:rPr>
              <a:t> П</a:t>
            </a:r>
            <a:r>
              <a:rPr lang="en-US" altLang="ru-RU" sz="2800">
                <a:solidFill>
                  <a:schemeClr val="tx1"/>
                </a:solidFill>
                <a:latin typeface="Times New Roman"/>
              </a:rPr>
              <a:t>.</a:t>
            </a:r>
          </a:p>
          <a:p>
            <a:pPr>
              <a:defRPr/>
            </a:pPr>
            <a:endParaRPr lang="en-US" alt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11352" y="230993"/>
            <a:ext cx="5184648" cy="319800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383733">
            <a:off x="6724712" y="1379480"/>
            <a:ext cx="4421475" cy="37857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7706" y="3573018"/>
            <a:ext cx="4091940" cy="30689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0183189" y="3789045"/>
            <a:ext cx="1745539" cy="30689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368604">
            <a:off x="6052202" y="936170"/>
            <a:ext cx="6108192" cy="4581144"/>
          </a:xfrm>
          <a:prstGeom prst="rect">
            <a:avLst/>
          </a:prstGeom>
          <a:effectLst>
            <a:glow rad="127000">
              <a:schemeClr val="accent5">
                <a:satMod val="175000"/>
                <a:alpha val="50000"/>
              </a:schemeClr>
            </a:glo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396363">
            <a:off x="223065" y="954540"/>
            <a:ext cx="6108192" cy="4581144"/>
          </a:xfrm>
          <a:prstGeom prst="rect">
            <a:avLst/>
          </a:prstGeom>
          <a:effectLst>
            <a:glow rad="190500">
              <a:schemeClr val="accent5">
                <a:satMod val="175000"/>
                <a:alpha val="50000"/>
              </a:schemeClr>
            </a:glo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467770">
            <a:off x="372121" y="248419"/>
            <a:ext cx="5342798" cy="4007099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50865" y="2972149"/>
            <a:ext cx="7033846" cy="36004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23771" y="0"/>
            <a:ext cx="1644688" cy="31409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63496" y="764667"/>
            <a:ext cx="7488936" cy="5494972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130082" y="332611"/>
            <a:ext cx="1582619" cy="166924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51305" y="332611"/>
            <a:ext cx="10945370" cy="53233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altLang="en-US" sz="2000">
                <a:solidFill>
                  <a:srgbClr val="FF0000"/>
                </a:solidFill>
                <a:latin typeface="Times New Roman"/>
              </a:rPr>
              <a:t>Продолжительность проекта</a:t>
            </a:r>
            <a:r>
              <a:rPr lang="en-US" altLang="ru-RU" sz="2000">
                <a:latin typeface="Times New Roman"/>
              </a:rPr>
              <a:t>:</a:t>
            </a:r>
            <a:r>
              <a:rPr lang="ru-RU" altLang="en-US" sz="2000">
                <a:latin typeface="Times New Roman"/>
              </a:rPr>
              <a:t> долгосрочный</a:t>
            </a:r>
            <a:r>
              <a:rPr lang="en-US" altLang="ru-RU" sz="2000">
                <a:latin typeface="Times New Roman"/>
              </a:rPr>
              <a:t>.</a:t>
            </a:r>
          </a:p>
          <a:p>
            <a:pPr>
              <a:defRPr/>
            </a:pPr>
            <a:r>
              <a:rPr lang="ru-RU" altLang="en-US" sz="2000">
                <a:solidFill>
                  <a:srgbClr val="FF0000"/>
                </a:solidFill>
                <a:latin typeface="Times New Roman"/>
              </a:rPr>
              <a:t>Тип проекта</a:t>
            </a:r>
            <a:r>
              <a:rPr lang="en-US" altLang="ru-RU" sz="2000">
                <a:solidFill>
                  <a:srgbClr val="FF0000"/>
                </a:solidFill>
                <a:latin typeface="Times New Roman"/>
              </a:rPr>
              <a:t>:</a:t>
            </a:r>
            <a:r>
              <a:rPr lang="ru-RU" altLang="en-US" sz="2000">
                <a:latin typeface="Times New Roman"/>
              </a:rPr>
              <a:t> групповой</a:t>
            </a:r>
            <a:r>
              <a:rPr lang="en-US" altLang="ru-RU" sz="2000">
                <a:latin typeface="Times New Roman"/>
              </a:rPr>
              <a:t>,</a:t>
            </a:r>
            <a:r>
              <a:rPr lang="ru-RU" altLang="en-US" sz="2000">
                <a:latin typeface="Times New Roman"/>
              </a:rPr>
              <a:t> творческий</a:t>
            </a:r>
            <a:r>
              <a:rPr lang="en-US" altLang="ru-RU" sz="2000">
                <a:latin typeface="Times New Roman"/>
              </a:rPr>
              <a:t>,</a:t>
            </a:r>
            <a:r>
              <a:rPr lang="ru-RU" altLang="en-US" sz="2000">
                <a:latin typeface="Times New Roman"/>
              </a:rPr>
              <a:t> познавательно </a:t>
            </a:r>
            <a:r>
              <a:rPr lang="en-US" altLang="ru-RU" sz="2000">
                <a:latin typeface="Times New Roman"/>
              </a:rPr>
              <a:t>-</a:t>
            </a:r>
            <a:r>
              <a:rPr lang="ru-RU" altLang="en-US" sz="2000">
                <a:latin typeface="Times New Roman"/>
              </a:rPr>
              <a:t> игровой</a:t>
            </a:r>
            <a:r>
              <a:rPr lang="en-US" altLang="ru-RU" sz="2000">
                <a:latin typeface="Times New Roman"/>
              </a:rPr>
              <a:t>.</a:t>
            </a:r>
          </a:p>
          <a:p>
            <a:pPr>
              <a:defRPr/>
            </a:pPr>
            <a:r>
              <a:rPr lang="ru-RU" altLang="en-US" sz="2000">
                <a:solidFill>
                  <a:srgbClr val="FF0000"/>
                </a:solidFill>
                <a:latin typeface="Times New Roman"/>
              </a:rPr>
              <a:t>Участники проекта</a:t>
            </a:r>
            <a:r>
              <a:rPr lang="en-US" altLang="ru-RU" sz="2000">
                <a:solidFill>
                  <a:srgbClr val="FF0000"/>
                </a:solidFill>
                <a:latin typeface="Times New Roman"/>
              </a:rPr>
              <a:t>:</a:t>
            </a:r>
            <a:r>
              <a:rPr lang="ru-RU" altLang="en-US" sz="2000">
                <a:latin typeface="Times New Roman"/>
              </a:rPr>
              <a:t> дети </a:t>
            </a:r>
            <a:r>
              <a:rPr lang="en-US" altLang="ru-RU" sz="2000">
                <a:latin typeface="Times New Roman"/>
              </a:rPr>
              <a:t>3-4</a:t>
            </a:r>
            <a:r>
              <a:rPr lang="ru-RU" altLang="en-US" sz="2000">
                <a:latin typeface="Times New Roman"/>
              </a:rPr>
              <a:t> лет</a:t>
            </a:r>
            <a:r>
              <a:rPr lang="en-US" altLang="ru-RU" sz="2000">
                <a:latin typeface="Times New Roman"/>
              </a:rPr>
              <a:t>,</a:t>
            </a:r>
            <a:r>
              <a:rPr lang="ru-RU" altLang="en-US" sz="2000">
                <a:latin typeface="Times New Roman"/>
              </a:rPr>
              <a:t> воспитатели</a:t>
            </a:r>
            <a:r>
              <a:rPr lang="en-US" altLang="ru-RU" sz="2000">
                <a:latin typeface="Times New Roman"/>
              </a:rPr>
              <a:t>,</a:t>
            </a:r>
            <a:r>
              <a:rPr lang="ru-RU" altLang="en-US" sz="2000">
                <a:latin typeface="Times New Roman"/>
              </a:rPr>
              <a:t> педагог</a:t>
            </a:r>
            <a:r>
              <a:rPr lang="en-US" altLang="ru-RU" sz="2000">
                <a:latin typeface="Times New Roman"/>
              </a:rPr>
              <a:t>-</a:t>
            </a:r>
            <a:r>
              <a:rPr lang="ru-RU" altLang="en-US" sz="2000">
                <a:latin typeface="Times New Roman"/>
              </a:rPr>
              <a:t>психолог</a:t>
            </a:r>
            <a:r>
              <a:rPr lang="en-US" altLang="ru-RU" sz="2000">
                <a:latin typeface="Times New Roman"/>
              </a:rPr>
              <a:t>,</a:t>
            </a:r>
            <a:r>
              <a:rPr lang="ru-RU" altLang="en-US" sz="2000">
                <a:latin typeface="Times New Roman"/>
              </a:rPr>
              <a:t> учитель</a:t>
            </a:r>
            <a:r>
              <a:rPr lang="en-US" altLang="ru-RU" sz="2000">
                <a:latin typeface="Times New Roman"/>
              </a:rPr>
              <a:t>-</a:t>
            </a:r>
            <a:r>
              <a:rPr lang="ru-RU" altLang="en-US" sz="2000">
                <a:latin typeface="Times New Roman"/>
              </a:rPr>
              <a:t>логопед</a:t>
            </a:r>
            <a:r>
              <a:rPr lang="en-US" altLang="ru-RU" sz="2000">
                <a:latin typeface="Times New Roman"/>
              </a:rPr>
              <a:t>,</a:t>
            </a:r>
            <a:r>
              <a:rPr lang="ru-RU" altLang="en-US" sz="2000">
                <a:latin typeface="Times New Roman"/>
              </a:rPr>
              <a:t> родители</a:t>
            </a:r>
            <a:r>
              <a:rPr lang="en-US" altLang="ru-RU" sz="2000">
                <a:latin typeface="Times New Roman"/>
              </a:rPr>
              <a:t>.</a:t>
            </a:r>
          </a:p>
          <a:p>
            <a:pPr>
              <a:defRPr/>
            </a:pPr>
            <a:endParaRPr lang="en-US" altLang="ru-RU" sz="2000">
              <a:latin typeface="Times New Roman"/>
            </a:endParaRPr>
          </a:p>
          <a:p>
            <a:pPr marL="0" indent="0" algn="l" defTabSz="914400" rtl="0" eaLnBrk="1" latinLnBrk="1" hangingPunct="1">
              <a:buNone/>
              <a:defRPr/>
            </a:pPr>
            <a:r>
              <a:rPr lang="ru-RU" sz="1900" b="1">
                <a:solidFill>
                  <a:srgbClr val="FF0000"/>
                </a:solidFill>
                <a:latin typeface="Times New Roman"/>
              </a:rPr>
              <a:t>Цель:</a:t>
            </a:r>
            <a:r>
              <a:rPr lang="ru-RU" sz="1900">
                <a:solidFill>
                  <a:schemeClr val="tx1"/>
                </a:solidFill>
                <a:latin typeface="Times New Roman"/>
              </a:rPr>
              <a:t> </a:t>
            </a:r>
            <a:r>
              <a:rPr lang="ru-RU" altLang="en-US" sz="1900">
                <a:solidFill>
                  <a:schemeClr val="tx1"/>
                </a:solidFill>
                <a:latin typeface="Times New Roman"/>
              </a:rPr>
              <a:t>с</a:t>
            </a:r>
            <a:r>
              <a:rPr lang="ru-RU" sz="1900">
                <a:solidFill>
                  <a:schemeClr val="tx1"/>
                </a:solidFill>
                <a:latin typeface="Times New Roman"/>
              </a:rPr>
              <a:t>оздать условия для</a:t>
            </a:r>
            <a:r>
              <a:rPr lang="ru-RU" altLang="en-US" sz="1900">
                <a:solidFill>
                  <a:schemeClr val="tx1"/>
                </a:solidFill>
                <a:latin typeface="Times New Roman"/>
              </a:rPr>
              <a:t> </a:t>
            </a:r>
            <a:r>
              <a:rPr kumimoji="0" lang="ru-RU" sz="1900" b="0" i="0" u="none" strike="noStrike" kern="1200" cap="none" normalizeH="0" baseline="0">
                <a:solidFill>
                  <a:srgbClr val="000000"/>
                </a:solidFill>
                <a:latin typeface="Times New Roman"/>
              </a:rPr>
              <a:t>развития речи</a:t>
            </a:r>
            <a:r>
              <a:rPr kumimoji="0" lang="en-US" altLang="ru-RU" sz="1900" b="0" i="0" u="none" strike="noStrike" kern="1200" cap="none" normalizeH="0" baseline="0">
                <a:solidFill>
                  <a:srgbClr val="000000"/>
                </a:solidFill>
                <a:latin typeface="Times New Roman"/>
              </a:rPr>
              <a:t>,</a:t>
            </a:r>
            <a:r>
              <a:rPr lang="ru-RU" sz="1900">
                <a:solidFill>
                  <a:schemeClr val="tx1"/>
                </a:solidFill>
                <a:latin typeface="Times New Roman"/>
              </a:rPr>
              <a:t> познавательных </a:t>
            </a:r>
            <a:r>
              <a:rPr lang="ru-RU" altLang="en-US" sz="1900">
                <a:solidFill>
                  <a:schemeClr val="tx1"/>
                </a:solidFill>
                <a:latin typeface="Times New Roman"/>
              </a:rPr>
              <a:t>и творческих </a:t>
            </a:r>
            <a:r>
              <a:rPr lang="ru-RU" sz="1900">
                <a:solidFill>
                  <a:schemeClr val="tx1"/>
                </a:solidFill>
                <a:latin typeface="Times New Roman"/>
              </a:rPr>
              <a:t>способностей детей в процессе </a:t>
            </a:r>
            <a:r>
              <a:rPr lang="ru-RU" altLang="en-US" sz="1900">
                <a:solidFill>
                  <a:schemeClr val="tx1"/>
                </a:solidFill>
                <a:latin typeface="Times New Roman"/>
              </a:rPr>
              <a:t>            </a:t>
            </a:r>
            <a:r>
              <a:rPr lang="ru-RU" sz="1900">
                <a:solidFill>
                  <a:schemeClr val="tx1"/>
                </a:solidFill>
                <a:latin typeface="Times New Roman"/>
              </a:rPr>
              <a:t>реализации проекта.</a:t>
            </a:r>
          </a:p>
          <a:p>
            <a:pPr marL="0" indent="0">
              <a:buNone/>
              <a:defRPr/>
            </a:pPr>
            <a:r>
              <a:rPr lang="ru-RU" sz="1900" b="1">
                <a:solidFill>
                  <a:srgbClr val="FF0000"/>
                </a:solidFill>
                <a:latin typeface="Times New Roman"/>
              </a:rPr>
              <a:t>Проблема:</a:t>
            </a:r>
            <a:r>
              <a:rPr lang="ru-RU" sz="1900" b="1">
                <a:solidFill>
                  <a:schemeClr val="tx1"/>
                </a:solidFill>
                <a:latin typeface="Times New Roman"/>
              </a:rPr>
              <a:t> </a:t>
            </a:r>
            <a:r>
              <a:rPr lang="ru-RU" altLang="en-US" sz="1900">
                <a:solidFill>
                  <a:schemeClr val="tx1"/>
                </a:solidFill>
                <a:latin typeface="Times New Roman"/>
              </a:rPr>
              <a:t>Дети и воспитатели испытывают трудности в совместной адаптации</a:t>
            </a:r>
            <a:r>
              <a:rPr lang="en-US" altLang="ru-RU" sz="1900">
                <a:solidFill>
                  <a:schemeClr val="tx1"/>
                </a:solidFill>
                <a:latin typeface="Times New Roman"/>
              </a:rPr>
              <a:t>.</a:t>
            </a:r>
            <a:r>
              <a:rPr lang="ru-RU" altLang="en-US" sz="1900">
                <a:solidFill>
                  <a:schemeClr val="tx1"/>
                </a:solidFill>
                <a:latin typeface="Times New Roman"/>
              </a:rPr>
              <a:t> Также</a:t>
            </a:r>
            <a:r>
              <a:rPr lang="en-US" altLang="ru-RU" sz="1900">
                <a:solidFill>
                  <a:schemeClr val="tx1"/>
                </a:solidFill>
                <a:latin typeface="Times New Roman"/>
              </a:rPr>
              <a:t>,</a:t>
            </a:r>
            <a:r>
              <a:rPr lang="ru-RU" altLang="en-US" sz="1900">
                <a:solidFill>
                  <a:schemeClr val="tx1"/>
                </a:solidFill>
                <a:latin typeface="Times New Roman"/>
              </a:rPr>
              <a:t> в</a:t>
            </a:r>
            <a:r>
              <a:rPr lang="ru-RU" altLang="en-US" sz="1900" b="0">
                <a:solidFill>
                  <a:schemeClr val="tx1"/>
                </a:solidFill>
                <a:latin typeface="Times New Roman"/>
              </a:rPr>
              <a:t> последние годы значительно снизилось количество говорящих детей</a:t>
            </a:r>
            <a:r>
              <a:rPr lang="en-US" altLang="ru-RU" sz="1900" b="0">
                <a:solidFill>
                  <a:schemeClr val="tx1"/>
                </a:solidFill>
                <a:latin typeface="Times New Roman"/>
              </a:rPr>
              <a:t>,</a:t>
            </a:r>
            <a:r>
              <a:rPr lang="ru-RU" altLang="en-US" sz="1900" b="0">
                <a:solidFill>
                  <a:schemeClr val="tx1"/>
                </a:solidFill>
                <a:latin typeface="Times New Roman"/>
              </a:rPr>
              <a:t> поступающих в детский сад</a:t>
            </a:r>
            <a:r>
              <a:rPr lang="en-US" altLang="ru-RU" sz="1900" b="0">
                <a:solidFill>
                  <a:schemeClr val="tx1"/>
                </a:solidFill>
                <a:latin typeface="Times New Roman"/>
              </a:rPr>
              <a:t>.</a:t>
            </a:r>
            <a:r>
              <a:rPr lang="ru-RU" altLang="en-US" sz="1900" b="0">
                <a:solidFill>
                  <a:schemeClr val="tx1"/>
                </a:solidFill>
                <a:latin typeface="Times New Roman"/>
              </a:rPr>
              <a:t> </a:t>
            </a:r>
            <a:r>
              <a:rPr lang="ru-RU" altLang="en-US" sz="1900">
                <a:solidFill>
                  <a:schemeClr val="tx1"/>
                </a:solidFill>
                <a:latin typeface="Times New Roman"/>
              </a:rPr>
              <a:t>В своём</a:t>
            </a:r>
            <a:r>
              <a:rPr lang="ru-RU" sz="1900">
                <a:solidFill>
                  <a:schemeClr val="tx1"/>
                </a:solidFill>
                <a:latin typeface="Times New Roman"/>
              </a:rPr>
              <a:t> проекте мы постарались расширить знания детей об окружающем мире</a:t>
            </a:r>
            <a:r>
              <a:rPr lang="en-US" altLang="ru-RU" sz="1900">
                <a:solidFill>
                  <a:schemeClr val="tx1"/>
                </a:solidFill>
                <a:latin typeface="Times New Roman"/>
              </a:rPr>
              <a:t>,</a:t>
            </a:r>
            <a:r>
              <a:rPr lang="ru-RU" altLang="en-US" sz="1900">
                <a:solidFill>
                  <a:schemeClr val="tx1"/>
                </a:solidFill>
                <a:latin typeface="Times New Roman"/>
              </a:rPr>
              <a:t> увеличить и активизировать их словарь</a:t>
            </a:r>
            <a:r>
              <a:rPr lang="en-US" altLang="ru-RU" sz="1900">
                <a:solidFill>
                  <a:schemeClr val="tx1"/>
                </a:solidFill>
                <a:latin typeface="Times New Roman"/>
              </a:rPr>
              <a:t>,</a:t>
            </a:r>
            <a:r>
              <a:rPr lang="ru-RU" altLang="en-US" sz="1900">
                <a:solidFill>
                  <a:schemeClr val="tx1"/>
                </a:solidFill>
                <a:latin typeface="Times New Roman"/>
              </a:rPr>
              <a:t> параллельно развивая связную и диалогическую речь</a:t>
            </a:r>
            <a:r>
              <a:rPr lang="en-US" altLang="ru-RU" sz="1900">
                <a:solidFill>
                  <a:schemeClr val="tx1"/>
                </a:solidFill>
                <a:latin typeface="Times New Roman"/>
              </a:rPr>
              <a:t>,</a:t>
            </a:r>
            <a:r>
              <a:rPr lang="ru-RU" altLang="en-US" sz="1900">
                <a:solidFill>
                  <a:schemeClr val="tx1"/>
                </a:solidFill>
                <a:latin typeface="Times New Roman"/>
              </a:rPr>
              <a:t> общую и мелкую моторику</a:t>
            </a:r>
            <a:r>
              <a:rPr lang="en-US" altLang="ru-RU" sz="1900">
                <a:solidFill>
                  <a:schemeClr val="tx1"/>
                </a:solidFill>
                <a:latin typeface="Times New Roman"/>
              </a:rPr>
              <a:t>,</a:t>
            </a:r>
            <a:r>
              <a:rPr lang="ru-RU" altLang="en-US" sz="1900">
                <a:solidFill>
                  <a:schemeClr val="tx1"/>
                </a:solidFill>
                <a:latin typeface="Times New Roman"/>
              </a:rPr>
              <a:t> познавательную активность</a:t>
            </a:r>
            <a:r>
              <a:rPr lang="en-US" altLang="ru-RU" sz="1900">
                <a:solidFill>
                  <a:schemeClr val="tx1"/>
                </a:solidFill>
                <a:latin typeface="Times New Roman"/>
              </a:rPr>
              <a:t>,</a:t>
            </a:r>
            <a:r>
              <a:rPr lang="ru-RU" altLang="en-US" sz="1900">
                <a:solidFill>
                  <a:schemeClr val="tx1"/>
                </a:solidFill>
                <a:latin typeface="Times New Roman"/>
              </a:rPr>
              <a:t> творчество и эмоциональную сферу детей</a:t>
            </a:r>
            <a:r>
              <a:rPr lang="en-US" altLang="ru-RU" sz="1900">
                <a:solidFill>
                  <a:schemeClr val="tx1"/>
                </a:solidFill>
                <a:latin typeface="Times New Roman"/>
              </a:rPr>
              <a:t>.</a:t>
            </a:r>
            <a:r>
              <a:rPr lang="ru-RU" sz="1900">
                <a:solidFill>
                  <a:schemeClr val="tx1"/>
                </a:solidFill>
                <a:latin typeface="Times New Roman"/>
              </a:rPr>
              <a:t> </a:t>
            </a:r>
          </a:p>
          <a:p>
            <a:pPr marL="0" indent="0">
              <a:buNone/>
              <a:defRPr/>
            </a:pPr>
            <a:r>
              <a:rPr lang="ru-RU" sz="1900" b="1">
                <a:solidFill>
                  <a:srgbClr val="FF0000"/>
                </a:solidFill>
                <a:latin typeface="Times New Roman"/>
              </a:rPr>
              <a:t>Актуальность проекта:</a:t>
            </a:r>
            <a:r>
              <a:rPr lang="ru-RU" sz="1900" b="1">
                <a:solidFill>
                  <a:schemeClr val="tx1"/>
                </a:solidFill>
                <a:latin typeface="Times New Roman"/>
              </a:rPr>
              <a:t> </a:t>
            </a:r>
          </a:p>
          <a:p>
            <a:pPr marL="0" indent="0">
              <a:buNone/>
              <a:defRPr/>
            </a:pPr>
            <a:r>
              <a:rPr lang="ru-RU" altLang="en-US" sz="1900" b="1">
                <a:solidFill>
                  <a:schemeClr val="tx1"/>
                </a:solidFill>
                <a:latin typeface="Times New Roman"/>
              </a:rPr>
              <a:t>Народная с</a:t>
            </a:r>
            <a:r>
              <a:rPr lang="ru-RU" sz="1900" b="1">
                <a:solidFill>
                  <a:schemeClr val="tx1"/>
                </a:solidFill>
                <a:latin typeface="Times New Roman"/>
              </a:rPr>
              <a:t>казка </a:t>
            </a:r>
            <a:r>
              <a:rPr lang="ru-RU" sz="1900">
                <a:solidFill>
                  <a:schemeClr val="tx1"/>
                </a:solidFill>
                <a:latin typeface="Times New Roman"/>
              </a:rPr>
              <a:t>- прекрасное творение искусства. </a:t>
            </a:r>
            <a:r>
              <a:rPr lang="ru-RU" altLang="en-US" sz="1900">
                <a:solidFill>
                  <a:schemeClr val="tx1"/>
                </a:solidFill>
                <a:latin typeface="Times New Roman"/>
              </a:rPr>
              <a:t>Со сказкой ребёнок начинает знакомиться ещё в раннем возрасте</a:t>
            </a:r>
            <a:r>
              <a:rPr lang="en-US" altLang="ru-RU" sz="1900">
                <a:solidFill>
                  <a:schemeClr val="tx1"/>
                </a:solidFill>
                <a:latin typeface="Times New Roman"/>
              </a:rPr>
              <a:t>,</a:t>
            </a:r>
            <a:r>
              <a:rPr lang="ru-RU" altLang="en-US" sz="1900">
                <a:solidFill>
                  <a:schemeClr val="tx1"/>
                </a:solidFill>
                <a:latin typeface="Times New Roman"/>
              </a:rPr>
              <a:t> когда сам не умеет говорить</a:t>
            </a:r>
            <a:r>
              <a:rPr lang="en-US" altLang="ru-RU" sz="1900">
                <a:solidFill>
                  <a:schemeClr val="tx1"/>
                </a:solidFill>
                <a:latin typeface="Times New Roman"/>
              </a:rPr>
              <a:t>.</a:t>
            </a:r>
            <a:r>
              <a:rPr lang="ru-RU" altLang="en-US" sz="1900">
                <a:solidFill>
                  <a:schemeClr val="tx1"/>
                </a:solidFill>
                <a:latin typeface="Times New Roman"/>
              </a:rPr>
              <a:t> </a:t>
            </a:r>
            <a:r>
              <a:rPr lang="ru-RU" sz="1900">
                <a:solidFill>
                  <a:schemeClr val="tx1"/>
                </a:solidFill>
                <a:latin typeface="Times New Roman"/>
              </a:rPr>
              <a:t>Сказка есть в каждом доме и пользуется огромной любовью у детей. Из сказок дети черпают множество познаний</a:t>
            </a:r>
            <a:r>
              <a:rPr lang="ru-RU" altLang="en-US" sz="1900">
                <a:solidFill>
                  <a:schemeClr val="tx1"/>
                </a:solidFill>
                <a:latin typeface="Times New Roman"/>
              </a:rPr>
              <a:t> об окружающем мире</a:t>
            </a:r>
            <a:r>
              <a:rPr lang="en-US" altLang="ru-RU" sz="1900">
                <a:solidFill>
                  <a:schemeClr val="tx1"/>
                </a:solidFill>
                <a:latin typeface="Times New Roman"/>
              </a:rPr>
              <a:t>,</a:t>
            </a:r>
            <a:r>
              <a:rPr lang="ru-RU" altLang="en-US" sz="1900">
                <a:solidFill>
                  <a:schemeClr val="tx1"/>
                </a:solidFill>
                <a:latin typeface="Times New Roman"/>
              </a:rPr>
              <a:t> о природе и быте людей</a:t>
            </a:r>
            <a:r>
              <a:rPr lang="en-US" altLang="ru-RU" sz="1900">
                <a:solidFill>
                  <a:schemeClr val="tx1"/>
                </a:solidFill>
                <a:latin typeface="Times New Roman"/>
              </a:rPr>
              <a:t>.</a:t>
            </a:r>
            <a:r>
              <a:rPr lang="ru-RU" sz="1900">
                <a:solidFill>
                  <a:schemeClr val="tx1"/>
                </a:solidFill>
                <a:latin typeface="Times New Roman"/>
              </a:rPr>
              <a:t> Благодаря сказкам у детей вырабатывается способность сопереживать, сострадать и радоваться за другого, это единственный способ узнать боль, радость, счастье и страдание другого человека.</a:t>
            </a:r>
          </a:p>
          <a:p>
            <a:pPr marL="0" indent="0">
              <a:buNone/>
              <a:defRPr/>
            </a:pPr>
            <a:r>
              <a:rPr lang="ru-RU" sz="1900">
                <a:solidFill>
                  <a:schemeClr val="tx1"/>
                </a:solidFill>
                <a:latin typeface="Times New Roman"/>
              </a:rPr>
              <a:t> И именно сказки воспитывают в ребенке человечность</a:t>
            </a:r>
            <a:r>
              <a:rPr lang="en-US" altLang="ru-RU" sz="1900">
                <a:solidFill>
                  <a:schemeClr val="tx1"/>
                </a:solidFill>
                <a:latin typeface="Times New Roman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6315" y="4077081"/>
            <a:ext cx="2952368" cy="241557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11351" y="196633"/>
            <a:ext cx="10081261" cy="5021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altLang="en-US" sz="2200">
              <a:solidFill>
                <a:srgbClr val="FF0000"/>
              </a:solidFill>
              <a:latin typeface="Times New Roman"/>
            </a:endParaRPr>
          </a:p>
          <a:p>
            <a:pPr algn="ctr">
              <a:defRPr/>
            </a:pPr>
            <a:r>
              <a:rPr lang="ru-RU" altLang="en-US" sz="2300" b="1">
                <a:solidFill>
                  <a:srgbClr val="FF0000"/>
                </a:solidFill>
                <a:latin typeface="Times New Roman"/>
              </a:rPr>
              <a:t>Задачи проекта</a:t>
            </a:r>
            <a:r>
              <a:rPr lang="en-US" altLang="ru-RU" sz="2300" b="1">
                <a:solidFill>
                  <a:srgbClr val="FF0000"/>
                </a:solidFill>
                <a:latin typeface="Times New Roman"/>
              </a:rPr>
              <a:t>:</a:t>
            </a:r>
            <a:r>
              <a:rPr lang="ru-RU" altLang="en-US" sz="2200">
                <a:solidFill>
                  <a:srgbClr val="FF0000"/>
                </a:solidFill>
                <a:latin typeface="Times New Roman"/>
              </a:rPr>
              <a:t> </a:t>
            </a:r>
          </a:p>
          <a:p>
            <a:pPr algn="ctr">
              <a:defRPr/>
            </a:pPr>
            <a:endParaRPr lang="ru-RU" altLang="en-US" sz="2200">
              <a:solidFill>
                <a:srgbClr val="FF0000"/>
              </a:solidFill>
              <a:latin typeface="Times New Roman"/>
            </a:endParaRPr>
          </a:p>
          <a:p>
            <a:pPr marL="257040" indent="-257040">
              <a:buFont typeface="Wingdings"/>
              <a:buChar char="ü"/>
              <a:defRPr/>
            </a:pPr>
            <a:r>
              <a:rPr lang="ru-RU" altLang="en-US" sz="1600">
                <a:latin typeface="Times New Roman"/>
              </a:rPr>
              <a:t>создание эмоционально </a:t>
            </a:r>
            <a:r>
              <a:rPr lang="en-US" altLang="ru-RU" sz="1600">
                <a:latin typeface="Times New Roman"/>
              </a:rPr>
              <a:t>-</a:t>
            </a:r>
            <a:r>
              <a:rPr lang="ru-RU" altLang="en-US" sz="1600">
                <a:latin typeface="Times New Roman"/>
              </a:rPr>
              <a:t> положительного климата в группе</a:t>
            </a:r>
            <a:r>
              <a:rPr lang="en-US" altLang="ru-RU" sz="1600">
                <a:latin typeface="Times New Roman"/>
              </a:rPr>
              <a:t>;</a:t>
            </a:r>
          </a:p>
          <a:p>
            <a:pPr marL="257040" indent="-257040" defTabSz="914400" rtl="0" eaLnBrk="1" latinLnBrk="1" hangingPunct="1">
              <a:buFont typeface="Wingdings"/>
              <a:buChar char="ü"/>
              <a:defRPr/>
            </a:pPr>
            <a:r>
              <a:rPr lang="ru-RU" altLang="en-US" sz="1600">
                <a:latin typeface="Times New Roman"/>
              </a:rPr>
              <a:t>создание условий для знакомства с народными сказками</a:t>
            </a:r>
            <a:r>
              <a:rPr lang="en-US" altLang="ru-RU" sz="1600">
                <a:latin typeface="Times New Roman"/>
              </a:rPr>
              <a:t>;</a:t>
            </a:r>
          </a:p>
          <a:p>
            <a:pPr marL="257040" indent="-257040" defTabSz="914400" rtl="0" eaLnBrk="1" latinLnBrk="1" hangingPunct="1">
              <a:buFont typeface="Wingdings"/>
              <a:buChar char="ü"/>
              <a:defRPr/>
            </a:pPr>
            <a:r>
              <a:rPr kumimoji="0" lang="ru-RU" altLang="en-US" sz="1600" b="0" i="0" u="none" strike="noStrike" kern="1200" cap="none" normalizeH="0" baseline="0">
                <a:solidFill>
                  <a:srgbClr val="FF0000"/>
                </a:solidFill>
                <a:latin typeface="Times New Roman"/>
              </a:rPr>
              <a:t>разнообразить наглядно</a:t>
            </a:r>
            <a:r>
              <a:rPr kumimoji="0" lang="en-US" altLang="ru-RU" sz="1600" b="0" i="0" u="none" strike="noStrike" kern="1200" cap="none" normalizeH="0" baseline="0">
                <a:solidFill>
                  <a:srgbClr val="FF0000"/>
                </a:solidFill>
                <a:latin typeface="Times New Roman"/>
              </a:rPr>
              <a:t>-</a:t>
            </a:r>
            <a:r>
              <a:rPr kumimoji="0" lang="ru-RU" altLang="en-US" sz="1600" b="0" i="0" u="none" strike="noStrike" kern="1200" cap="none" normalizeH="0" baseline="0">
                <a:solidFill>
                  <a:srgbClr val="FF0000"/>
                </a:solidFill>
                <a:latin typeface="Times New Roman"/>
              </a:rPr>
              <a:t>демонстрационный материал в группе</a:t>
            </a:r>
            <a:r>
              <a:rPr kumimoji="0" lang="en-US" altLang="ru-RU" sz="1600" b="0" i="0" u="none" strike="noStrike" kern="1200" cap="none" normalizeH="0" baseline="0">
                <a:solidFill>
                  <a:srgbClr val="FF0000"/>
                </a:solidFill>
                <a:latin typeface="Times New Roman"/>
              </a:rPr>
              <a:t>;</a:t>
            </a:r>
          </a:p>
          <a:p>
            <a:pPr marL="257040" indent="-257040">
              <a:buFont typeface="Wingdings"/>
              <a:buChar char="ü"/>
              <a:defRPr/>
            </a:pPr>
            <a:r>
              <a:rPr lang="ru-RU" altLang="en-US" sz="1600">
                <a:latin typeface="Times New Roman"/>
              </a:rPr>
              <a:t>формирование интереса у детей к русским народным сказкам</a:t>
            </a:r>
            <a:r>
              <a:rPr lang="en-US" altLang="ru-RU" sz="1600">
                <a:latin typeface="Times New Roman"/>
              </a:rPr>
              <a:t>;</a:t>
            </a:r>
            <a:r>
              <a:rPr lang="ru-RU" altLang="en-US" sz="1600">
                <a:latin typeface="Times New Roman"/>
              </a:rPr>
              <a:t> </a:t>
            </a:r>
          </a:p>
          <a:p>
            <a:pPr marL="257040" indent="-257040" algn="l" defTabSz="914400" rtl="0" eaLnBrk="1" latinLnBrk="1" hangingPunct="1">
              <a:buFont typeface="Wingdings"/>
              <a:buChar char="ü"/>
              <a:defRPr/>
            </a:pPr>
            <a:r>
              <a:rPr lang="ru-RU" altLang="en-US" sz="1600">
                <a:latin typeface="Times New Roman"/>
              </a:rPr>
              <a:t>воспитывать у детей положительные взаимоотношения</a:t>
            </a:r>
            <a:r>
              <a:rPr lang="en-US" altLang="ru-RU" sz="1600">
                <a:latin typeface="Times New Roman"/>
              </a:rPr>
              <a:t>,</a:t>
            </a:r>
            <a:r>
              <a:rPr lang="ru-RU" altLang="en-US" sz="1600">
                <a:latin typeface="Times New Roman"/>
              </a:rPr>
              <a:t> отзывчивость</a:t>
            </a:r>
            <a:r>
              <a:rPr lang="en-US" altLang="ru-RU" sz="1600">
                <a:latin typeface="Times New Roman"/>
              </a:rPr>
              <a:t>,</a:t>
            </a:r>
            <a:r>
              <a:rPr lang="ru-RU" altLang="en-US" sz="1600">
                <a:latin typeface="Times New Roman"/>
              </a:rPr>
              <a:t> сострадание</a:t>
            </a:r>
            <a:r>
              <a:rPr lang="en-US" altLang="ru-RU" sz="1600">
                <a:latin typeface="Times New Roman"/>
              </a:rPr>
              <a:t>,</a:t>
            </a:r>
            <a:r>
              <a:rPr lang="ru-RU" altLang="en-US" sz="1600">
                <a:latin typeface="Times New Roman"/>
              </a:rPr>
              <a:t> доброжелательность</a:t>
            </a:r>
            <a:r>
              <a:rPr lang="en-US" altLang="ru-RU" sz="1600">
                <a:latin typeface="Times New Roman"/>
              </a:rPr>
              <a:t>,</a:t>
            </a:r>
            <a:r>
              <a:rPr lang="ru-RU" altLang="en-US" sz="1600">
                <a:latin typeface="Times New Roman"/>
              </a:rPr>
              <a:t> умение сопереживать</a:t>
            </a:r>
            <a:r>
              <a:rPr lang="en-US" altLang="ru-RU" sz="1600">
                <a:latin typeface="Times New Roman"/>
              </a:rPr>
              <a:t>,</a:t>
            </a:r>
            <a:r>
              <a:rPr lang="ru-RU" altLang="en-US" sz="1600">
                <a:latin typeface="Times New Roman"/>
              </a:rPr>
              <a:t> оценивать поступки героев</a:t>
            </a:r>
            <a:r>
              <a:rPr lang="en-US" altLang="ru-RU" sz="1600">
                <a:latin typeface="Times New Roman"/>
              </a:rPr>
              <a:t>;</a:t>
            </a:r>
          </a:p>
          <a:p>
            <a:pPr marL="257040" indent="-257040" algn="l" defTabSz="914400" rtl="0" eaLnBrk="1" latinLnBrk="1" hangingPunct="1">
              <a:buFont typeface="Wingdings"/>
              <a:buChar char="ü"/>
              <a:defRPr/>
            </a:pPr>
            <a:r>
              <a:rPr lang="en-US" altLang="ru-RU" sz="1600">
                <a:latin typeface="Times New Roman"/>
              </a:rPr>
              <a:t>развитие речи детей и их познавательной деятельности;</a:t>
            </a:r>
            <a:r>
              <a:rPr kumimoji="0" lang="ru-RU" altLang="en-US" sz="1600" b="0" i="0" u="none" strike="noStrike" kern="1200" cap="none" normalizeH="0" baseline="0">
                <a:solidFill>
                  <a:srgbClr val="000000"/>
                </a:solidFill>
                <a:latin typeface="Times New Roman"/>
              </a:rPr>
              <a:t>формирование образной</a:t>
            </a:r>
            <a:r>
              <a:rPr kumimoji="0" lang="en-US" altLang="ru-RU" sz="1600" b="0" i="0" u="none" strike="noStrike" kern="1200" cap="none" normalizeH="0" baseline="0">
                <a:solidFill>
                  <a:srgbClr val="000000"/>
                </a:solidFill>
                <a:latin typeface="Times New Roman"/>
              </a:rPr>
              <a:t>,</a:t>
            </a:r>
            <a:r>
              <a:rPr kumimoji="0" lang="ru-RU" altLang="en-US" sz="1600" b="0" i="0" u="none" strike="noStrike" kern="1200" cap="none" normalizeH="0" baseline="0">
                <a:solidFill>
                  <a:srgbClr val="000000"/>
                </a:solidFill>
                <a:latin typeface="Times New Roman"/>
              </a:rPr>
              <a:t> богатой речи ребёнка</a:t>
            </a:r>
            <a:r>
              <a:rPr kumimoji="0" lang="en-US" altLang="ru-RU" sz="1600" b="0" i="0" u="none" strike="noStrike" kern="1200" cap="none" normalizeH="0" baseline="0">
                <a:solidFill>
                  <a:srgbClr val="000000"/>
                </a:solidFill>
                <a:latin typeface="Times New Roman"/>
              </a:rPr>
              <a:t>;</a:t>
            </a:r>
          </a:p>
          <a:p>
            <a:pPr marL="257040" indent="-257040">
              <a:buFont typeface="Wingdings"/>
              <a:buChar char="ü"/>
              <a:defRPr/>
            </a:pPr>
            <a:r>
              <a:rPr lang="en-US" altLang="ru-RU" sz="1600">
                <a:latin typeface="Times New Roman"/>
              </a:rPr>
              <a:t>развивать у детей творческое и образное мы</a:t>
            </a:r>
            <a:r>
              <a:rPr lang="ru-RU" altLang="en-US" sz="1600">
                <a:latin typeface="Times New Roman"/>
              </a:rPr>
              <a:t>ш</a:t>
            </a:r>
            <a:r>
              <a:rPr lang="en-US" altLang="ru-RU" sz="1600">
                <a:latin typeface="Times New Roman"/>
              </a:rPr>
              <a:t>ление, внимание, зрительное и слуховое восприятие, мелкую и общую моторику, фантазию и творческие способности;</a:t>
            </a:r>
          </a:p>
          <a:p>
            <a:pPr marL="257040" indent="-257040" defTabSz="914400" rtl="0" eaLnBrk="1" latinLnBrk="1" hangingPunct="1">
              <a:buFont typeface="Wingdings"/>
              <a:buChar char="ü"/>
              <a:defRPr/>
            </a:pPr>
            <a:r>
              <a:rPr lang="ru-RU" altLang="en-US" sz="1600">
                <a:latin typeface="Times New Roman"/>
              </a:rPr>
              <a:t>привлекать детей к участию в играх</a:t>
            </a:r>
            <a:r>
              <a:rPr lang="en-US" altLang="ru-RU" sz="1600">
                <a:latin typeface="Times New Roman"/>
              </a:rPr>
              <a:t>,</a:t>
            </a:r>
            <a:r>
              <a:rPr lang="ru-RU" altLang="en-US" sz="1600">
                <a:latin typeface="Times New Roman"/>
              </a:rPr>
              <a:t> физминутках</a:t>
            </a:r>
            <a:r>
              <a:rPr lang="en-US" altLang="ru-RU" sz="1600">
                <a:latin typeface="Times New Roman"/>
              </a:rPr>
              <a:t>,</a:t>
            </a:r>
            <a:r>
              <a:rPr lang="ru-RU" altLang="en-US" sz="1600">
                <a:latin typeface="Times New Roman"/>
              </a:rPr>
              <a:t> инсценировках</a:t>
            </a:r>
            <a:r>
              <a:rPr lang="en-US" altLang="ru-RU" sz="1600">
                <a:latin typeface="Times New Roman"/>
              </a:rPr>
              <a:t>,</a:t>
            </a:r>
            <a:r>
              <a:rPr lang="ru-RU" altLang="en-US" sz="1600">
                <a:latin typeface="Times New Roman"/>
              </a:rPr>
              <a:t> развлечениях</a:t>
            </a:r>
            <a:r>
              <a:rPr lang="en-US" altLang="ru-RU" sz="1600">
                <a:latin typeface="Times New Roman"/>
              </a:rPr>
              <a:t>;</a:t>
            </a:r>
            <a:r>
              <a:rPr lang="ru-RU" altLang="en-US" sz="1600">
                <a:latin typeface="Times New Roman"/>
              </a:rPr>
              <a:t> </a:t>
            </a:r>
          </a:p>
          <a:p>
            <a:pPr marL="257040" indent="-257040" defTabSz="914400" rtl="0" eaLnBrk="1" latinLnBrk="1" hangingPunct="1">
              <a:buFont typeface="Wingdings"/>
              <a:buChar char="ü"/>
              <a:defRPr/>
            </a:pPr>
            <a:r>
              <a:rPr lang="ru-RU" altLang="en-US" sz="1600">
                <a:latin typeface="Times New Roman"/>
              </a:rPr>
              <a:t>создать условия для участия родителей в данном проекте</a:t>
            </a:r>
            <a:r>
              <a:rPr lang="en-US" altLang="ru-RU" sz="1600">
                <a:latin typeface="Times New Roman"/>
              </a:rPr>
              <a:t>;</a:t>
            </a:r>
            <a:r>
              <a:rPr lang="ru-RU" altLang="en-US" sz="1600">
                <a:latin typeface="Times New Roman"/>
              </a:rPr>
              <a:t> </a:t>
            </a:r>
          </a:p>
          <a:p>
            <a:pPr marL="257040" indent="-257040" defTabSz="914400" rtl="0" eaLnBrk="1" latinLnBrk="1" hangingPunct="1">
              <a:buFont typeface="Wingdings"/>
              <a:buChar char="ü"/>
              <a:defRPr/>
            </a:pPr>
            <a:r>
              <a:rPr lang="ru-RU" altLang="en-US" sz="1600">
                <a:latin typeface="Times New Roman"/>
              </a:rPr>
              <a:t> дать представления родителям о влиянии сказок на развитие и коррекцию психических функций ребенка, на формирование его познавательно-речевой активности и личности ребенка;</a:t>
            </a:r>
          </a:p>
          <a:p>
            <a:pPr marL="257040" indent="-257040" defTabSz="914400" rtl="0" eaLnBrk="1" latinLnBrk="1" hangingPunct="1">
              <a:buFont typeface="Wingdings"/>
              <a:buChar char="ü"/>
              <a:defRPr/>
            </a:pPr>
            <a:r>
              <a:rPr lang="ru-RU" altLang="en-US" sz="1600">
                <a:latin typeface="Times New Roman"/>
              </a:rPr>
              <a:t>способствовать развитию традиции семейного чтения, совместного творчества детей и родителей, укреплению отношений между ребенком и родителями.</a:t>
            </a:r>
          </a:p>
          <a:p>
            <a:pPr marL="257040" indent="-257040">
              <a:buFont typeface="Wingdings"/>
              <a:buChar char="ü"/>
              <a:defRPr/>
            </a:pPr>
            <a:endParaRPr lang="ru-RU" altLang="en-US" sz="2000">
              <a:latin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1306" y="260603"/>
            <a:ext cx="10873360" cy="3385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en-US" altLang="ru-RU"/>
          </a:p>
          <a:p>
            <a:pPr>
              <a:defRPr/>
            </a:pPr>
            <a:endParaRPr lang="en-US" altLang="ru-RU"/>
          </a:p>
          <a:p>
            <a:pPr>
              <a:defRPr/>
            </a:pPr>
            <a:endParaRPr lang="en-US" altLang="ru-RU"/>
          </a:p>
          <a:p>
            <a:pPr>
              <a:defRPr/>
            </a:pPr>
            <a:endParaRPr lang="en-US" altLang="ru-RU"/>
          </a:p>
          <a:p>
            <a:pPr>
              <a:defRPr/>
            </a:pPr>
            <a:endParaRPr lang="en-US" altLang="ru-RU"/>
          </a:p>
          <a:p>
            <a:pPr>
              <a:defRPr/>
            </a:pPr>
            <a:endParaRPr lang="en-US" altLang="ru-RU"/>
          </a:p>
          <a:p>
            <a:pPr>
              <a:defRPr/>
            </a:pPr>
            <a:endParaRPr lang="en-US" altLang="ru-RU"/>
          </a:p>
          <a:p>
            <a:pPr>
              <a:defRPr/>
            </a:pPr>
            <a:endParaRPr lang="en-US" altLang="ru-RU"/>
          </a:p>
          <a:p>
            <a:pPr>
              <a:defRPr/>
            </a:pPr>
            <a:endParaRPr lang="en-US" altLang="ru-RU"/>
          </a:p>
          <a:p>
            <a:pPr>
              <a:defRPr/>
            </a:pPr>
            <a:endParaRPr lang="en-US" altLang="ru-RU"/>
          </a:p>
          <a:p>
            <a:pPr>
              <a:defRPr/>
            </a:pPr>
            <a:endParaRPr lang="en-US" altLang="ru-RU"/>
          </a:p>
          <a:p>
            <a:pPr>
              <a:defRPr/>
            </a:pPr>
            <a:endParaRPr lang="ru-RU" altLang="en-US"/>
          </a:p>
        </p:txBody>
      </p:sp>
      <p:sp>
        <p:nvSpPr>
          <p:cNvPr id="3" name="TextBox 2"/>
          <p:cNvSpPr txBox="1"/>
          <p:nvPr/>
        </p:nvSpPr>
        <p:spPr>
          <a:xfrm>
            <a:off x="1559433" y="260603"/>
            <a:ext cx="8785098" cy="3499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en-US" sz="2800" b="1">
                <a:solidFill>
                  <a:srgbClr val="008000"/>
                </a:solidFill>
                <a:latin typeface="Times New Roman"/>
              </a:rPr>
              <a:t>Приёмы работы</a:t>
            </a:r>
            <a:r>
              <a:rPr lang="en-US" altLang="ru-RU" sz="2800" b="1">
                <a:solidFill>
                  <a:srgbClr val="008000"/>
                </a:solidFill>
                <a:latin typeface="Times New Roman"/>
              </a:rPr>
              <a:t>:</a:t>
            </a:r>
            <a:endParaRPr lang="en-US" altLang="ru-RU" sz="2200">
              <a:latin typeface="Times New Roman"/>
            </a:endParaRPr>
          </a:p>
          <a:p>
            <a:pPr marL="257040" indent="-257040" algn="just">
              <a:buFont typeface="Arial"/>
              <a:buChar char="•"/>
              <a:defRPr/>
            </a:pPr>
            <a:r>
              <a:rPr lang="ru-RU" altLang="en-US" sz="2200">
                <a:latin typeface="Times New Roman"/>
              </a:rPr>
              <a:t>чтение или рассказывание сказки</a:t>
            </a:r>
            <a:r>
              <a:rPr lang="en-US" altLang="ru-RU" sz="2200">
                <a:latin typeface="Times New Roman"/>
              </a:rPr>
              <a:t>;</a:t>
            </a:r>
          </a:p>
          <a:p>
            <a:pPr marL="257040" indent="-257040" algn="just">
              <a:buFont typeface="Arial"/>
              <a:buChar char="•"/>
              <a:defRPr/>
            </a:pPr>
            <a:r>
              <a:rPr lang="ru-RU" altLang="en-US" sz="2200">
                <a:latin typeface="Times New Roman"/>
              </a:rPr>
              <a:t>пересказ с опорой на наглядный материал</a:t>
            </a:r>
            <a:r>
              <a:rPr lang="en-US" altLang="ru-RU" sz="2200">
                <a:latin typeface="Times New Roman"/>
              </a:rPr>
              <a:t>;</a:t>
            </a:r>
          </a:p>
          <a:p>
            <a:pPr marL="257040" indent="-257040" algn="just">
              <a:buFont typeface="Arial"/>
              <a:buChar char="•"/>
              <a:defRPr/>
            </a:pPr>
            <a:r>
              <a:rPr lang="ru-RU" altLang="en-US" sz="2200">
                <a:latin typeface="Times New Roman"/>
              </a:rPr>
              <a:t>обсуждение и анализ произведения</a:t>
            </a:r>
            <a:r>
              <a:rPr lang="en-US" altLang="ru-RU" sz="2200">
                <a:latin typeface="Times New Roman"/>
              </a:rPr>
              <a:t>;</a:t>
            </a:r>
          </a:p>
          <a:p>
            <a:pPr marL="257040" indent="-257040" algn="just">
              <a:buFont typeface="Arial"/>
              <a:buChar char="•"/>
              <a:defRPr/>
            </a:pPr>
            <a:r>
              <a:rPr lang="ru-RU" altLang="en-US" sz="2200">
                <a:latin typeface="Times New Roman"/>
              </a:rPr>
              <a:t>рисование или лепка по мотивам произведения</a:t>
            </a:r>
            <a:r>
              <a:rPr lang="en-US" altLang="ru-RU" sz="2200">
                <a:latin typeface="Times New Roman"/>
              </a:rPr>
              <a:t>;</a:t>
            </a:r>
          </a:p>
          <a:p>
            <a:pPr marL="257040" indent="-257040" algn="just">
              <a:buFont typeface="Arial"/>
              <a:buChar char="•"/>
              <a:defRPr/>
            </a:pPr>
            <a:r>
              <a:rPr lang="ru-RU" altLang="en-US" sz="2200">
                <a:latin typeface="Times New Roman"/>
              </a:rPr>
              <a:t>артикуляционная гимнастика</a:t>
            </a:r>
            <a:r>
              <a:rPr lang="en-US" altLang="ru-RU" sz="2200">
                <a:latin typeface="Times New Roman"/>
              </a:rPr>
              <a:t>;</a:t>
            </a:r>
          </a:p>
          <a:p>
            <a:pPr marL="257040" indent="-257040" algn="just">
              <a:buFont typeface="Arial"/>
              <a:buChar char="•"/>
              <a:defRPr/>
            </a:pPr>
            <a:r>
              <a:rPr lang="ru-RU" altLang="en-US" sz="2200">
                <a:latin typeface="Times New Roman"/>
              </a:rPr>
              <a:t>пальчиковая гимнастика</a:t>
            </a:r>
            <a:r>
              <a:rPr lang="en-US" altLang="ru-RU" sz="2200">
                <a:latin typeface="Times New Roman"/>
              </a:rPr>
              <a:t>;</a:t>
            </a:r>
          </a:p>
          <a:p>
            <a:pPr marL="257040" indent="-257040" algn="just">
              <a:buFont typeface="Arial"/>
              <a:buChar char="•"/>
              <a:defRPr/>
            </a:pPr>
            <a:r>
              <a:rPr lang="ru-RU" altLang="en-US" sz="2200">
                <a:latin typeface="Times New Roman"/>
              </a:rPr>
              <a:t>физминутки</a:t>
            </a:r>
            <a:r>
              <a:rPr lang="en-US" altLang="ru-RU" sz="2200">
                <a:latin typeface="Times New Roman"/>
              </a:rPr>
              <a:t>;</a:t>
            </a:r>
          </a:p>
          <a:p>
            <a:pPr marL="257040" indent="-257040" algn="just">
              <a:buFont typeface="Arial"/>
              <a:buChar char="•"/>
              <a:defRPr/>
            </a:pPr>
            <a:r>
              <a:rPr lang="ru-RU" altLang="en-US" sz="2200">
                <a:latin typeface="Times New Roman"/>
              </a:rPr>
              <a:t>театрализация</a:t>
            </a:r>
            <a:r>
              <a:rPr lang="en-US" altLang="ru-RU" sz="2200">
                <a:latin typeface="Times New Roman"/>
              </a:rPr>
              <a:t>;</a:t>
            </a:r>
          </a:p>
          <a:p>
            <a:pPr marL="257040" indent="-257040" algn="just">
              <a:buFont typeface="Arial"/>
              <a:buChar char="•"/>
              <a:defRPr/>
            </a:pPr>
            <a:r>
              <a:rPr lang="ru-RU" altLang="en-US" sz="2200">
                <a:latin typeface="Times New Roman"/>
              </a:rPr>
              <a:t>дидактические игры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605" y="2664333"/>
            <a:ext cx="5052060" cy="3789045"/>
          </a:xfrm>
          <a:prstGeom prst="rect">
            <a:avLst/>
          </a:prstGeom>
          <a:ln w="88900" cap="sq">
            <a:noFill/>
            <a:miter/>
          </a:ln>
          <a:effectLst>
            <a:outerShdw blurRad="127000" dist="127000" dir="2700000" algn="tr" rotWithShape="0">
              <a:prstClr val="black">
                <a:alpha val="40000"/>
              </a:prstClr>
            </a:outerShdw>
            <a:softEdge rad="381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6226" y="3699034"/>
            <a:ext cx="3744467" cy="280835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2" name="TextBox 1"/>
          <p:cNvSpPr txBox="1"/>
          <p:nvPr/>
        </p:nvSpPr>
        <p:spPr>
          <a:xfrm>
            <a:off x="695324" y="601027"/>
            <a:ext cx="10441306" cy="5626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  <a:defRPr/>
            </a:pPr>
            <a:r>
              <a:rPr lang="ru-RU" sz="4000" b="1">
                <a:solidFill>
                  <a:srgbClr val="C00000"/>
                </a:solidFill>
                <a:latin typeface="Times New Roman"/>
              </a:rPr>
              <a:t>Этапы  проекта «В гостях у сказки»</a:t>
            </a:r>
            <a:endParaRPr lang="ru-RU" sz="5900" b="1">
              <a:solidFill>
                <a:srgbClr val="C00000"/>
              </a:solidFill>
              <a:latin typeface="Monotype Corsiva"/>
            </a:endParaRPr>
          </a:p>
          <a:p>
            <a:pPr marL="0" indent="0">
              <a:buNone/>
              <a:defRPr/>
            </a:pPr>
            <a:r>
              <a:rPr lang="ru-RU" sz="2000" b="1">
                <a:solidFill>
                  <a:schemeClr val="tx2"/>
                </a:solidFill>
                <a:latin typeface="Times New Roman"/>
              </a:rPr>
              <a:t>1 этап</a:t>
            </a:r>
            <a:r>
              <a:rPr lang="ru-RU" altLang="en-US" sz="2000" b="1">
                <a:solidFill>
                  <a:schemeClr val="tx2"/>
                </a:solidFill>
                <a:latin typeface="Times New Roman"/>
              </a:rPr>
              <a:t> </a:t>
            </a:r>
            <a:r>
              <a:rPr lang="en-US" altLang="ru-RU" sz="2000" b="1">
                <a:solidFill>
                  <a:schemeClr val="tx2"/>
                </a:solidFill>
                <a:latin typeface="Times New Roman"/>
              </a:rPr>
              <a:t>-</a:t>
            </a:r>
            <a:r>
              <a:rPr lang="ru-RU" altLang="en-US" sz="2000" b="1">
                <a:solidFill>
                  <a:schemeClr val="tx2"/>
                </a:solidFill>
                <a:latin typeface="Times New Roman"/>
              </a:rPr>
              <a:t> </a:t>
            </a:r>
            <a:r>
              <a:rPr lang="ru-RU" sz="2000" b="1">
                <a:solidFill>
                  <a:schemeClr val="tx2"/>
                </a:solidFill>
                <a:latin typeface="Times New Roman"/>
              </a:rPr>
              <a:t>подготовительный</a:t>
            </a:r>
            <a:r>
              <a:rPr lang="en-US" altLang="ru-RU" sz="2000" b="1">
                <a:solidFill>
                  <a:schemeClr val="tx2"/>
                </a:solidFill>
                <a:latin typeface="Times New Roman"/>
              </a:rPr>
              <a:t>:</a:t>
            </a:r>
          </a:p>
          <a:p>
            <a:pPr marL="0" indent="0">
              <a:buNone/>
              <a:defRPr/>
            </a:pPr>
            <a:r>
              <a:rPr lang="ru-RU" sz="2000">
                <a:solidFill>
                  <a:schemeClr val="tx2"/>
                </a:solidFill>
                <a:latin typeface="Times New Roman"/>
              </a:rPr>
              <a:t>- </a:t>
            </a:r>
            <a:r>
              <a:rPr lang="ru-RU" altLang="en-US" sz="2000">
                <a:solidFill>
                  <a:schemeClr val="tx2"/>
                </a:solidFill>
                <a:latin typeface="Times New Roman"/>
              </a:rPr>
              <a:t>Изучение и</a:t>
            </a:r>
            <a:r>
              <a:rPr lang="ru-RU" sz="2000">
                <a:solidFill>
                  <a:schemeClr val="tx2"/>
                </a:solidFill>
                <a:latin typeface="Times New Roman"/>
              </a:rPr>
              <a:t> подбор методической литературы</a:t>
            </a:r>
          </a:p>
          <a:p>
            <a:pPr marL="0" indent="0">
              <a:buNone/>
              <a:defRPr/>
            </a:pPr>
            <a:r>
              <a:rPr lang="ru-RU" sz="2000">
                <a:solidFill>
                  <a:schemeClr val="tx2"/>
                </a:solidFill>
                <a:latin typeface="Times New Roman"/>
              </a:rPr>
              <a:t>- Подбор детской художественной литературы </a:t>
            </a:r>
          </a:p>
          <a:p>
            <a:pPr marL="0" indent="0">
              <a:buNone/>
              <a:defRPr/>
            </a:pPr>
            <a:r>
              <a:rPr lang="ru-RU" sz="2000">
                <a:solidFill>
                  <a:schemeClr val="tx2"/>
                </a:solidFill>
                <a:latin typeface="Times New Roman"/>
              </a:rPr>
              <a:t>- Подбор сюжетных картинок и иллюстраций.</a:t>
            </a:r>
          </a:p>
          <a:p>
            <a:pPr marL="0" indent="0">
              <a:buNone/>
              <a:defRPr/>
            </a:pPr>
            <a:r>
              <a:rPr lang="ru-RU" sz="2000">
                <a:solidFill>
                  <a:schemeClr val="tx2"/>
                </a:solidFill>
                <a:latin typeface="Times New Roman"/>
              </a:rPr>
              <a:t>- Консультаци</a:t>
            </a:r>
            <a:r>
              <a:rPr lang="ru-RU" altLang="en-US" sz="2000">
                <a:solidFill>
                  <a:schemeClr val="tx2"/>
                </a:solidFill>
                <a:latin typeface="Times New Roman"/>
              </a:rPr>
              <a:t>и</a:t>
            </a:r>
            <a:r>
              <a:rPr lang="ru-RU" sz="2000">
                <a:solidFill>
                  <a:schemeClr val="tx2"/>
                </a:solidFill>
                <a:latin typeface="Times New Roman"/>
              </a:rPr>
              <a:t> для родителей через папки-передвижки.</a:t>
            </a:r>
          </a:p>
          <a:p>
            <a:pPr marL="0" indent="0">
              <a:buNone/>
              <a:defRPr/>
            </a:pPr>
            <a:r>
              <a:rPr lang="ru-RU" sz="2000" b="1">
                <a:solidFill>
                  <a:schemeClr val="tx2"/>
                </a:solidFill>
                <a:latin typeface="Times New Roman"/>
              </a:rPr>
              <a:t>2 этап – </a:t>
            </a:r>
            <a:r>
              <a:rPr lang="ru-RU" altLang="en-US" sz="2000" b="1">
                <a:solidFill>
                  <a:schemeClr val="tx2"/>
                </a:solidFill>
                <a:latin typeface="Times New Roman"/>
              </a:rPr>
              <a:t>основной</a:t>
            </a:r>
            <a:r>
              <a:rPr lang="en-US" altLang="ru-RU" sz="2000" b="1">
                <a:solidFill>
                  <a:schemeClr val="tx2"/>
                </a:solidFill>
                <a:latin typeface="Times New Roman"/>
              </a:rPr>
              <a:t>:</a:t>
            </a:r>
          </a:p>
          <a:p>
            <a:pPr marL="0" indent="0">
              <a:buNone/>
              <a:defRPr/>
            </a:pPr>
            <a:r>
              <a:rPr lang="ru-RU" sz="2000">
                <a:solidFill>
                  <a:schemeClr val="tx2"/>
                </a:solidFill>
                <a:latin typeface="Times New Roman"/>
              </a:rPr>
              <a:t>- Рассматривание с детьми</a:t>
            </a:r>
            <a:r>
              <a:rPr lang="ru-RU" altLang="en-US" sz="2000">
                <a:solidFill>
                  <a:schemeClr val="tx2"/>
                </a:solidFill>
                <a:latin typeface="Times New Roman"/>
              </a:rPr>
              <a:t> иллюстраций к сказкам</a:t>
            </a:r>
          </a:p>
          <a:p>
            <a:pPr marL="0" indent="0">
              <a:buNone/>
              <a:defRPr/>
            </a:pPr>
            <a:r>
              <a:rPr lang="ru-RU" sz="2000">
                <a:solidFill>
                  <a:schemeClr val="tx2"/>
                </a:solidFill>
                <a:latin typeface="Times New Roman"/>
              </a:rPr>
              <a:t>- Чтение, прослушивание и просмотр сказок "Колобок", "Репка", "Теремок", "Курочка Ряба", </a:t>
            </a:r>
            <a:r>
              <a:rPr lang="ru-RU" altLang="en-US" sz="2000">
                <a:solidFill>
                  <a:schemeClr val="tx2"/>
                </a:solidFill>
                <a:latin typeface="Times New Roman"/>
              </a:rPr>
              <a:t>     </a:t>
            </a:r>
            <a:endParaRPr lang="ru-RU" sz="2000">
              <a:solidFill>
                <a:schemeClr val="tx2"/>
              </a:solidFill>
              <a:latin typeface="Times New Roman"/>
            </a:endParaRPr>
          </a:p>
          <a:p>
            <a:pPr marL="0" indent="0">
              <a:buNone/>
              <a:defRPr/>
            </a:pPr>
            <a:r>
              <a:rPr lang="ru-RU" altLang="en-US" sz="2000">
                <a:solidFill>
                  <a:schemeClr val="tx2"/>
                </a:solidFill>
                <a:latin typeface="Times New Roman"/>
              </a:rPr>
              <a:t>  </a:t>
            </a:r>
            <a:r>
              <a:rPr lang="ru-RU" sz="2000">
                <a:solidFill>
                  <a:schemeClr val="tx2"/>
                </a:solidFill>
                <a:latin typeface="Times New Roman"/>
              </a:rPr>
              <a:t>"Заюшкина избушка</a:t>
            </a:r>
            <a:r>
              <a:rPr lang="ru-RU" altLang="en-US" sz="2000">
                <a:solidFill>
                  <a:schemeClr val="tx2"/>
                </a:solidFill>
                <a:latin typeface="Times New Roman"/>
              </a:rPr>
              <a:t>“</a:t>
            </a:r>
            <a:r>
              <a:rPr lang="en-US" altLang="ru-RU" sz="2000">
                <a:solidFill>
                  <a:schemeClr val="tx2"/>
                </a:solidFill>
                <a:latin typeface="Times New Roman"/>
              </a:rPr>
              <a:t>,</a:t>
            </a:r>
            <a:r>
              <a:rPr lang="ru-RU" altLang="en-US" sz="2000">
                <a:solidFill>
                  <a:schemeClr val="tx2"/>
                </a:solidFill>
                <a:latin typeface="Times New Roman"/>
              </a:rPr>
              <a:t> “Гуси</a:t>
            </a:r>
            <a:r>
              <a:rPr lang="en-US" altLang="ru-RU" sz="2000">
                <a:solidFill>
                  <a:schemeClr val="tx2"/>
                </a:solidFill>
                <a:latin typeface="Times New Roman"/>
              </a:rPr>
              <a:t>-</a:t>
            </a:r>
            <a:r>
              <a:rPr lang="ru-RU" altLang="en-US" sz="2000">
                <a:solidFill>
                  <a:schemeClr val="tx2"/>
                </a:solidFill>
                <a:latin typeface="Times New Roman"/>
              </a:rPr>
              <a:t>лебеди”</a:t>
            </a:r>
          </a:p>
          <a:p>
            <a:pPr marL="0" indent="0">
              <a:buNone/>
              <a:defRPr/>
            </a:pPr>
            <a:r>
              <a:rPr lang="en-US" altLang="ru-RU" sz="2000">
                <a:solidFill>
                  <a:schemeClr val="tx2"/>
                </a:solidFill>
                <a:latin typeface="Times New Roman"/>
              </a:rPr>
              <a:t>-</a:t>
            </a:r>
            <a:r>
              <a:rPr lang="ru-RU" altLang="en-US" sz="2000">
                <a:solidFill>
                  <a:schemeClr val="tx2"/>
                </a:solidFill>
                <a:latin typeface="Times New Roman"/>
              </a:rPr>
              <a:t> Рисование и лепка по мотивам сказок</a:t>
            </a:r>
          </a:p>
          <a:p>
            <a:pPr marL="0" indent="0">
              <a:buNone/>
              <a:defRPr/>
            </a:pPr>
            <a:r>
              <a:rPr lang="ru-RU" sz="2000">
                <a:solidFill>
                  <a:schemeClr val="tx2"/>
                </a:solidFill>
                <a:latin typeface="Times New Roman"/>
              </a:rPr>
              <a:t>- Использование подвижных и пальчиковых игр.</a:t>
            </a:r>
          </a:p>
          <a:p>
            <a:pPr marL="0" indent="0">
              <a:buNone/>
              <a:defRPr/>
            </a:pPr>
            <a:r>
              <a:rPr lang="en-US" altLang="ru-RU" sz="2000">
                <a:solidFill>
                  <a:schemeClr val="tx2"/>
                </a:solidFill>
                <a:latin typeface="Times New Roman"/>
              </a:rPr>
              <a:t>-</a:t>
            </a:r>
            <a:r>
              <a:rPr lang="ru-RU" altLang="en-US" sz="2000">
                <a:solidFill>
                  <a:schemeClr val="tx2"/>
                </a:solidFill>
                <a:latin typeface="Times New Roman"/>
              </a:rPr>
              <a:t> </a:t>
            </a:r>
            <a:r>
              <a:rPr lang="ru-RU" sz="2000">
                <a:solidFill>
                  <a:schemeClr val="tx2"/>
                </a:solidFill>
                <a:latin typeface="Times New Roman"/>
              </a:rPr>
              <a:t>Участие детей в театрализованной постановке </a:t>
            </a:r>
          </a:p>
          <a:p>
            <a:pPr marL="0" indent="0">
              <a:buNone/>
              <a:defRPr/>
            </a:pPr>
            <a:r>
              <a:rPr lang="ru-RU" sz="2000">
                <a:solidFill>
                  <a:schemeClr val="tx2"/>
                </a:solidFill>
                <a:latin typeface="Times New Roman"/>
              </a:rPr>
              <a:t> </a:t>
            </a:r>
            <a:r>
              <a:rPr lang="ru-RU" sz="2000" b="1">
                <a:solidFill>
                  <a:schemeClr val="tx2"/>
                </a:solidFill>
                <a:latin typeface="Times New Roman"/>
              </a:rPr>
              <a:t>3</a:t>
            </a:r>
            <a:r>
              <a:rPr lang="ru-RU" altLang="en-US" sz="2000" b="1">
                <a:solidFill>
                  <a:schemeClr val="tx2"/>
                </a:solidFill>
                <a:latin typeface="Times New Roman"/>
              </a:rPr>
              <a:t> </a:t>
            </a:r>
            <a:r>
              <a:rPr lang="ru-RU" sz="2000" b="1">
                <a:solidFill>
                  <a:schemeClr val="tx2"/>
                </a:solidFill>
                <a:latin typeface="Times New Roman"/>
              </a:rPr>
              <a:t>этап – </a:t>
            </a:r>
            <a:r>
              <a:rPr lang="ru-RU" altLang="en-US" sz="2000" b="1">
                <a:solidFill>
                  <a:schemeClr val="tx2"/>
                </a:solidFill>
                <a:latin typeface="Times New Roman"/>
              </a:rPr>
              <a:t>итоговый</a:t>
            </a:r>
            <a:r>
              <a:rPr lang="en-US" altLang="ru-RU" sz="2000" b="1">
                <a:solidFill>
                  <a:schemeClr val="tx2"/>
                </a:solidFill>
                <a:latin typeface="Times New Roman"/>
              </a:rPr>
              <a:t>:</a:t>
            </a:r>
          </a:p>
          <a:p>
            <a:pPr>
              <a:buFontTx/>
              <a:buChar char="-"/>
              <a:defRPr/>
            </a:pPr>
            <a:r>
              <a:rPr lang="ru-RU" sz="2000">
                <a:solidFill>
                  <a:schemeClr val="tx2"/>
                </a:solidFill>
                <a:latin typeface="Times New Roman"/>
              </a:rPr>
              <a:t>Театрализованная постановка</a:t>
            </a:r>
            <a:r>
              <a:rPr lang="ru-RU" altLang="en-US" sz="2000">
                <a:solidFill>
                  <a:schemeClr val="tx2"/>
                </a:solidFill>
                <a:latin typeface="Times New Roman"/>
              </a:rPr>
              <a:t> </a:t>
            </a:r>
          </a:p>
          <a:p>
            <a:pPr marL="0" indent="0">
              <a:buNone/>
              <a:defRPr/>
            </a:pPr>
            <a:r>
              <a:rPr lang="ru-RU" sz="2000">
                <a:solidFill>
                  <a:schemeClr val="tx2"/>
                </a:solidFill>
                <a:latin typeface="Times New Roman"/>
              </a:rPr>
              <a:t>- Оформление фотовыставки </a:t>
            </a:r>
            <a:r>
              <a:rPr lang="ru-RU" altLang="en-US" sz="2000">
                <a:solidFill>
                  <a:schemeClr val="tx2"/>
                </a:solidFill>
                <a:latin typeface="Times New Roman"/>
              </a:rPr>
              <a:t>проекта </a:t>
            </a:r>
            <a:r>
              <a:rPr lang="ru-RU" sz="2000">
                <a:solidFill>
                  <a:schemeClr val="tx2"/>
                </a:solidFill>
                <a:latin typeface="Times New Roman"/>
              </a:rPr>
              <a:t>«В гостях у сказки».</a:t>
            </a:r>
            <a:endParaRPr lang="ru-RU" sz="2000">
              <a:solidFill>
                <a:srgbClr val="002060"/>
              </a:solidFill>
              <a:latin typeface="Times New Roman"/>
            </a:endParaRPr>
          </a:p>
          <a:p>
            <a:pPr marL="0" indent="0">
              <a:buNone/>
              <a:defRPr/>
            </a:pPr>
            <a:endParaRPr lang="en-US" sz="200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1381" y="476630"/>
            <a:ext cx="3936492" cy="2952369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8056" y="447683"/>
            <a:ext cx="4176520" cy="2981317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4090" y="3717036"/>
            <a:ext cx="3624452" cy="2718339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13577">
            <a:off x="1655901" y="3391151"/>
            <a:ext cx="2658742" cy="3323617"/>
          </a:xfrm>
          <a:prstGeom prst="rect">
            <a:avLst/>
          </a:prstGeom>
          <a:effectLst>
            <a:softEdge rad="381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384472">
            <a:off x="566599" y="1131445"/>
            <a:ext cx="5741944" cy="430645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373037">
            <a:off x="6082529" y="1105260"/>
            <a:ext cx="5763677" cy="4322758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7334" y="332612"/>
            <a:ext cx="5904738" cy="3330272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0612" y="2924937"/>
            <a:ext cx="4788027" cy="3591020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280" y="1097280"/>
            <a:ext cx="5760720" cy="432054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380202">
            <a:off x="6813478" y="997392"/>
            <a:ext cx="5041408" cy="486321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theme/theme1.xml><?xml version="1.0" encoding="utf-8"?>
<a:theme xmlns:a="http://schemas.openxmlformats.org/drawingml/2006/main" name="Thinkfree Office">
  <a:themeElements>
    <a:clrScheme name="Thinkfree Office">
      <a:dk1>
        <a:sysClr val="windowText" lastClr="000000"/>
      </a:dk1>
      <a:lt1>
        <a:sysClr val="window" lastClr="FFFFFF"/>
      </a:lt1>
      <a:dk2>
        <a:srgbClr val="3A3C84"/>
      </a:dk2>
      <a:lt2>
        <a:srgbClr val="FAF3DB"/>
      </a:lt2>
      <a:accent1>
        <a:srgbClr val="6182D6"/>
      </a:accent1>
      <a:accent2>
        <a:srgbClr val="FF843A"/>
      </a:accent2>
      <a:accent3>
        <a:srgbClr val="B2B2B2"/>
      </a:accent3>
      <a:accent4>
        <a:srgbClr val="FFD700"/>
      </a:accent4>
      <a:accent5>
        <a:srgbClr val="289B6E"/>
      </a:accent5>
      <a:accent6>
        <a:srgbClr val="9D5CBB"/>
      </a:accent6>
      <a:hlink>
        <a:srgbClr val="0000FF"/>
      </a:hlink>
      <a:folHlink>
        <a:srgbClr val="800080"/>
      </a:folHlink>
    </a:clrScheme>
    <a:fontScheme name="Thinkfree Office">
      <a:majorFont>
        <a:latin typeface="HCR Dotum"/>
        <a:ea typeface=""/>
        <a:cs typeface="Times New Roman"/>
        <a:font script="Jpan" typeface="MS PGothic"/>
        <a:font script="Hang" typeface="HCR Dotum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HCR Dotum"/>
        <a:ea typeface=""/>
        <a:cs typeface="Times New Roman"/>
        <a:font script="Jpan" typeface="MS PGothic"/>
        <a:font script="Hang" typeface="HCR Dotum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inkfre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559</Words>
  <Application>Microsoft Office PowerPoint</Application>
  <PresentationFormat>Широкоэкранный</PresentationFormat>
  <Paragraphs>65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HCR Dotum</vt:lpstr>
      <vt:lpstr>Arial</vt:lpstr>
      <vt:lpstr>Monotype Corsiva</vt:lpstr>
      <vt:lpstr>Times New Roman</vt:lpstr>
      <vt:lpstr>Wingdings</vt:lpstr>
      <vt:lpstr>Thinkfree Office</vt:lpstr>
      <vt:lpstr>“В гостях у сказки”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>HP Inc.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“Русские народные сказки    как   одно из средств всестороннего развития младших дошкольников”.</dc:title>
  <dc:creator>HP-pc</dc:creator>
  <cp:lastModifiedBy>Алла Макрушина</cp:lastModifiedBy>
  <cp:revision>56</cp:revision>
  <dcterms:created xsi:type="dcterms:W3CDTF">2020-02-17T03:33:56Z</dcterms:created>
  <dcterms:modified xsi:type="dcterms:W3CDTF">2021-11-10T22:49:42Z</dcterms:modified>
  <cp:version>0906.0100.01</cp:version>
</cp:coreProperties>
</file>