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3" r:id="rId3"/>
    <p:sldId id="274" r:id="rId4"/>
    <p:sldId id="275" r:id="rId5"/>
    <p:sldId id="257" r:id="rId6"/>
    <p:sldId id="258" r:id="rId7"/>
    <p:sldId id="259" r:id="rId8"/>
    <p:sldId id="260" r:id="rId9"/>
    <p:sldId id="261" r:id="rId10"/>
    <p:sldId id="262" r:id="rId11"/>
    <p:sldId id="277" r:id="rId12"/>
    <p:sldId id="276" r:id="rId13"/>
    <p:sldId id="263" r:id="rId14"/>
    <p:sldId id="264" r:id="rId15"/>
    <p:sldId id="265" r:id="rId16"/>
    <p:sldId id="278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4873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7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84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0139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0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553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21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24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8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8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0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12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5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20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8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7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247F06C-AAE6-4DC7-B2F7-D0410AC819A3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033AB3B-CC1D-4F7A-99CD-EB2F99D3A0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8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62966/#dst10000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117191/ad890e68b83c920baeae9bb9fdc9b94feb1af0ad/#dst10005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ase.garant.ru/12140387/#block_311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-75704" y="1412920"/>
            <a:ext cx="10978699" cy="276652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Разноаспектные сферы и условия функционирования русского языка как государственного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2625" y="4761309"/>
            <a:ext cx="9144000" cy="75723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Государственный язык в рекламе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048000" y="5986463"/>
            <a:ext cx="9144000" cy="87153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i="1" dirty="0" smtClean="0">
                <a:solidFill>
                  <a:schemeClr val="bg1"/>
                </a:solidFill>
              </a:rPr>
              <a:t>Артемова Мария Викторовна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Учитель русского языка и литературы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МБОУ «СОШ №31» г. Владимир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11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7976" y="1377596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При этом, п. 6 ч. 1 ст. 1 Закона о государственном языке закрепляет положения о том, что при использовании русского языка как государственного языка Российской Федерации не допускается использования слов и выражений, не соответствующих нормам современного русского литературного языка (в том числе нецензурной брани), за исключением иностранных слов, не имеющих общеупотребительных аналогов в русском языке.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8090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0"/>
            <a:ext cx="10396882" cy="1151965"/>
          </a:xfrm>
        </p:spPr>
        <p:txBody>
          <a:bodyPr/>
          <a:lstStyle/>
          <a:p>
            <a:r>
              <a:rPr lang="ru-RU" dirty="0"/>
              <a:t>Реклама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606196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 </a:t>
            </a:r>
            <a:r>
              <a:rPr lang="ru-RU" sz="2800" dirty="0" smtClean="0"/>
              <a:t>информация</a:t>
            </a:r>
            <a:r>
              <a:rPr lang="ru-RU" sz="2800" dirty="0"/>
              <a:t>, распространенная любым способом, в любой форме и с использованием любых средств, адресованная неопределенному кругу лиц и направленная на привлечение внимания к объекту рекламирования, формирование или поддержание интереса к нему и его продвижение на рынке.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Исторически так сложилось, что длительное время понятие рекламы подразумеваю все, связанное с распространением в обществе информации о товарах (услугах) с использованием всех имеющихся на тот момент средств коммуникации. 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05639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3548" y="471487"/>
            <a:ext cx="11101387" cy="508635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Можно выделить немалое количество целей рекламы. </a:t>
            </a:r>
            <a:endParaRPr lang="ru-RU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Некоторые </a:t>
            </a:r>
            <a:r>
              <a:rPr lang="ru-RU" sz="2800" dirty="0"/>
              <a:t>из них</a:t>
            </a:r>
            <a:r>
              <a:rPr lang="ru-RU" sz="2800" dirty="0" smtClean="0"/>
              <a:t>: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/>
              <a:t>Привлечение внимания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/>
              <a:t>Информирование покупателя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/>
              <a:t>Воздействие </a:t>
            </a:r>
            <a:r>
              <a:rPr lang="ru-RU" sz="2800" dirty="0"/>
              <a:t>на закрепление материала на подсознательном уровне (убеждение).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Основная </a:t>
            </a:r>
            <a:r>
              <a:rPr lang="ru-RU" sz="2800" dirty="0"/>
              <a:t>же цель рекламы – это  </a:t>
            </a:r>
            <a:r>
              <a:rPr lang="ru-RU" sz="2800" u="sng" dirty="0"/>
              <a:t>изменение общественного мировоззрения</a:t>
            </a:r>
            <a:r>
              <a:rPr lang="ru-RU" sz="2800" dirty="0"/>
              <a:t> . Она достигается путем использования методов и правил составления рекламы.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7467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6" y="5486400"/>
            <a:ext cx="10396882" cy="115196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ИНТЕРЕСНЫЙ ФАКТ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5776" y="185737"/>
            <a:ext cx="10872787" cy="1585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 err="1" smtClean="0"/>
              <a:t>самаре</a:t>
            </a:r>
            <a:r>
              <a:rPr lang="ru-RU" sz="2400" dirty="0" smtClean="0"/>
              <a:t> На </a:t>
            </a:r>
            <a:r>
              <a:rPr lang="ru-RU" sz="2400" dirty="0"/>
              <a:t>рекламном щите в районе Оврага подпольщиков весной 2008 г. была распространена реклама следующего содержания: «РАСО страховая группа АВТОСТРАХОВАНИЕ 5,5 % - ЭТО ХОРАСО +7 (846) 310 18 30 www.rasogroup.ru Лицензия С №3408 77».</a:t>
            </a:r>
            <a:endParaRPr lang="ru-RU" sz="2400" dirty="0"/>
          </a:p>
        </p:txBody>
      </p:sp>
      <p:pic>
        <p:nvPicPr>
          <p:cNvPr id="1026" name="Picture 2" descr="https://zakon.ru/Content/entriesattachments/1a6c96c8-f8e8-4129-b5c9-2048c3292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63" y="1712115"/>
            <a:ext cx="5443536" cy="350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5827" y="2355053"/>
            <a:ext cx="6044936" cy="3407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Самарским УФАС России было возбуждено дело по признакам нарушения законодательства РФ о рекламе, в частности антимонопольный орган указал, что содержание вышеуказанной рекламы в части использования слова «ХОРАСО» явно нарушало правила орфографии современного русского литературного языка.</a:t>
            </a:r>
            <a:endParaRPr lang="ru-RU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266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512" y="0"/>
            <a:ext cx="7003051" cy="1151965"/>
          </a:xfrm>
        </p:spPr>
        <p:txBody>
          <a:bodyPr/>
          <a:lstStyle/>
          <a:p>
            <a:r>
              <a:rPr lang="ru-RU" dirty="0" smtClean="0"/>
              <a:t>ВКЛЮЧИ ПОХРУСТИСТА!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649058"/>
            <a:ext cx="11744325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Достаточно часто в рекламе используются окказионализмы, входящие в словообразовательное гнездо с вершиной хрустеть (</a:t>
            </a:r>
            <a:r>
              <a:rPr lang="ru-RU" sz="2400" dirty="0" err="1"/>
              <a:t>хрустно</a:t>
            </a:r>
            <a:r>
              <a:rPr lang="ru-RU" sz="2400" dirty="0"/>
              <a:t>, </a:t>
            </a:r>
            <a:r>
              <a:rPr lang="ru-RU" sz="2400" dirty="0" err="1"/>
              <a:t>охрустенно</a:t>
            </a:r>
            <a:r>
              <a:rPr lang="ru-RU" sz="2400" dirty="0"/>
              <a:t>, </a:t>
            </a:r>
            <a:r>
              <a:rPr lang="ru-RU" sz="2400" dirty="0" err="1"/>
              <a:t>похрустист</a:t>
            </a:r>
            <a:r>
              <a:rPr lang="ru-RU" sz="2400" dirty="0"/>
              <a:t>). Например, в рекламном слогане «Живи </a:t>
            </a:r>
            <a:r>
              <a:rPr lang="ru-RU" sz="2400" dirty="0" err="1"/>
              <a:t>охрустенно</a:t>
            </a:r>
            <a:r>
              <a:rPr lang="ru-RU" sz="2400" dirty="0"/>
              <a:t>» (сухарики «</a:t>
            </a:r>
            <a:r>
              <a:rPr lang="ru-RU" sz="2400" dirty="0" err="1"/>
              <a:t>Хрусteam</a:t>
            </a:r>
            <a:r>
              <a:rPr lang="ru-RU" sz="2400" dirty="0"/>
              <a:t>»), окказиональное наречие образовано по имеющейся в языке словообразовательной модели.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Однако слова того </a:t>
            </a:r>
            <a:r>
              <a:rPr lang="ru-RU" sz="2400" dirty="0"/>
              <a:t>же словообразовательного типа в русском языке имеют просторечный оттенок значения, например, обалденно) либо вообще входят в состав табуированной лексики.  Созвучие с подобными словами создает эпатаж. В рекламном слогане чипсов «Московский картофель» также используется окказиональное образование от глагола хрустеть – «Включи </a:t>
            </a:r>
            <a:r>
              <a:rPr lang="ru-RU" sz="2400" dirty="0" err="1"/>
              <a:t>похрустиста</a:t>
            </a:r>
            <a:r>
              <a:rPr lang="ru-RU" sz="2400" dirty="0"/>
              <a:t>!»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78970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82170"/>
            <a:ext cx="10394707" cy="3311189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Абсолютным чемпионом сегодняшнего дня по использованию окказионализмов можно смело назвать «</a:t>
            </a:r>
            <a:r>
              <a:rPr lang="ru-RU" sz="2800" dirty="0" err="1"/>
              <a:t>Бургер</a:t>
            </a:r>
            <a:r>
              <a:rPr lang="ru-RU" sz="2800" dirty="0"/>
              <a:t> Кинг» с его «Обострись», «</a:t>
            </a:r>
            <a:r>
              <a:rPr lang="ru-RU" sz="2800" dirty="0" err="1"/>
              <a:t>Закурячь</a:t>
            </a:r>
            <a:r>
              <a:rPr lang="ru-RU" sz="2800" dirty="0"/>
              <a:t>» и «</a:t>
            </a:r>
            <a:r>
              <a:rPr lang="ru-RU" sz="2800" dirty="0" err="1"/>
              <a:t>Наедалово</a:t>
            </a:r>
            <a:r>
              <a:rPr lang="ru-RU" sz="2800" dirty="0"/>
              <a:t>».  </a:t>
            </a:r>
            <a:endParaRPr lang="ru-RU" sz="2800" dirty="0"/>
          </a:p>
        </p:txBody>
      </p:sp>
      <p:pic>
        <p:nvPicPr>
          <p:cNvPr id="2050" name="Picture 2" descr="https://zakon.ru/Content/entriesattachments/c1b3824b-dad5-45a2-8417-2572d3c2b6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1" y="1683399"/>
            <a:ext cx="3684729" cy="245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zakon.ru/Content/entriesattachments/175b6656-d581-4c1b-80c1-74b9406db1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752" y="1969450"/>
            <a:ext cx="3875616" cy="387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zakon.ru/Content/entriesattachments/7554a4bb-f148-45df-be97-695339a618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634" y="4213759"/>
            <a:ext cx="4627118" cy="250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932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14300"/>
            <a:ext cx="10396882" cy="1151965"/>
          </a:xfrm>
        </p:spPr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709178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«рекламный» язык это результат работы специалистов многих отраслей знаний, начиная от филологов и лингвистов, заканчивая психологами. Язык в рекламе должен отвечать следующим критериям: в минимальном объеме текста должно быть максимальное количество запоминающей и убедительной информации, при этом, конечно, нельзя забывать и о этических, грамматических и прочих правилах и нормах.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01103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-75704" y="1412920"/>
            <a:ext cx="10978699" cy="276652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Разноаспектные сферы и условия функционирования русского языка как государственного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2625" y="4761309"/>
            <a:ext cx="9144000" cy="75723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Государственный язык в рекламе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048000" y="5986463"/>
            <a:ext cx="9144000" cy="87153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i="1" dirty="0" smtClean="0">
                <a:solidFill>
                  <a:schemeClr val="bg1"/>
                </a:solidFill>
              </a:rPr>
              <a:t>Артемова Мария Викторовна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Учитель русского языка и литературы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МБОУ «СОШ №31» г. Владимир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2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Языковая политика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9273" y="2063396"/>
            <a:ext cx="10929938" cy="33111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Совокупность мер </a:t>
            </a:r>
            <a:r>
              <a:rPr lang="ru-RU" sz="2800" dirty="0"/>
              <a:t>(идеологических принципов и практических мероприятий), принимаемых государством для решения языковых проблем: изменения или сохранения существующего функционального распределения языков и языковых подсистем, для выделения новых или сохранения употребляющихся языковых норм и являющихся частью общей политики.</a:t>
            </a:r>
          </a:p>
        </p:txBody>
      </p:sp>
    </p:spTree>
    <p:extLst>
      <p:ext uri="{BB962C8B-B14F-4D97-AF65-F5344CB8AC3E}">
        <p14:creationId xmlns:p14="http://schemas.microsoft.com/office/powerpoint/2010/main" val="239943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489" y="5486400"/>
            <a:ext cx="10396882" cy="115196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языковой политики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3311189"/>
          </a:xfrm>
        </p:spPr>
        <p:txBody>
          <a:bodyPr anchor="t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Обеспечение прав гражданина в области удовлетворения национальных </a:t>
            </a:r>
            <a:r>
              <a:rPr lang="ru-RU" sz="2400" dirty="0" smtClean="0"/>
              <a:t>потребностей;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Консолидация </a:t>
            </a:r>
            <a:r>
              <a:rPr lang="ru-RU" sz="2400" dirty="0"/>
              <a:t>многонационального российского общества, гармонизация межнациональных </a:t>
            </a:r>
            <a:r>
              <a:rPr lang="ru-RU" sz="2400" dirty="0" smtClean="0"/>
              <a:t>отношений;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Поддержка</a:t>
            </a:r>
            <a:r>
              <a:rPr lang="ru-RU" sz="2400" dirty="0"/>
              <a:t>, сохранение и развития языков народов Российской Федерации, создание условий для их полноценного функционирования и изучения, в том числе в общеобразовательных организациях</a:t>
            </a:r>
            <a:r>
              <a:rPr lang="ru-RU" sz="2400" dirty="0" smtClean="0"/>
              <a:t>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Сбережение </a:t>
            </a:r>
            <a:r>
              <a:rPr lang="ru-RU" sz="2400" dirty="0"/>
              <a:t>и развитие национальной и гражданской идентичности, этнокультурной </a:t>
            </a:r>
            <a:r>
              <a:rPr lang="ru-RU" sz="2400" dirty="0" smtClean="0"/>
              <a:t>самобытности;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Сохранение </a:t>
            </a:r>
            <a:r>
              <a:rPr lang="ru-RU" sz="2400" dirty="0"/>
              <a:t>и передача духовного и культурного наследия народов Российской </a:t>
            </a:r>
            <a:r>
              <a:rPr lang="ru-RU" sz="2400" dirty="0" smtClean="0"/>
              <a:t>Федерации;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Повышение </a:t>
            </a:r>
            <a:r>
              <a:rPr lang="ru-RU" sz="2400" dirty="0"/>
              <a:t>статуса и роли русского языка как в России, так и в остальных странах мира;</a:t>
            </a:r>
          </a:p>
        </p:txBody>
      </p:sp>
    </p:spTree>
    <p:extLst>
      <p:ext uri="{BB962C8B-B14F-4D97-AF65-F5344CB8AC3E}">
        <p14:creationId xmlns:p14="http://schemas.microsoft.com/office/powerpoint/2010/main" val="322980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837765"/>
            <a:ext cx="10394707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Сосуществование русского языка как общенационального языка и государственный статус языков народов России является основой языковой политики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034516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0038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каких сферах функционирует государственный язык?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269357" y="1698628"/>
            <a:ext cx="2814638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 РЕКЛАМЕ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 rot="20620665">
            <a:off x="3093227" y="1832820"/>
            <a:ext cx="3319484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написании наименований географических объектов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686675" y="4176713"/>
            <a:ext cx="3805238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 взаимоотношениях органов государственной власти  и граждан  РФ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337046" y="4636613"/>
            <a:ext cx="3305908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СУДОПРОИЗВОДСТВЕ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990491" y="2621429"/>
            <a:ext cx="3011368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деятельности общероссийских, региональных и муниципальных СМИ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943850" y="729896"/>
            <a:ext cx="4248149" cy="2224031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оформлении документов, удостоверяющих личность гражданина Российской Федерации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26204" y="4506671"/>
            <a:ext cx="3210841" cy="2114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при официальном опубликовании международных договоров РФ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05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276" y="5514975"/>
            <a:ext cx="10396882" cy="115196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Общие требования к рекламе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0025" y="1391884"/>
            <a:ext cx="11715750" cy="331118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cs typeface="Arial" panose="020B0604020202020204" pitchFamily="34" charset="0"/>
              </a:rPr>
              <a:t>Реклама </a:t>
            </a:r>
            <a:r>
              <a:rPr lang="ru-RU" sz="2400" dirty="0">
                <a:cs typeface="Arial" panose="020B0604020202020204" pitchFamily="34" charset="0"/>
              </a:rPr>
              <a:t>должна быть добросовестной и достоверной. Недобросовестная реклама и недостоверная реклама не допускаются</a:t>
            </a:r>
            <a:r>
              <a:rPr lang="ru-RU" sz="2400" dirty="0" smtClean="0">
                <a:cs typeface="Arial" panose="020B0604020202020204" pitchFamily="34" charset="0"/>
              </a:rPr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2400" dirty="0"/>
              <a:t>В рекламе не допускается использование бранных слов, непристойных и оскорбительных образов, сравнений и выражений, в том числе в отношении пола, расы, национальности, профессии, социальной категории, возраста, языка человека и гражданина, официальных государственных символов (флагов, гербов, гимнов), религиозных символов, объектов культурного наследия (памятников истории и культуры) народов Российской Федерации, а также объектов культурного наследия, включенных в Список всемирного наследия</a:t>
            </a:r>
            <a:r>
              <a:rPr lang="ru-RU" sz="2400" dirty="0" smtClean="0"/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2400" dirty="0"/>
              <a:t>При производстве, размещении и распространении рекламы должны соблюдаться требования законодательства Российской Федерации, в том числе требования гражданского законодательства, законодательства о государственном </a:t>
            </a:r>
            <a:r>
              <a:rPr lang="ru-RU" sz="2400" u="sng" dirty="0">
                <a:hlinkClick r:id="rId2"/>
              </a:rPr>
              <a:t>языке</a:t>
            </a:r>
            <a:r>
              <a:rPr lang="ru-RU" sz="2400" dirty="0"/>
              <a:t> Российской Федерации.</a:t>
            </a:r>
            <a:endParaRPr lang="ru-RU" sz="2400" dirty="0" smtClean="0"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ru-RU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751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0"/>
            <a:ext cx="10396882" cy="1151965"/>
          </a:xfrm>
        </p:spPr>
        <p:txBody>
          <a:bodyPr/>
          <a:lstStyle/>
          <a:p>
            <a:r>
              <a:rPr lang="ru-RU" dirty="0" smtClean="0"/>
              <a:t>Реклама не должна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625" y="1877659"/>
            <a:ext cx="10394707" cy="331118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1</a:t>
            </a:r>
            <a:r>
              <a:rPr lang="ru-RU" sz="2400" dirty="0"/>
              <a:t>) побуждать к совершению противоправных действий;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2) призывать к насилию и жестокости;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3) иметь сходство с дорожными знаками или иным образом угрожать безопасности движения автомобильного, железнодорожного, водного, воздушного транспорта;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4) формировать негативное отношение к лицам, не пользующимся рекламируемыми товарами, или осуждать таких лиц;</a:t>
            </a:r>
            <a:endParaRPr lang="ru-RU" sz="2400" dirty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5) содержать информацию порнографического характера.</a:t>
            </a:r>
            <a:r>
              <a:rPr lang="ru-RU" sz="2400" dirty="0"/>
              <a:t>(п. 5 введен Федеральным </a:t>
            </a:r>
            <a:r>
              <a:rPr lang="ru-RU" sz="2400" dirty="0">
                <a:hlinkClick r:id="rId2"/>
              </a:rPr>
              <a:t>законом</a:t>
            </a:r>
            <a:r>
              <a:rPr lang="ru-RU" sz="2400" dirty="0"/>
              <a:t> от 21.07.2011 N 252-ФЗ)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701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878" y="585787"/>
            <a:ext cx="11258549" cy="1151965"/>
          </a:xfrm>
        </p:spPr>
        <p:txBody>
          <a:bodyPr>
            <a:normAutofit fontScale="90000"/>
          </a:bodyPr>
          <a:lstStyle/>
          <a:p>
            <a:r>
              <a:rPr lang="ru-RU" dirty="0"/>
              <a:t>реклама не только двигатель торговли, но и стимул для развития речевой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3878" y="2263421"/>
            <a:ext cx="11447585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Влияние рекламы сказалось не только на сфере потребительского рынка, но и на политической и культурной жизни общества, на употреблении русского языка и - опосредованно - на развитии его системы. Появилась потребность в рекламной информации о различных типах товаров - появились особые типы текста: объявление - реклама вещи или услуги, анонс - рекламная информация о содержании газетного или журнального номера или теле- и радиопрограммы, аннотация - краткий рекламный текст о книге или фильме.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297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67096" y="1006121"/>
            <a:ext cx="10394707" cy="3311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В соответствии с </a:t>
            </a:r>
            <a:r>
              <a:rPr lang="ru-RU" sz="3200" dirty="0">
                <a:hlinkClick r:id="rId2"/>
              </a:rPr>
              <a:t>п. 10 ч. 1 ст. 3</a:t>
            </a:r>
            <a:r>
              <a:rPr lang="ru-RU" sz="3200" dirty="0"/>
              <a:t> Федерального закона от 01.06.2005 N 53-ФЗ «О государственном языке Российской Федерации» (далее – «Закон о государственном языке») русский язык подлежит обязательному применению в рекламе, иными словами рекламная информация на территории России должна размещаться на русском языке.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64852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46</TotalTime>
  <Words>884</Words>
  <Application>Microsoft Office PowerPoint</Application>
  <PresentationFormat>Широкоэкранный</PresentationFormat>
  <Paragraphs>60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Главное мероприятие</vt:lpstr>
      <vt:lpstr>Разноаспектные сферы и условия функционирования русского языка как государственного</vt:lpstr>
      <vt:lpstr>Языковая политика</vt:lpstr>
      <vt:lpstr>Цели языковой политики</vt:lpstr>
      <vt:lpstr>ВАЖНО!</vt:lpstr>
      <vt:lpstr>В каких сферах функционирует государственный язык?</vt:lpstr>
      <vt:lpstr>Общие требования к рекламе</vt:lpstr>
      <vt:lpstr>Реклама не должна</vt:lpstr>
      <vt:lpstr>реклама не только двигатель торговли, но и стимул для развития речевой деятельности</vt:lpstr>
      <vt:lpstr>Презентация PowerPoint</vt:lpstr>
      <vt:lpstr>Презентация PowerPoint</vt:lpstr>
      <vt:lpstr>Реклама</vt:lpstr>
      <vt:lpstr>Презентация PowerPoint</vt:lpstr>
      <vt:lpstr>ИНТЕРЕСНЫЙ ФАКТ</vt:lpstr>
      <vt:lpstr>ВКЛЮЧИ ПОХРУСТИСТА!</vt:lpstr>
      <vt:lpstr>Презентация PowerPoint</vt:lpstr>
      <vt:lpstr>Важно!</vt:lpstr>
      <vt:lpstr>Разноаспектные сферы и условия функционирования русского языка как государственного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Разноаспектные сферы и условия функционирования русского языка как государственного</dc:title>
  <dc:creator>Учетная запись Майкрософт</dc:creator>
  <cp:lastModifiedBy>Учетная запись Майкрософт</cp:lastModifiedBy>
  <cp:revision>7</cp:revision>
  <dcterms:created xsi:type="dcterms:W3CDTF">2021-11-11T15:13:47Z</dcterms:created>
  <dcterms:modified xsi:type="dcterms:W3CDTF">2021-11-11T16:00:17Z</dcterms:modified>
</cp:coreProperties>
</file>