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58"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7"/>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826289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2742785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738930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3198312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2"/>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1705818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F4B4F9D-777C-4228-9D27-9E46062595E4}" type="datetimeFigureOut">
              <a:rPr lang="ru-RU" smtClean="0"/>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267028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F4B4F9D-777C-4228-9D27-9E46062595E4}" type="datetimeFigureOut">
              <a:rPr lang="ru-RU" smtClean="0"/>
              <a:t>12.03.2021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3103949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F4B4F9D-777C-4228-9D27-9E46062595E4}" type="datetimeFigureOut">
              <a:rPr lang="ru-RU" smtClean="0"/>
              <a:t>12.03.2021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2425266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F4B4F9D-777C-4228-9D27-9E46062595E4}" type="datetimeFigureOut">
              <a:rPr lang="ru-RU" smtClean="0"/>
              <a:t>12.03.2021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915941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4B4F9D-777C-4228-9D27-9E46062595E4}" type="datetimeFigureOut">
              <a:rPr lang="ru-RU" smtClean="0"/>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3053454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4B4F9D-777C-4228-9D27-9E46062595E4}" type="datetimeFigureOut">
              <a:rPr lang="ru-RU" smtClean="0"/>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413E46-9914-40E9-9637-154FE75A3218}" type="slidenum">
              <a:rPr lang="ru-RU" smtClean="0"/>
              <a:t>‹#›</a:t>
            </a:fld>
            <a:endParaRPr lang="ru-RU"/>
          </a:p>
        </p:txBody>
      </p:sp>
    </p:spTree>
    <p:extLst>
      <p:ext uri="{BB962C8B-B14F-4D97-AF65-F5344CB8AC3E}">
        <p14:creationId xmlns:p14="http://schemas.microsoft.com/office/powerpoint/2010/main" val="1902467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B4F9D-777C-4228-9D27-9E46062595E4}" type="datetimeFigureOut">
              <a:rPr lang="ru-RU" smtClean="0"/>
              <a:t>12.03.2021</a:t>
            </a:fld>
            <a:endParaRPr lang="ru-RU"/>
          </a:p>
        </p:txBody>
      </p:sp>
      <p:sp>
        <p:nvSpPr>
          <p:cNvPr id="5" name="Нижний колонтитул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13E46-9914-40E9-9637-154FE75A3218}" type="slidenum">
              <a:rPr lang="ru-RU" smtClean="0"/>
              <a:t>‹#›</a:t>
            </a:fld>
            <a:endParaRPr lang="ru-RU"/>
          </a:p>
        </p:txBody>
      </p:sp>
    </p:spTree>
    <p:extLst>
      <p:ext uri="{BB962C8B-B14F-4D97-AF65-F5344CB8AC3E}">
        <p14:creationId xmlns:p14="http://schemas.microsoft.com/office/powerpoint/2010/main" val="25399727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99516"/>
            <a:ext cx="7772400" cy="3195788"/>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Собор Богоявления  Господня</a:t>
            </a:r>
            <a:endParaRPr lang="ru-RU"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p:txBody>
          <a:bodyPr/>
          <a:lstStyle/>
          <a:p>
            <a:endParaRPr lang="ru-R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704448"/>
            <a:ext cx="4855332" cy="3043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3351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normAutofit/>
          </a:bodyPr>
          <a:lstStyle/>
          <a:p>
            <a:pPr marL="0" indent="0">
              <a:buNone/>
            </a:pPr>
            <a:r>
              <a:rPr lang="ru-RU" sz="2800" dirty="0" smtClean="0">
                <a:solidFill>
                  <a:schemeClr val="tx1"/>
                </a:solidFill>
              </a:rPr>
              <a:t>Иркутский </a:t>
            </a:r>
            <a:r>
              <a:rPr lang="ru-RU" sz="2800" dirty="0">
                <a:solidFill>
                  <a:schemeClr val="tx1"/>
                </a:solidFill>
              </a:rPr>
              <a:t>собор Богоявления Господня относится к одной из самых старых религиозных построек восточной </a:t>
            </a:r>
            <a:r>
              <a:rPr lang="ru-RU" sz="2800" dirty="0" smtClean="0">
                <a:solidFill>
                  <a:schemeClr val="tx1"/>
                </a:solidFill>
              </a:rPr>
              <a:t>Сибири. </a:t>
            </a:r>
            <a:r>
              <a:rPr lang="ru-RU" sz="2800" dirty="0">
                <a:solidFill>
                  <a:schemeClr val="tx1"/>
                </a:solidFill>
              </a:rPr>
              <a:t>Храм строился практически вместе с городом, поэтому годом его основания принято считать </a:t>
            </a:r>
            <a:r>
              <a:rPr lang="ru-RU" sz="2800" dirty="0" smtClean="0">
                <a:solidFill>
                  <a:schemeClr val="tx1"/>
                </a:solidFill>
              </a:rPr>
              <a:t>1693 г. </a:t>
            </a:r>
            <a:r>
              <a:rPr lang="ru-RU" sz="2800" dirty="0">
                <a:solidFill>
                  <a:schemeClr val="tx1"/>
                </a:solidFill>
              </a:rPr>
              <a:t>Церковь была деревянной и называлась Петропавловской, в честь известных апостолов. Но пожар 1716 года уничтожил строение.</a:t>
            </a:r>
          </a:p>
          <a:p>
            <a:endParaRPr lang="ru-RU" dirty="0"/>
          </a:p>
          <a:p>
            <a:endParaRPr lang="ru-RU" dirty="0"/>
          </a:p>
          <a:p>
            <a:pPr marL="0" indent="0">
              <a:buNone/>
            </a:pP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284984"/>
            <a:ext cx="5169630"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8049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Землятресение</a:t>
            </a:r>
            <a:endParaRPr lang="ru-RU" dirty="0"/>
          </a:p>
        </p:txBody>
      </p:sp>
      <p:sp>
        <p:nvSpPr>
          <p:cNvPr id="3" name="Объект 2"/>
          <p:cNvSpPr>
            <a:spLocks noGrp="1"/>
          </p:cNvSpPr>
          <p:nvPr>
            <p:ph idx="1"/>
          </p:nvPr>
        </p:nvSpPr>
        <p:spPr>
          <a:xfrm>
            <a:off x="457200" y="1600202"/>
            <a:ext cx="8229600" cy="5717230"/>
          </a:xfrm>
        </p:spPr>
        <p:txBody>
          <a:bodyPr>
            <a:normAutofit fontScale="55000" lnSpcReduction="20000"/>
          </a:bodyPr>
          <a:lstStyle/>
          <a:p>
            <a:r>
              <a:rPr lang="ru-RU" dirty="0" smtClean="0"/>
              <a:t>Мощное землетрясение 27 июня 1742 года привело к разрушениям одного из куполов храма упал крест одного из куполов храма. Вместо него в дальнейшем построили купол, облицованный деревом, со шпилем наверху.</a:t>
            </a:r>
          </a:p>
          <a:p>
            <a:r>
              <a:rPr lang="ru-RU" dirty="0" smtClean="0"/>
              <a:t>Обряд освящения собора Богоявления после указанных событий провели только в 1746 году в сентябре. </a:t>
            </a:r>
          </a:p>
          <a:p>
            <a:r>
              <a:rPr lang="ru-RU" dirty="0" smtClean="0"/>
              <a:t>В течение 18 века вокруг церкви сделали каменную ограду, а к зданию храма пристроили три предела - в</a:t>
            </a:r>
            <a:r>
              <a:rPr lang="ru-RU" dirty="0"/>
              <a:t> честь Казанской иконы Богоматери, Иоанна Предтечи и Всех святых. Весеннее землетрясение 1804 года вновь привело к падению креста с пятого купола собора. Его в конечном счёте убрали вовсе. Ещё одну колокольню принялись возводить в 1812 году. 12-тонный колокол, который отлили гораздо раньше, в 1797 году, подняли на колокольню через три года, когда работы были завершены.</a:t>
            </a:r>
          </a:p>
          <a:p>
            <a:r>
              <a:rPr lang="ru-RU" dirty="0"/>
              <a:t>Роспись Богоявленского собора</a:t>
            </a:r>
          </a:p>
          <a:p>
            <a:r>
              <a:rPr lang="ru-RU" dirty="0"/>
              <a:t>В 1861 году в ночь с 30 на 31 декабря новые подземные толчки вновь повредили церковное сооружение.</a:t>
            </a:r>
          </a:p>
          <a:p>
            <a:r>
              <a:rPr lang="ru-RU" dirty="0"/>
              <a:t>Но, несмотря на это, во второй половине XIX века на территории собора появились новые постройки: архиерейские покои, помещения административного назначения. Позже здесь организовали библиотеку, перенесли Духовную консисторию, а также построили отдельное здание для духовного училища. Для архиереев возвели </a:t>
            </a:r>
            <a:r>
              <a:rPr lang="ru-RU" dirty="0" smtClean="0"/>
              <a:t>усыпальницу.</a:t>
            </a:r>
            <a:endParaRPr lang="ru-RU" dirty="0"/>
          </a:p>
        </p:txBody>
      </p:sp>
    </p:spTree>
    <p:extLst>
      <p:ext uri="{BB962C8B-B14F-4D97-AF65-F5344CB8AC3E}">
        <p14:creationId xmlns:p14="http://schemas.microsoft.com/office/powerpoint/2010/main" val="17216469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Роспись Богоявленского собора</a:t>
            </a:r>
            <a:endParaRPr lang="ru-RU" dirty="0"/>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808" y="1196752"/>
            <a:ext cx="8496944" cy="5281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3128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Потеря кафедрального статуса</a:t>
            </a:r>
            <a:endParaRPr lang="ru-RU" dirty="0"/>
          </a:p>
        </p:txBody>
      </p:sp>
      <p:sp>
        <p:nvSpPr>
          <p:cNvPr id="3" name="Объект 2"/>
          <p:cNvSpPr>
            <a:spLocks noGrp="1"/>
          </p:cNvSpPr>
          <p:nvPr>
            <p:ph idx="1"/>
          </p:nvPr>
        </p:nvSpPr>
        <p:spPr>
          <a:xfrm>
            <a:off x="457200" y="1600202"/>
            <a:ext cx="8229600" cy="4853134"/>
          </a:xfrm>
        </p:spPr>
        <p:txBody>
          <a:bodyPr>
            <a:normAutofit fontScale="62500" lnSpcReduction="20000"/>
          </a:bodyPr>
          <a:lstStyle/>
          <a:p>
            <a:r>
              <a:rPr lang="ru-RU" dirty="0" smtClean="0"/>
              <a:t>Богоявленский собор потерял свой статус кафедрального после того, как кафедру Иркутской епархии перевели в новый Казанский собор. Впрочем, с приходом Октябрьской революции это уже не имело бы большого значения.</a:t>
            </a:r>
          </a:p>
          <a:p>
            <a:r>
              <a:rPr lang="ru-RU" dirty="0" smtClean="0"/>
              <a:t>В стране начались масштабные преобразования. Богоборческие власти закрыли приход. В помещении храма организовали производственный цех хлебозавода. В начале шестидесятых собор по решению властей подлежал сносу. Для подписания соответствующей документации из столицы приехала Г. Оранская, являющаяся архитектором. Но поворот событий всех удивил. Оранской настолько понравилось храмовое здание, что она отдала приказ его отреставрировать. Процесс затянулся на многие годы, работа шла медленно. Реставрация закончилась только в 1986 году.</a:t>
            </a:r>
          </a:p>
          <a:p>
            <a:r>
              <a:rPr lang="ru-RU" dirty="0" smtClean="0"/>
              <a:t>После капитального ремонта собор передали краеведческому музею. В здании разместилась экспозиция, там часто проводили лекции, посвящённые возрождению отечественной культуры, и различные концертные мероприятия.</a:t>
            </a:r>
          </a:p>
        </p:txBody>
      </p:sp>
    </p:spTree>
    <p:extLst>
      <p:ext uri="{BB962C8B-B14F-4D97-AF65-F5344CB8AC3E}">
        <p14:creationId xmlns:p14="http://schemas.microsoft.com/office/powerpoint/2010/main" val="1149052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Богоявленский храм</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p:txBody>
          <a:bodyPr>
            <a:normAutofit fontScale="92500" lnSpcReduction="20000"/>
          </a:bodyPr>
          <a:lstStyle/>
          <a:p>
            <a:r>
              <a:rPr lang="ru-RU" dirty="0" smtClean="0"/>
              <a:t>Дата основания 1693 г. Церковь была деревянной, называлась  Петропавловской. Но пожар 1716 г. уничтожил постройку. </a:t>
            </a:r>
          </a:p>
          <a:p>
            <a:r>
              <a:rPr lang="ru-RU" dirty="0" smtClean="0"/>
              <a:t>После революции 1917 г. здание принадлежала хлеб заводу. </a:t>
            </a:r>
          </a:p>
          <a:p>
            <a:r>
              <a:rPr lang="ru-RU" dirty="0" smtClean="0"/>
              <a:t>В 1968 году принято решение о сносе храма, но благодаря архитектору Оранской было принято решение провести реставрацию которая длилась 18 лет. </a:t>
            </a:r>
          </a:p>
          <a:p>
            <a:r>
              <a:rPr lang="ru-RU" dirty="0" smtClean="0"/>
              <a:t>На пасху 1995 г. Епископ Владимир осветил церковь и она открыла двери для прихожан. </a:t>
            </a:r>
          </a:p>
        </p:txBody>
      </p:sp>
    </p:spTree>
    <p:extLst>
      <p:ext uri="{BB962C8B-B14F-4D97-AF65-F5344CB8AC3E}">
        <p14:creationId xmlns:p14="http://schemas.microsoft.com/office/powerpoint/2010/main" val="39798381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339</Words>
  <Application>Microsoft Office PowerPoint</Application>
  <PresentationFormat>Экран (4:3)</PresentationFormat>
  <Paragraphs>20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Собор Богоявления  Господня</vt:lpstr>
      <vt:lpstr>Презентация PowerPoint</vt:lpstr>
      <vt:lpstr>Землятресение</vt:lpstr>
      <vt:lpstr>Роспись Богоявленского собора</vt:lpstr>
      <vt:lpstr>Потеря кафедрального статуса</vt:lpstr>
      <vt:lpstr>Богоявленский храм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Богоявленский храм</dc:title>
  <dc:creator>Пользователь</dc:creator>
  <cp:lastModifiedBy>Пользователь</cp:lastModifiedBy>
  <cp:revision>3</cp:revision>
  <dcterms:created xsi:type="dcterms:W3CDTF">2021-03-12T13:39:18Z</dcterms:created>
  <dcterms:modified xsi:type="dcterms:W3CDTF">2021-03-12T14:02:36Z</dcterms:modified>
</cp:coreProperties>
</file>