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Lst>
  <p:sldSz cx="18288000" cy="10287000"/>
  <p:notesSz cx="6858000" cy="9144000"/>
  <p:embeddedFontLst>
    <p:embeddedFont>
      <p:font typeface="Calibri" pitchFamily="34" charset="0"/>
      <p:regular r:id="rId9"/>
      <p:bold r:id="rId10"/>
      <p:italic r:id="rId11"/>
      <p:boldItalic r:id="rId12"/>
    </p:embeddedFont>
    <p:embeddedFont>
      <p:font typeface="Bryndan Write" charset="0"/>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51" d="100"/>
          <a:sy n="51" d="100"/>
        </p:scale>
        <p:origin x="-456"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2.svg"/><Relationship Id="rId18" Type="http://schemas.openxmlformats.org/officeDocument/2006/relationships/image" Target="../media/image9.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6.png"/><Relationship Id="rId17" Type="http://schemas.openxmlformats.org/officeDocument/2006/relationships/image" Target="../media/image16.svg"/><Relationship Id="rId2" Type="http://schemas.openxmlformats.org/officeDocument/2006/relationships/image" Target="../media/image1.png"/><Relationship Id="rId16"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14.svg"/><Relationship Id="rId10" Type="http://schemas.openxmlformats.org/officeDocument/2006/relationships/image" Target="../media/image5.png"/><Relationship Id="rId19" Type="http://schemas.openxmlformats.org/officeDocument/2006/relationships/image" Target="../media/image18.svg"/><Relationship Id="rId4" Type="http://schemas.openxmlformats.org/officeDocument/2006/relationships/image" Target="../media/image2.png"/><Relationship Id="rId9" Type="http://schemas.openxmlformats.org/officeDocument/2006/relationships/image" Target="../media/image8.svg"/><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30.svg"/><Relationship Id="rId18" Type="http://schemas.openxmlformats.org/officeDocument/2006/relationships/image" Target="../media/image18.png"/><Relationship Id="rId3" Type="http://schemas.openxmlformats.org/officeDocument/2006/relationships/image" Target="../media/image20.svg"/><Relationship Id="rId7" Type="http://schemas.openxmlformats.org/officeDocument/2006/relationships/image" Target="../media/image24.svg"/><Relationship Id="rId12" Type="http://schemas.openxmlformats.org/officeDocument/2006/relationships/image" Target="../media/image15.png"/><Relationship Id="rId17" Type="http://schemas.openxmlformats.org/officeDocument/2006/relationships/image" Target="../media/image34.svg"/><Relationship Id="rId2" Type="http://schemas.openxmlformats.org/officeDocument/2006/relationships/image" Target="../media/image10.png"/><Relationship Id="rId16"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28.svg"/><Relationship Id="rId5" Type="http://schemas.openxmlformats.org/officeDocument/2006/relationships/image" Target="../media/image22.svg"/><Relationship Id="rId15" Type="http://schemas.openxmlformats.org/officeDocument/2006/relationships/image" Target="../media/image32.svg"/><Relationship Id="rId10" Type="http://schemas.openxmlformats.org/officeDocument/2006/relationships/image" Target="../media/image14.png"/><Relationship Id="rId19" Type="http://schemas.openxmlformats.org/officeDocument/2006/relationships/image" Target="../media/image36.svg"/><Relationship Id="rId4" Type="http://schemas.openxmlformats.org/officeDocument/2006/relationships/image" Target="../media/image11.png"/><Relationship Id="rId9" Type="http://schemas.openxmlformats.org/officeDocument/2006/relationships/image" Target="../media/image26.svg"/><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48.svg"/><Relationship Id="rId18" Type="http://schemas.openxmlformats.org/officeDocument/2006/relationships/image" Target="../media/image27.png"/><Relationship Id="rId26" Type="http://schemas.openxmlformats.org/officeDocument/2006/relationships/image" Target="../media/image31.png"/><Relationship Id="rId3" Type="http://schemas.openxmlformats.org/officeDocument/2006/relationships/image" Target="../media/image38.svg"/><Relationship Id="rId21" Type="http://schemas.openxmlformats.org/officeDocument/2006/relationships/image" Target="../media/image54.svg"/><Relationship Id="rId34" Type="http://schemas.openxmlformats.org/officeDocument/2006/relationships/image" Target="../media/image35.png"/><Relationship Id="rId7" Type="http://schemas.openxmlformats.org/officeDocument/2006/relationships/image" Target="../media/image42.svg"/><Relationship Id="rId12" Type="http://schemas.openxmlformats.org/officeDocument/2006/relationships/image" Target="../media/image24.png"/><Relationship Id="rId17" Type="http://schemas.openxmlformats.org/officeDocument/2006/relationships/image" Target="../media/image12.svg"/><Relationship Id="rId25" Type="http://schemas.openxmlformats.org/officeDocument/2006/relationships/image" Target="../media/image58.svg"/><Relationship Id="rId33" Type="http://schemas.openxmlformats.org/officeDocument/2006/relationships/image" Target="../media/image64.svg"/><Relationship Id="rId2" Type="http://schemas.openxmlformats.org/officeDocument/2006/relationships/image" Target="../media/image19.png"/><Relationship Id="rId16" Type="http://schemas.openxmlformats.org/officeDocument/2006/relationships/image" Target="../media/image26.png"/><Relationship Id="rId20" Type="http://schemas.openxmlformats.org/officeDocument/2006/relationships/image" Target="../media/image28.png"/><Relationship Id="rId29" Type="http://schemas.openxmlformats.org/officeDocument/2006/relationships/image" Target="../media/image14.sv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46.svg"/><Relationship Id="rId24" Type="http://schemas.openxmlformats.org/officeDocument/2006/relationships/image" Target="../media/image30.png"/><Relationship Id="rId32" Type="http://schemas.openxmlformats.org/officeDocument/2006/relationships/image" Target="../media/image34.png"/><Relationship Id="rId5" Type="http://schemas.openxmlformats.org/officeDocument/2006/relationships/image" Target="../media/image40.svg"/><Relationship Id="rId15" Type="http://schemas.openxmlformats.org/officeDocument/2006/relationships/image" Target="../media/image50.svg"/><Relationship Id="rId23" Type="http://schemas.openxmlformats.org/officeDocument/2006/relationships/image" Target="../media/image56.svg"/><Relationship Id="rId28" Type="http://schemas.openxmlformats.org/officeDocument/2006/relationships/image" Target="../media/image32.png"/><Relationship Id="rId10" Type="http://schemas.openxmlformats.org/officeDocument/2006/relationships/image" Target="../media/image23.png"/><Relationship Id="rId19" Type="http://schemas.openxmlformats.org/officeDocument/2006/relationships/image" Target="../media/image52.svg"/><Relationship Id="rId31" Type="http://schemas.openxmlformats.org/officeDocument/2006/relationships/image" Target="../media/image62.svg"/><Relationship Id="rId4" Type="http://schemas.openxmlformats.org/officeDocument/2006/relationships/image" Target="../media/image20.png"/><Relationship Id="rId9" Type="http://schemas.openxmlformats.org/officeDocument/2006/relationships/image" Target="../media/image44.svg"/><Relationship Id="rId14" Type="http://schemas.openxmlformats.org/officeDocument/2006/relationships/image" Target="../media/image25.png"/><Relationship Id="rId22" Type="http://schemas.openxmlformats.org/officeDocument/2006/relationships/image" Target="../media/image29.png"/><Relationship Id="rId27" Type="http://schemas.openxmlformats.org/officeDocument/2006/relationships/image" Target="../media/image60.svg"/><Relationship Id="rId30" Type="http://schemas.openxmlformats.org/officeDocument/2006/relationships/image" Target="../media/image33.png"/><Relationship Id="rId35" Type="http://schemas.openxmlformats.org/officeDocument/2006/relationships/image" Target="../media/image66.svg"/></Relationships>
</file>

<file path=ppt/slides/_rels/slide4.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69.svg"/></Relationships>
</file>

<file path=ppt/slides/_rels/slide5.xml.rels><?xml version="1.0" encoding="UTF-8" standalone="yes"?>
<Relationships xmlns="http://schemas.openxmlformats.org/package/2006/relationships"><Relationship Id="rId8" Type="http://schemas.openxmlformats.org/officeDocument/2006/relationships/image" Target="../media/image80.svg"/><Relationship Id="rId3" Type="http://schemas.openxmlformats.org/officeDocument/2006/relationships/image" Target="../media/image75.svg"/><Relationship Id="rId7"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 Id="rId9" Type="http://schemas.openxmlformats.org/officeDocument/2006/relationships/image" Target="../media/image4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48.svg"/><Relationship Id="rId18" Type="http://schemas.openxmlformats.org/officeDocument/2006/relationships/image" Target="../media/image27.png"/><Relationship Id="rId26" Type="http://schemas.openxmlformats.org/officeDocument/2006/relationships/image" Target="../media/image31.png"/><Relationship Id="rId3" Type="http://schemas.openxmlformats.org/officeDocument/2006/relationships/image" Target="../media/image38.svg"/><Relationship Id="rId21" Type="http://schemas.openxmlformats.org/officeDocument/2006/relationships/image" Target="../media/image54.svg"/><Relationship Id="rId34" Type="http://schemas.openxmlformats.org/officeDocument/2006/relationships/image" Target="../media/image47.png"/><Relationship Id="rId7" Type="http://schemas.openxmlformats.org/officeDocument/2006/relationships/image" Target="../media/image42.svg"/><Relationship Id="rId12" Type="http://schemas.openxmlformats.org/officeDocument/2006/relationships/image" Target="../media/image24.png"/><Relationship Id="rId17" Type="http://schemas.openxmlformats.org/officeDocument/2006/relationships/image" Target="../media/image12.svg"/><Relationship Id="rId25" Type="http://schemas.openxmlformats.org/officeDocument/2006/relationships/image" Target="../media/image58.svg"/><Relationship Id="rId33" Type="http://schemas.openxmlformats.org/officeDocument/2006/relationships/image" Target="../media/image64.svg"/><Relationship Id="rId2" Type="http://schemas.openxmlformats.org/officeDocument/2006/relationships/image" Target="../media/image19.png"/><Relationship Id="rId16" Type="http://schemas.openxmlformats.org/officeDocument/2006/relationships/image" Target="../media/image26.png"/><Relationship Id="rId20" Type="http://schemas.openxmlformats.org/officeDocument/2006/relationships/image" Target="../media/image28.png"/><Relationship Id="rId29" Type="http://schemas.openxmlformats.org/officeDocument/2006/relationships/image" Target="../media/image14.sv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46.svg"/><Relationship Id="rId24" Type="http://schemas.openxmlformats.org/officeDocument/2006/relationships/image" Target="../media/image30.png"/><Relationship Id="rId32" Type="http://schemas.openxmlformats.org/officeDocument/2006/relationships/image" Target="../media/image34.png"/><Relationship Id="rId37" Type="http://schemas.openxmlformats.org/officeDocument/2006/relationships/image" Target="../media/image66.svg"/><Relationship Id="rId5" Type="http://schemas.openxmlformats.org/officeDocument/2006/relationships/image" Target="../media/image40.svg"/><Relationship Id="rId15" Type="http://schemas.openxmlformats.org/officeDocument/2006/relationships/image" Target="../media/image50.svg"/><Relationship Id="rId23" Type="http://schemas.openxmlformats.org/officeDocument/2006/relationships/image" Target="../media/image56.svg"/><Relationship Id="rId28" Type="http://schemas.openxmlformats.org/officeDocument/2006/relationships/image" Target="../media/image32.png"/><Relationship Id="rId36" Type="http://schemas.openxmlformats.org/officeDocument/2006/relationships/image" Target="../media/image35.png"/><Relationship Id="rId10" Type="http://schemas.openxmlformats.org/officeDocument/2006/relationships/image" Target="../media/image23.png"/><Relationship Id="rId19" Type="http://schemas.openxmlformats.org/officeDocument/2006/relationships/image" Target="../media/image52.svg"/><Relationship Id="rId31" Type="http://schemas.openxmlformats.org/officeDocument/2006/relationships/image" Target="../media/image62.svg"/><Relationship Id="rId4" Type="http://schemas.openxmlformats.org/officeDocument/2006/relationships/image" Target="../media/image20.png"/><Relationship Id="rId9" Type="http://schemas.openxmlformats.org/officeDocument/2006/relationships/image" Target="../media/image44.svg"/><Relationship Id="rId14" Type="http://schemas.openxmlformats.org/officeDocument/2006/relationships/image" Target="../media/image25.png"/><Relationship Id="rId22" Type="http://schemas.openxmlformats.org/officeDocument/2006/relationships/image" Target="../media/image29.png"/><Relationship Id="rId27" Type="http://schemas.openxmlformats.org/officeDocument/2006/relationships/image" Target="../media/image60.svg"/><Relationship Id="rId30" Type="http://schemas.openxmlformats.org/officeDocument/2006/relationships/image" Target="../media/image33.png"/><Relationship Id="rId35" Type="http://schemas.openxmlformats.org/officeDocument/2006/relationships/image" Target="../media/image83.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7E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a:fillRect/>
          </a:stretch>
        </p:blipFill>
        <p:spPr>
          <a:xfrm rot="-1382617">
            <a:off x="1615147" y="3222468"/>
            <a:ext cx="4398805" cy="6766665"/>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a:fillRect/>
          </a:stretch>
        </p:blipFill>
        <p:spPr>
          <a:xfrm rot="732364">
            <a:off x="12364205" y="933258"/>
            <a:ext cx="4622817" cy="4752429"/>
          </a:xfrm>
          <a:prstGeom prst="rect">
            <a:avLst/>
          </a:prstGeom>
        </p:spPr>
      </p:pic>
      <p:pic>
        <p:nvPicPr>
          <p:cNvPr id="4" name="Picture 4"/>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xmlns="" r:embed="rId7"/>
              </a:ext>
            </a:extLst>
          </a:blip>
          <a:srcRect/>
          <a:stretch>
            <a:fillRect/>
          </a:stretch>
        </p:blipFill>
        <p:spPr>
          <a:xfrm rot="-5400000">
            <a:off x="4640231" y="-524471"/>
            <a:ext cx="8725546" cy="10524233"/>
          </a:xfrm>
          <a:prstGeom prst="rect">
            <a:avLst/>
          </a:prstGeom>
        </p:spPr>
      </p:pic>
      <p:grpSp>
        <p:nvGrpSpPr>
          <p:cNvPr id="5" name="Group 5"/>
          <p:cNvGrpSpPr/>
          <p:nvPr/>
        </p:nvGrpSpPr>
        <p:grpSpPr>
          <a:xfrm>
            <a:off x="4672849" y="2815750"/>
            <a:ext cx="9070541" cy="5009621"/>
            <a:chOff x="0" y="0"/>
            <a:chExt cx="3403061" cy="1879496"/>
          </a:xfrm>
        </p:grpSpPr>
        <p:sp>
          <p:nvSpPr>
            <p:cNvPr id="6" name="Freeform 6"/>
            <p:cNvSpPr/>
            <p:nvPr/>
          </p:nvSpPr>
          <p:spPr>
            <a:xfrm>
              <a:off x="-4213" y="0"/>
              <a:ext cx="3407273" cy="1879496"/>
            </a:xfrm>
            <a:custGeom>
              <a:avLst/>
              <a:gdLst/>
              <a:ahLst/>
              <a:cxnLst/>
              <a:rect l="l" t="t" r="r" b="b"/>
              <a:pathLst>
                <a:path w="3407273" h="1879496">
                  <a:moveTo>
                    <a:pt x="278431" y="16918"/>
                  </a:moveTo>
                  <a:cubicBezTo>
                    <a:pt x="278431" y="16918"/>
                    <a:pt x="604014" y="12258"/>
                    <a:pt x="930760" y="12454"/>
                  </a:cubicBezTo>
                  <a:cubicBezTo>
                    <a:pt x="2337917" y="12671"/>
                    <a:pt x="3133206" y="0"/>
                    <a:pt x="3133206" y="0"/>
                  </a:cubicBezTo>
                  <a:cubicBezTo>
                    <a:pt x="3200669" y="0"/>
                    <a:pt x="3276606" y="0"/>
                    <a:pt x="3355379" y="85073"/>
                  </a:cubicBezTo>
                  <a:cubicBezTo>
                    <a:pt x="3398357" y="131488"/>
                    <a:pt x="3399426" y="240224"/>
                    <a:pt x="3399831" y="320281"/>
                  </a:cubicBezTo>
                  <a:cubicBezTo>
                    <a:pt x="3399831" y="320281"/>
                    <a:pt x="3398126" y="932605"/>
                    <a:pt x="3398126" y="1116912"/>
                  </a:cubicBezTo>
                  <a:cubicBezTo>
                    <a:pt x="3398126" y="1331071"/>
                    <a:pt x="3407274" y="1630250"/>
                    <a:pt x="3407274" y="1630250"/>
                  </a:cubicBezTo>
                  <a:cubicBezTo>
                    <a:pt x="3407274" y="1758918"/>
                    <a:pt x="3403105" y="1879496"/>
                    <a:pt x="3150267" y="1871362"/>
                  </a:cubicBezTo>
                  <a:cubicBezTo>
                    <a:pt x="3150267" y="1871362"/>
                    <a:pt x="2773794" y="1851063"/>
                    <a:pt x="2388311" y="1858662"/>
                  </a:cubicBezTo>
                  <a:cubicBezTo>
                    <a:pt x="1200217" y="1866796"/>
                    <a:pt x="304023" y="1879496"/>
                    <a:pt x="304023" y="1879496"/>
                  </a:cubicBezTo>
                  <a:cubicBezTo>
                    <a:pt x="132548" y="1879496"/>
                    <a:pt x="4213" y="1778427"/>
                    <a:pt x="8532" y="1575880"/>
                  </a:cubicBezTo>
                  <a:cubicBezTo>
                    <a:pt x="8532" y="1575880"/>
                    <a:pt x="9630" y="1077339"/>
                    <a:pt x="4815" y="932605"/>
                  </a:cubicBezTo>
                  <a:cubicBezTo>
                    <a:pt x="0" y="663668"/>
                    <a:pt x="25592" y="330596"/>
                    <a:pt x="25592" y="330596"/>
                  </a:cubicBezTo>
                  <a:cubicBezTo>
                    <a:pt x="27224" y="150571"/>
                    <a:pt x="143504" y="16918"/>
                    <a:pt x="278431" y="16918"/>
                  </a:cubicBezTo>
                  <a:close/>
                </a:path>
              </a:pathLst>
            </a:custGeom>
            <a:solidFill>
              <a:srgbClr val="FFF9ED"/>
            </a:solidFill>
          </p:spPr>
        </p:sp>
      </p:grpSp>
      <p:sp>
        <p:nvSpPr>
          <p:cNvPr id="7" name="TextBox 7"/>
          <p:cNvSpPr txBox="1"/>
          <p:nvPr/>
        </p:nvSpPr>
        <p:spPr>
          <a:xfrm>
            <a:off x="5154418" y="4181914"/>
            <a:ext cx="8588971" cy="3762375"/>
          </a:xfrm>
          <a:prstGeom prst="rect">
            <a:avLst/>
          </a:prstGeom>
        </p:spPr>
        <p:txBody>
          <a:bodyPr lIns="0" tIns="0" rIns="0" bIns="0" rtlCol="0" anchor="t">
            <a:spAutoFit/>
          </a:bodyPr>
          <a:lstStyle/>
          <a:p>
            <a:pPr algn="ctr">
              <a:lnSpc>
                <a:spcPts val="5894"/>
              </a:lnSpc>
            </a:pPr>
            <a:r>
              <a:rPr lang="en-US" sz="4912" spc="-122">
                <a:solidFill>
                  <a:srgbClr val="272626"/>
                </a:solidFill>
                <a:latin typeface="Bryndan Write"/>
              </a:rPr>
              <a:t>Использование игровых технологий в формировании лексико-грамматического строя речи у обучающихся НОО с ОВЗ.</a:t>
            </a:r>
          </a:p>
          <a:p>
            <a:pPr marL="0" lvl="0" indent="0" algn="ctr">
              <a:lnSpc>
                <a:spcPts val="5894"/>
              </a:lnSpc>
              <a:spcBef>
                <a:spcPct val="0"/>
              </a:spcBef>
            </a:pPr>
            <a:endParaRPr lang="en-US" sz="4912" spc="-122">
              <a:solidFill>
                <a:srgbClr val="272626"/>
              </a:solidFill>
              <a:latin typeface="Bryndan Write"/>
            </a:endParaRPr>
          </a:p>
        </p:txBody>
      </p:sp>
      <p:pic>
        <p:nvPicPr>
          <p:cNvPr id="8" name="Picture 8"/>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rcRect/>
          <a:stretch>
            <a:fillRect/>
          </a:stretch>
        </p:blipFill>
        <p:spPr>
          <a:xfrm rot="-1180231">
            <a:off x="2190417" y="2244404"/>
            <a:ext cx="831833" cy="831833"/>
          </a:xfrm>
          <a:prstGeom prst="rect">
            <a:avLst/>
          </a:prstGeom>
        </p:spPr>
      </p:pic>
      <p:pic>
        <p:nvPicPr>
          <p:cNvPr id="9" name="Picture 9"/>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xmlns="" r:embed="rId11"/>
              </a:ext>
            </a:extLst>
          </a:blip>
          <a:srcRect/>
          <a:stretch>
            <a:fillRect/>
          </a:stretch>
        </p:blipFill>
        <p:spPr>
          <a:xfrm rot="-1180231">
            <a:off x="3159205" y="1284245"/>
            <a:ext cx="1223634" cy="1250927"/>
          </a:xfrm>
          <a:prstGeom prst="rect">
            <a:avLst/>
          </a:prstGeom>
        </p:spPr>
      </p:pic>
      <p:pic>
        <p:nvPicPr>
          <p:cNvPr id="10" name="Picture 10"/>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xmlns="" r:embed="rId13"/>
              </a:ext>
            </a:extLst>
          </a:blip>
          <a:srcRect/>
          <a:stretch>
            <a:fillRect/>
          </a:stretch>
        </p:blipFill>
        <p:spPr>
          <a:xfrm rot="-2682344">
            <a:off x="900474" y="1213133"/>
            <a:ext cx="2348424" cy="768575"/>
          </a:xfrm>
          <a:prstGeom prst="rect">
            <a:avLst/>
          </a:prstGeom>
        </p:spPr>
      </p:pic>
      <p:pic>
        <p:nvPicPr>
          <p:cNvPr id="11" name="Picture 11"/>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xmlns="" r:embed="rId15"/>
              </a:ext>
            </a:extLst>
          </a:blip>
          <a:srcRect/>
          <a:stretch>
            <a:fillRect/>
          </a:stretch>
        </p:blipFill>
        <p:spPr>
          <a:xfrm>
            <a:off x="14958080" y="3247533"/>
            <a:ext cx="1110597" cy="1239003"/>
          </a:xfrm>
          <a:prstGeom prst="rect">
            <a:avLst/>
          </a:prstGeom>
        </p:spPr>
      </p:pic>
      <p:pic>
        <p:nvPicPr>
          <p:cNvPr id="12" name="Picture 12"/>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xmlns="" r:embed="rId17"/>
              </a:ext>
            </a:extLst>
          </a:blip>
          <a:srcRect/>
          <a:stretch>
            <a:fillRect/>
          </a:stretch>
        </p:blipFill>
        <p:spPr>
          <a:xfrm>
            <a:off x="16016542" y="4553394"/>
            <a:ext cx="831833" cy="831833"/>
          </a:xfrm>
          <a:prstGeom prst="rect">
            <a:avLst/>
          </a:prstGeom>
        </p:spPr>
      </p:pic>
      <p:pic>
        <p:nvPicPr>
          <p:cNvPr id="13" name="Picture 13"/>
          <p:cNvPicPr>
            <a:picLocks noChangeAspect="1"/>
          </p:cNvPicPr>
          <p:nvPr/>
        </p:nvPicPr>
        <p:blipFill>
          <a:blip r:embed="rId18" cstate="email">
            <a:extLst>
              <a:ext uri="{28A0092B-C50C-407E-A947-70E740481C1C}">
                <a14:useLocalDpi xmlns:a14="http://schemas.microsoft.com/office/drawing/2010/main"/>
              </a:ext>
              <a:ext uri="{96DAC541-7B7A-43D3-8B79-37D633B846F1}">
                <asvg:svgBlip xmlns:asvg="http://schemas.microsoft.com/office/drawing/2016/SVG/main" xmlns="" r:embed="rId19"/>
              </a:ext>
            </a:extLst>
          </a:blip>
          <a:srcRect/>
          <a:stretch>
            <a:fillRect/>
          </a:stretch>
        </p:blipFill>
        <p:spPr>
          <a:xfrm rot="-10185448">
            <a:off x="1797196" y="6745508"/>
            <a:ext cx="2793450" cy="2793450"/>
          </a:xfrm>
          <a:prstGeom prst="rect">
            <a:avLst/>
          </a:prstGeom>
        </p:spPr>
      </p:pic>
      <p:grpSp>
        <p:nvGrpSpPr>
          <p:cNvPr id="14" name="Group 14"/>
          <p:cNvGrpSpPr/>
          <p:nvPr/>
        </p:nvGrpSpPr>
        <p:grpSpPr>
          <a:xfrm>
            <a:off x="5825220" y="8142233"/>
            <a:ext cx="12462780" cy="2900844"/>
            <a:chOff x="0" y="0"/>
            <a:chExt cx="4215805" cy="981273"/>
          </a:xfrm>
        </p:grpSpPr>
        <p:sp>
          <p:nvSpPr>
            <p:cNvPr id="15" name="Freeform 15"/>
            <p:cNvSpPr/>
            <p:nvPr/>
          </p:nvSpPr>
          <p:spPr>
            <a:xfrm>
              <a:off x="0" y="0"/>
              <a:ext cx="4215805" cy="981273"/>
            </a:xfrm>
            <a:custGeom>
              <a:avLst/>
              <a:gdLst/>
              <a:ahLst/>
              <a:cxnLst/>
              <a:rect l="l" t="t" r="r" b="b"/>
              <a:pathLst>
                <a:path w="4215805" h="981273">
                  <a:moveTo>
                    <a:pt x="0" y="0"/>
                  </a:moveTo>
                  <a:lnTo>
                    <a:pt x="4215805" y="0"/>
                  </a:lnTo>
                  <a:lnTo>
                    <a:pt x="4215805" y="981273"/>
                  </a:lnTo>
                  <a:lnTo>
                    <a:pt x="0" y="981273"/>
                  </a:lnTo>
                  <a:close/>
                </a:path>
              </a:pathLst>
            </a:custGeom>
            <a:solidFill>
              <a:srgbClr val="CB6CE6"/>
            </a:solidFill>
          </p:spPr>
        </p:sp>
      </p:grpSp>
      <p:sp>
        <p:nvSpPr>
          <p:cNvPr id="16" name="TextBox 16"/>
          <p:cNvSpPr txBox="1"/>
          <p:nvPr/>
        </p:nvSpPr>
        <p:spPr>
          <a:xfrm>
            <a:off x="7299890" y="2801405"/>
            <a:ext cx="3432397" cy="1152222"/>
          </a:xfrm>
          <a:prstGeom prst="rect">
            <a:avLst/>
          </a:prstGeom>
        </p:spPr>
        <p:txBody>
          <a:bodyPr lIns="0" tIns="0" rIns="0" bIns="0" rtlCol="0" anchor="t">
            <a:spAutoFit/>
          </a:bodyPr>
          <a:lstStyle/>
          <a:p>
            <a:pPr algn="ctr">
              <a:lnSpc>
                <a:spcPts val="8941"/>
              </a:lnSpc>
            </a:pPr>
            <a:r>
              <a:rPr lang="en-US" sz="6386">
                <a:solidFill>
                  <a:srgbClr val="272626"/>
                </a:solidFill>
                <a:latin typeface="Bryndan Write"/>
              </a:rPr>
              <a:t>Тема:</a:t>
            </a:r>
          </a:p>
        </p:txBody>
      </p:sp>
      <p:sp>
        <p:nvSpPr>
          <p:cNvPr id="17" name="TextBox 17"/>
          <p:cNvSpPr txBox="1"/>
          <p:nvPr/>
        </p:nvSpPr>
        <p:spPr>
          <a:xfrm>
            <a:off x="5617370" y="8172889"/>
            <a:ext cx="13049912" cy="2401302"/>
          </a:xfrm>
          <a:prstGeom prst="rect">
            <a:avLst/>
          </a:prstGeom>
        </p:spPr>
        <p:txBody>
          <a:bodyPr lIns="0" tIns="0" rIns="0" bIns="0" rtlCol="0" anchor="t">
            <a:spAutoFit/>
          </a:bodyPr>
          <a:lstStyle/>
          <a:p>
            <a:pPr algn="ctr">
              <a:lnSpc>
                <a:spcPts val="6244"/>
              </a:lnSpc>
            </a:pPr>
            <a:r>
              <a:rPr lang="en-US" sz="4460">
                <a:solidFill>
                  <a:srgbClr val="272626"/>
                </a:solidFill>
                <a:latin typeface="Bryndan Write"/>
              </a:rPr>
              <a:t>Учитель-логопед МОУ ИРМО «Хомутовская СОШ №2» Беднарж Алёна Петровна</a:t>
            </a:r>
          </a:p>
          <a:p>
            <a:pPr algn="ctr">
              <a:lnSpc>
                <a:spcPts val="6244"/>
              </a:lnSpc>
            </a:pPr>
            <a:endParaRPr lang="en-US" sz="4460">
              <a:solidFill>
                <a:srgbClr val="272626"/>
              </a:solidFill>
              <a:latin typeface="Bryndan Writ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9ED"/>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a:fillRect/>
          </a:stretch>
        </p:blipFill>
        <p:spPr>
          <a:xfrm rot="835503">
            <a:off x="-352745" y="-97672"/>
            <a:ext cx="3415912" cy="326064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a:fillRect/>
          </a:stretch>
        </p:blipFill>
        <p:spPr>
          <a:xfrm rot="-1131074">
            <a:off x="16857371" y="-686095"/>
            <a:ext cx="3772754" cy="8266990"/>
          </a:xfrm>
          <a:prstGeom prst="rect">
            <a:avLst/>
          </a:prstGeom>
        </p:spPr>
      </p:pic>
      <p:pic>
        <p:nvPicPr>
          <p:cNvPr id="4" name="Picture 4"/>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xmlns="" r:embed="rId7"/>
              </a:ext>
            </a:extLst>
          </a:blip>
          <a:srcRect/>
          <a:stretch>
            <a:fillRect/>
          </a:stretch>
        </p:blipFill>
        <p:spPr>
          <a:xfrm rot="755739">
            <a:off x="16405908" y="6177503"/>
            <a:ext cx="3484672" cy="3582373"/>
          </a:xfrm>
          <a:prstGeom prst="rect">
            <a:avLst/>
          </a:prstGeom>
        </p:spPr>
      </p:pic>
      <p:pic>
        <p:nvPicPr>
          <p:cNvPr id="5" name="Picture 5"/>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rcRect/>
          <a:stretch>
            <a:fillRect/>
          </a:stretch>
        </p:blipFill>
        <p:spPr>
          <a:xfrm rot="2169688">
            <a:off x="493254" y="3722590"/>
            <a:ext cx="1750852" cy="922554"/>
          </a:xfrm>
          <a:prstGeom prst="rect">
            <a:avLst/>
          </a:prstGeom>
        </p:spPr>
      </p:pic>
      <p:pic>
        <p:nvPicPr>
          <p:cNvPr id="6" name="Picture 6"/>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xmlns="" r:embed="rId11"/>
              </a:ext>
            </a:extLst>
          </a:blip>
          <a:srcRect/>
          <a:stretch>
            <a:fillRect/>
          </a:stretch>
        </p:blipFill>
        <p:spPr>
          <a:xfrm rot="-1361682">
            <a:off x="-2036897" y="5069565"/>
            <a:ext cx="4495277" cy="5986446"/>
          </a:xfrm>
          <a:prstGeom prst="rect">
            <a:avLst/>
          </a:prstGeom>
        </p:spPr>
      </p:pic>
      <p:pic>
        <p:nvPicPr>
          <p:cNvPr id="7" name="Picture 7"/>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xmlns="" r:embed="rId13"/>
              </a:ext>
            </a:extLst>
          </a:blip>
          <a:srcRect/>
          <a:stretch>
            <a:fillRect/>
          </a:stretch>
        </p:blipFill>
        <p:spPr>
          <a:xfrm rot="-7600926">
            <a:off x="17229566" y="6020502"/>
            <a:ext cx="649589" cy="1345737"/>
          </a:xfrm>
          <a:prstGeom prst="rect">
            <a:avLst/>
          </a:prstGeom>
        </p:spPr>
      </p:pic>
      <p:pic>
        <p:nvPicPr>
          <p:cNvPr id="8" name="Picture 8"/>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xmlns="" r:embed="rId15"/>
              </a:ext>
            </a:extLst>
          </a:blip>
          <a:srcRect/>
          <a:stretch>
            <a:fillRect/>
          </a:stretch>
        </p:blipFill>
        <p:spPr>
          <a:xfrm rot="2334778">
            <a:off x="1608398" y="8572405"/>
            <a:ext cx="2173525" cy="711335"/>
          </a:xfrm>
          <a:prstGeom prst="rect">
            <a:avLst/>
          </a:prstGeom>
        </p:spPr>
      </p:pic>
      <p:pic>
        <p:nvPicPr>
          <p:cNvPr id="9" name="Picture 9"/>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xmlns="" r:embed="rId17"/>
              </a:ext>
            </a:extLst>
          </a:blip>
          <a:srcRect/>
          <a:stretch>
            <a:fillRect/>
          </a:stretch>
        </p:blipFill>
        <p:spPr>
          <a:xfrm rot="-9925695">
            <a:off x="-1076008" y="930800"/>
            <a:ext cx="2931449" cy="2931449"/>
          </a:xfrm>
          <a:prstGeom prst="rect">
            <a:avLst/>
          </a:prstGeom>
        </p:spPr>
      </p:pic>
      <p:sp>
        <p:nvSpPr>
          <p:cNvPr id="10" name="TextBox 10"/>
          <p:cNvSpPr txBox="1"/>
          <p:nvPr/>
        </p:nvSpPr>
        <p:spPr>
          <a:xfrm>
            <a:off x="3439201" y="-104775"/>
            <a:ext cx="10759640" cy="1133475"/>
          </a:xfrm>
          <a:prstGeom prst="rect">
            <a:avLst/>
          </a:prstGeom>
        </p:spPr>
        <p:txBody>
          <a:bodyPr lIns="0" tIns="0" rIns="0" bIns="0" rtlCol="0" anchor="t">
            <a:spAutoFit/>
          </a:bodyPr>
          <a:lstStyle/>
          <a:p>
            <a:pPr marL="0" lvl="0" indent="0" algn="ctr">
              <a:lnSpc>
                <a:spcPts val="8399"/>
              </a:lnSpc>
              <a:spcBef>
                <a:spcPct val="0"/>
              </a:spcBef>
            </a:pPr>
            <a:r>
              <a:rPr lang="en-US" sz="6999">
                <a:solidFill>
                  <a:srgbClr val="272626"/>
                </a:solidFill>
                <a:latin typeface="Bryndan Write"/>
              </a:rPr>
              <a:t>Цель:</a:t>
            </a:r>
          </a:p>
        </p:txBody>
      </p:sp>
      <p:pic>
        <p:nvPicPr>
          <p:cNvPr id="11" name="Picture 11"/>
          <p:cNvPicPr>
            <a:picLocks noChangeAspect="1"/>
          </p:cNvPicPr>
          <p:nvPr/>
        </p:nvPicPr>
        <p:blipFill>
          <a:blip r:embed="rId18" cstate="email">
            <a:extLst>
              <a:ext uri="{28A0092B-C50C-407E-A947-70E740481C1C}">
                <a14:useLocalDpi xmlns:a14="http://schemas.microsoft.com/office/drawing/2010/main"/>
              </a:ext>
              <a:ext uri="{96DAC541-7B7A-43D3-8B79-37D633B846F1}">
                <asvg:svgBlip xmlns:asvg="http://schemas.microsoft.com/office/drawing/2016/SVG/main" xmlns="" r:embed="rId19"/>
              </a:ext>
            </a:extLst>
          </a:blip>
          <a:srcRect/>
          <a:stretch>
            <a:fillRect/>
          </a:stretch>
        </p:blipFill>
        <p:spPr>
          <a:xfrm rot="-8787215">
            <a:off x="17003963" y="2351167"/>
            <a:ext cx="793059" cy="3665400"/>
          </a:xfrm>
          <a:prstGeom prst="rect">
            <a:avLst/>
          </a:prstGeom>
        </p:spPr>
      </p:pic>
      <p:sp>
        <p:nvSpPr>
          <p:cNvPr id="12" name="TextBox 12"/>
          <p:cNvSpPr txBox="1"/>
          <p:nvPr/>
        </p:nvSpPr>
        <p:spPr>
          <a:xfrm>
            <a:off x="3405314" y="708806"/>
            <a:ext cx="12033123" cy="8940996"/>
          </a:xfrm>
          <a:prstGeom prst="rect">
            <a:avLst/>
          </a:prstGeom>
        </p:spPr>
        <p:txBody>
          <a:bodyPr lIns="0" tIns="0" rIns="0" bIns="0" rtlCol="0" anchor="t">
            <a:spAutoFit/>
          </a:bodyPr>
          <a:lstStyle/>
          <a:p>
            <a:pPr algn="ctr">
              <a:lnSpc>
                <a:spcPts val="5414"/>
              </a:lnSpc>
              <a:spcBef>
                <a:spcPct val="0"/>
              </a:spcBef>
            </a:pPr>
            <a:r>
              <a:rPr lang="en-US" sz="3867">
                <a:solidFill>
                  <a:srgbClr val="272626"/>
                </a:solidFill>
                <a:latin typeface="Bryndan Write"/>
              </a:rPr>
              <a:t>Создание условий для развития лексико-грамматического строя речи обучающихся  НОО с ОВЗ с помощью игр на прищепках.</a:t>
            </a:r>
          </a:p>
          <a:p>
            <a:pPr algn="ctr">
              <a:lnSpc>
                <a:spcPts val="5414"/>
              </a:lnSpc>
              <a:spcBef>
                <a:spcPct val="0"/>
              </a:spcBef>
            </a:pPr>
            <a:endParaRPr lang="en-US" sz="3867">
              <a:solidFill>
                <a:srgbClr val="272626"/>
              </a:solidFill>
              <a:latin typeface="Bryndan Write"/>
            </a:endParaRPr>
          </a:p>
          <a:p>
            <a:pPr algn="ctr">
              <a:lnSpc>
                <a:spcPts val="5414"/>
              </a:lnSpc>
              <a:spcBef>
                <a:spcPct val="0"/>
              </a:spcBef>
            </a:pPr>
            <a:r>
              <a:rPr lang="en-US" sz="3867">
                <a:solidFill>
                  <a:srgbClr val="272626"/>
                </a:solidFill>
                <a:latin typeface="Bryndan Write"/>
              </a:rPr>
              <a:t>1. Помочь детям практически освоить морфологическую систему родного языка (изменение слов по родам, числам, временам, лицам).</a:t>
            </a:r>
          </a:p>
          <a:p>
            <a:pPr algn="ctr">
              <a:lnSpc>
                <a:spcPts val="5414"/>
              </a:lnSpc>
              <a:spcBef>
                <a:spcPct val="0"/>
              </a:spcBef>
            </a:pPr>
            <a:r>
              <a:rPr lang="en-US" sz="3867">
                <a:solidFill>
                  <a:srgbClr val="272626"/>
                </a:solidFill>
                <a:latin typeface="Bryndan Write"/>
              </a:rPr>
              <a:t>2. Помочь детям в овладении синтаксической стороной: учить правильному согласованию слов в предложении, построению разных типов предложений и сочетанию их в связном тексте.</a:t>
            </a:r>
          </a:p>
          <a:p>
            <a:pPr algn="ctr">
              <a:lnSpc>
                <a:spcPts val="5414"/>
              </a:lnSpc>
              <a:spcBef>
                <a:spcPct val="0"/>
              </a:spcBef>
            </a:pPr>
            <a:r>
              <a:rPr lang="en-US" sz="3867">
                <a:solidFill>
                  <a:srgbClr val="272626"/>
                </a:solidFill>
                <a:latin typeface="Bryndan Write"/>
              </a:rPr>
              <a:t>3. Обобщить знания о некоторых нормах образованиях форм слов – словообразования</a:t>
            </a:r>
          </a:p>
        </p:txBody>
      </p:sp>
      <p:sp>
        <p:nvSpPr>
          <p:cNvPr id="13" name="TextBox 13"/>
          <p:cNvSpPr txBox="1"/>
          <p:nvPr/>
        </p:nvSpPr>
        <p:spPr>
          <a:xfrm>
            <a:off x="8085088" y="2581838"/>
            <a:ext cx="2117824" cy="944245"/>
          </a:xfrm>
          <a:prstGeom prst="rect">
            <a:avLst/>
          </a:prstGeom>
        </p:spPr>
        <p:txBody>
          <a:bodyPr lIns="0" tIns="0" rIns="0" bIns="0" rtlCol="0" anchor="t">
            <a:spAutoFit/>
          </a:bodyPr>
          <a:lstStyle/>
          <a:p>
            <a:pPr algn="ctr">
              <a:lnSpc>
                <a:spcPts val="7279"/>
              </a:lnSpc>
            </a:pPr>
            <a:r>
              <a:rPr lang="en-US" sz="5199">
                <a:solidFill>
                  <a:srgbClr val="272626"/>
                </a:solidFill>
                <a:latin typeface="Bryndan Write"/>
              </a:rPr>
              <a:t>Задачи: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D7E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a:fillRect/>
          </a:stretch>
        </p:blipFill>
        <p:spPr>
          <a:xfrm rot="1456560">
            <a:off x="17003228" y="1137670"/>
            <a:ext cx="760877" cy="1073032"/>
          </a:xfrm>
          <a:prstGeom prst="rect">
            <a:avLst/>
          </a:prstGeom>
        </p:spPr>
      </p:pic>
      <p:pic>
        <p:nvPicPr>
          <p:cNvPr id="3" name="Picture 3"/>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a:fillRect/>
          </a:stretch>
        </p:blipFill>
        <p:spPr>
          <a:xfrm rot="1404847">
            <a:off x="517967" y="3803119"/>
            <a:ext cx="1122310" cy="1122310"/>
          </a:xfrm>
          <a:prstGeom prst="rect">
            <a:avLst/>
          </a:prstGeom>
        </p:spPr>
      </p:pic>
      <p:pic>
        <p:nvPicPr>
          <p:cNvPr id="4" name="Picture 4"/>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xmlns="" r:embed="rId7"/>
              </a:ext>
            </a:extLst>
          </a:blip>
          <a:srcRect/>
          <a:stretch>
            <a:fillRect/>
          </a:stretch>
        </p:blipFill>
        <p:spPr>
          <a:xfrm rot="-1461588">
            <a:off x="15678788" y="5514100"/>
            <a:ext cx="1221388" cy="1296841"/>
          </a:xfrm>
          <a:prstGeom prst="rect">
            <a:avLst/>
          </a:prstGeom>
        </p:spPr>
      </p:pic>
      <p:pic>
        <p:nvPicPr>
          <p:cNvPr id="5" name="Picture 5"/>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rcRect/>
          <a:stretch>
            <a:fillRect/>
          </a:stretch>
        </p:blipFill>
        <p:spPr>
          <a:xfrm rot="-1646022">
            <a:off x="544691" y="476732"/>
            <a:ext cx="1303493" cy="1201584"/>
          </a:xfrm>
          <a:prstGeom prst="rect">
            <a:avLst/>
          </a:prstGeom>
        </p:spPr>
      </p:pic>
      <p:pic>
        <p:nvPicPr>
          <p:cNvPr id="6" name="Picture 6"/>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xmlns="" r:embed="rId11"/>
              </a:ext>
            </a:extLst>
          </a:blip>
          <a:srcRect/>
          <a:stretch>
            <a:fillRect/>
          </a:stretch>
        </p:blipFill>
        <p:spPr>
          <a:xfrm>
            <a:off x="16777506" y="3980342"/>
            <a:ext cx="1077413" cy="1288211"/>
          </a:xfrm>
          <a:prstGeom prst="rect">
            <a:avLst/>
          </a:prstGeom>
        </p:spPr>
      </p:pic>
      <p:pic>
        <p:nvPicPr>
          <p:cNvPr id="7" name="Picture 7"/>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xmlns="" r:embed="rId13"/>
              </a:ext>
            </a:extLst>
          </a:blip>
          <a:srcRect/>
          <a:stretch>
            <a:fillRect/>
          </a:stretch>
        </p:blipFill>
        <p:spPr>
          <a:xfrm>
            <a:off x="15138642" y="563362"/>
            <a:ext cx="1433059" cy="930675"/>
          </a:xfrm>
          <a:prstGeom prst="rect">
            <a:avLst/>
          </a:prstGeom>
        </p:spPr>
      </p:pic>
      <p:pic>
        <p:nvPicPr>
          <p:cNvPr id="8" name="Picture 8"/>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xmlns="" r:embed="rId15"/>
              </a:ext>
            </a:extLst>
          </a:blip>
          <a:srcRect/>
          <a:stretch>
            <a:fillRect/>
          </a:stretch>
        </p:blipFill>
        <p:spPr>
          <a:xfrm rot="8003586">
            <a:off x="16298884" y="2278356"/>
            <a:ext cx="545634" cy="1130375"/>
          </a:xfrm>
          <a:prstGeom prst="rect">
            <a:avLst/>
          </a:prstGeom>
        </p:spPr>
      </p:pic>
      <p:pic>
        <p:nvPicPr>
          <p:cNvPr id="9" name="Picture 9"/>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xmlns="" r:embed="rId17"/>
              </a:ext>
            </a:extLst>
          </a:blip>
          <a:srcRect/>
          <a:stretch>
            <a:fillRect/>
          </a:stretch>
        </p:blipFill>
        <p:spPr>
          <a:xfrm rot="1920968">
            <a:off x="691536" y="2688533"/>
            <a:ext cx="1935172" cy="633329"/>
          </a:xfrm>
          <a:prstGeom prst="rect">
            <a:avLst/>
          </a:prstGeom>
        </p:spPr>
      </p:pic>
      <p:pic>
        <p:nvPicPr>
          <p:cNvPr id="10" name="Picture 10"/>
          <p:cNvPicPr>
            <a:picLocks noChangeAspect="1"/>
          </p:cNvPicPr>
          <p:nvPr/>
        </p:nvPicPr>
        <p:blipFill>
          <a:blip r:embed="rId18" cstate="email">
            <a:extLst>
              <a:ext uri="{28A0092B-C50C-407E-A947-70E740481C1C}">
                <a14:useLocalDpi xmlns:a14="http://schemas.microsoft.com/office/drawing/2010/main"/>
              </a:ext>
              <a:ext uri="{96DAC541-7B7A-43D3-8B79-37D633B846F1}">
                <asvg:svgBlip xmlns:asvg="http://schemas.microsoft.com/office/drawing/2016/SVG/main" xmlns="" r:embed="rId19"/>
              </a:ext>
            </a:extLst>
          </a:blip>
          <a:srcRect/>
          <a:stretch>
            <a:fillRect/>
          </a:stretch>
        </p:blipFill>
        <p:spPr>
          <a:xfrm rot="1129358">
            <a:off x="2016552" y="1617438"/>
            <a:ext cx="839734" cy="798511"/>
          </a:xfrm>
          <a:prstGeom prst="rect">
            <a:avLst/>
          </a:prstGeom>
        </p:spPr>
      </p:pic>
      <p:pic>
        <p:nvPicPr>
          <p:cNvPr id="11" name="Picture 11"/>
          <p:cNvPicPr>
            <a:picLocks noChangeAspect="1"/>
          </p:cNvPicPr>
          <p:nvPr/>
        </p:nvPicPr>
        <p:blipFill>
          <a:blip r:embed="rId20" cstate="email">
            <a:extLst>
              <a:ext uri="{28A0092B-C50C-407E-A947-70E740481C1C}">
                <a14:useLocalDpi xmlns:a14="http://schemas.microsoft.com/office/drawing/2010/main"/>
              </a:ext>
              <a:ext uri="{96DAC541-7B7A-43D3-8B79-37D633B846F1}">
                <asvg:svgBlip xmlns:asvg="http://schemas.microsoft.com/office/drawing/2016/SVG/main" xmlns="" r:embed="rId21"/>
              </a:ext>
            </a:extLst>
          </a:blip>
          <a:srcRect/>
          <a:stretch>
            <a:fillRect/>
          </a:stretch>
        </p:blipFill>
        <p:spPr>
          <a:xfrm rot="-1453495">
            <a:off x="449009" y="6682804"/>
            <a:ext cx="1260226" cy="1426182"/>
          </a:xfrm>
          <a:prstGeom prst="rect">
            <a:avLst/>
          </a:prstGeom>
        </p:spPr>
      </p:pic>
      <p:pic>
        <p:nvPicPr>
          <p:cNvPr id="12" name="Picture 12"/>
          <p:cNvPicPr>
            <a:picLocks noChangeAspect="1"/>
          </p:cNvPicPr>
          <p:nvPr/>
        </p:nvPicPr>
        <p:blipFill>
          <a:blip r:embed="rId22" cstate="email">
            <a:extLst>
              <a:ext uri="{28A0092B-C50C-407E-A947-70E740481C1C}">
                <a14:useLocalDpi xmlns:a14="http://schemas.microsoft.com/office/drawing/2010/main"/>
              </a:ext>
              <a:ext uri="{96DAC541-7B7A-43D3-8B79-37D633B846F1}">
                <asvg:svgBlip xmlns:asvg="http://schemas.microsoft.com/office/drawing/2016/SVG/main" xmlns="" r:embed="rId23"/>
              </a:ext>
            </a:extLst>
          </a:blip>
          <a:srcRect/>
          <a:stretch>
            <a:fillRect/>
          </a:stretch>
        </p:blipFill>
        <p:spPr>
          <a:xfrm rot="-10601344">
            <a:off x="1374128" y="4867178"/>
            <a:ext cx="1451981" cy="1451981"/>
          </a:xfrm>
          <a:prstGeom prst="rect">
            <a:avLst/>
          </a:prstGeom>
        </p:spPr>
      </p:pic>
      <p:pic>
        <p:nvPicPr>
          <p:cNvPr id="13" name="Picture 13"/>
          <p:cNvPicPr>
            <a:picLocks noChangeAspect="1"/>
          </p:cNvPicPr>
          <p:nvPr/>
        </p:nvPicPr>
        <p:blipFill>
          <a:blip r:embed="rId24" cstate="email">
            <a:extLst>
              <a:ext uri="{28A0092B-C50C-407E-A947-70E740481C1C}">
                <a14:useLocalDpi xmlns:a14="http://schemas.microsoft.com/office/drawing/2010/main"/>
              </a:ext>
              <a:ext uri="{96DAC541-7B7A-43D3-8B79-37D633B846F1}">
                <asvg:svgBlip xmlns:asvg="http://schemas.microsoft.com/office/drawing/2016/SVG/main" xmlns="" r:embed="rId25"/>
              </a:ext>
            </a:extLst>
          </a:blip>
          <a:srcRect/>
          <a:stretch>
            <a:fillRect/>
          </a:stretch>
        </p:blipFill>
        <p:spPr>
          <a:xfrm rot="-9438273">
            <a:off x="17174152" y="6290540"/>
            <a:ext cx="399981" cy="1848650"/>
          </a:xfrm>
          <a:prstGeom prst="rect">
            <a:avLst/>
          </a:prstGeom>
        </p:spPr>
      </p:pic>
      <p:pic>
        <p:nvPicPr>
          <p:cNvPr id="14" name="Picture 14"/>
          <p:cNvPicPr>
            <a:picLocks noChangeAspect="1"/>
          </p:cNvPicPr>
          <p:nvPr/>
        </p:nvPicPr>
        <p:blipFill>
          <a:blip r:embed="rId26" cstate="email">
            <a:extLst>
              <a:ext uri="{28A0092B-C50C-407E-A947-70E740481C1C}">
                <a14:useLocalDpi xmlns:a14="http://schemas.microsoft.com/office/drawing/2010/main"/>
              </a:ext>
              <a:ext uri="{96DAC541-7B7A-43D3-8B79-37D633B846F1}">
                <asvg:svgBlip xmlns:asvg="http://schemas.microsoft.com/office/drawing/2016/SVG/main" xmlns="" r:embed="rId27"/>
              </a:ext>
            </a:extLst>
          </a:blip>
          <a:srcRect/>
          <a:stretch>
            <a:fillRect/>
          </a:stretch>
        </p:blipFill>
        <p:spPr>
          <a:xfrm rot="-3659741">
            <a:off x="15516672" y="7933902"/>
            <a:ext cx="913813" cy="934195"/>
          </a:xfrm>
          <a:prstGeom prst="rect">
            <a:avLst/>
          </a:prstGeom>
        </p:spPr>
      </p:pic>
      <p:pic>
        <p:nvPicPr>
          <p:cNvPr id="15" name="Picture 15"/>
          <p:cNvPicPr>
            <a:picLocks noChangeAspect="1"/>
          </p:cNvPicPr>
          <p:nvPr/>
        </p:nvPicPr>
        <p:blipFill>
          <a:blip r:embed="rId28" cstate="email">
            <a:extLst>
              <a:ext uri="{28A0092B-C50C-407E-A947-70E740481C1C}">
                <a14:useLocalDpi xmlns:a14="http://schemas.microsoft.com/office/drawing/2010/main"/>
              </a:ext>
              <a:ext uri="{96DAC541-7B7A-43D3-8B79-37D633B846F1}">
                <asvg:svgBlip xmlns:asvg="http://schemas.microsoft.com/office/drawing/2016/SVG/main" xmlns="" r:embed="rId29"/>
              </a:ext>
            </a:extLst>
          </a:blip>
          <a:srcRect/>
          <a:stretch>
            <a:fillRect/>
          </a:stretch>
        </p:blipFill>
        <p:spPr>
          <a:xfrm rot="1842453">
            <a:off x="16896164" y="8692004"/>
            <a:ext cx="876542" cy="977886"/>
          </a:xfrm>
          <a:prstGeom prst="rect">
            <a:avLst/>
          </a:prstGeom>
        </p:spPr>
      </p:pic>
      <p:pic>
        <p:nvPicPr>
          <p:cNvPr id="16" name="Picture 16"/>
          <p:cNvPicPr>
            <a:picLocks noChangeAspect="1"/>
          </p:cNvPicPr>
          <p:nvPr/>
        </p:nvPicPr>
        <p:blipFill>
          <a:blip r:embed="rId30" cstate="email">
            <a:extLst>
              <a:ext uri="{28A0092B-C50C-407E-A947-70E740481C1C}">
                <a14:useLocalDpi xmlns:a14="http://schemas.microsoft.com/office/drawing/2010/main"/>
              </a:ext>
              <a:ext uri="{96DAC541-7B7A-43D3-8B79-37D633B846F1}">
                <asvg:svgBlip xmlns:asvg="http://schemas.microsoft.com/office/drawing/2016/SVG/main" xmlns="" r:embed="rId31"/>
              </a:ext>
            </a:extLst>
          </a:blip>
          <a:srcRect/>
          <a:stretch>
            <a:fillRect/>
          </a:stretch>
        </p:blipFill>
        <p:spPr>
          <a:xfrm rot="1045001">
            <a:off x="2122556" y="7316621"/>
            <a:ext cx="862233" cy="1618526"/>
          </a:xfrm>
          <a:prstGeom prst="rect">
            <a:avLst/>
          </a:prstGeom>
        </p:spPr>
      </p:pic>
      <p:pic>
        <p:nvPicPr>
          <p:cNvPr id="17" name="Picture 17"/>
          <p:cNvPicPr>
            <a:picLocks noChangeAspect="1"/>
          </p:cNvPicPr>
          <p:nvPr/>
        </p:nvPicPr>
        <p:blipFill>
          <a:blip r:embed="rId32" cstate="email">
            <a:extLst>
              <a:ext uri="{28A0092B-C50C-407E-A947-70E740481C1C}">
                <a14:useLocalDpi xmlns:a14="http://schemas.microsoft.com/office/drawing/2010/main"/>
              </a:ext>
              <a:ext uri="{96DAC541-7B7A-43D3-8B79-37D633B846F1}">
                <asvg:svgBlip xmlns:asvg="http://schemas.microsoft.com/office/drawing/2016/SVG/main" xmlns="" r:embed="rId33"/>
              </a:ext>
            </a:extLst>
          </a:blip>
          <a:srcRect/>
          <a:stretch>
            <a:fillRect/>
          </a:stretch>
        </p:blipFill>
        <p:spPr>
          <a:xfrm rot="-4492633">
            <a:off x="1172670" y="8480136"/>
            <a:ext cx="616301" cy="1812650"/>
          </a:xfrm>
          <a:prstGeom prst="rect">
            <a:avLst/>
          </a:prstGeom>
        </p:spPr>
      </p:pic>
      <p:pic>
        <p:nvPicPr>
          <p:cNvPr id="18" name="Picture 18"/>
          <p:cNvPicPr>
            <a:picLocks noChangeAspect="1"/>
          </p:cNvPicPr>
          <p:nvPr/>
        </p:nvPicPr>
        <p:blipFill>
          <a:blip r:embed="rId34" cstate="email">
            <a:extLst>
              <a:ext uri="{28A0092B-C50C-407E-A947-70E740481C1C}">
                <a14:useLocalDpi xmlns:a14="http://schemas.microsoft.com/office/drawing/2010/main"/>
              </a:ext>
              <a:ext uri="{96DAC541-7B7A-43D3-8B79-37D633B846F1}">
                <asvg:svgBlip xmlns:asvg="http://schemas.microsoft.com/office/drawing/2016/SVG/main" xmlns="" r:embed="rId35"/>
              </a:ext>
            </a:extLst>
          </a:blip>
          <a:srcRect/>
          <a:stretch>
            <a:fillRect/>
          </a:stretch>
        </p:blipFill>
        <p:spPr>
          <a:xfrm>
            <a:off x="15619574" y="3626338"/>
            <a:ext cx="708008" cy="708008"/>
          </a:xfrm>
          <a:prstGeom prst="rect">
            <a:avLst/>
          </a:prstGeom>
        </p:spPr>
      </p:pic>
      <p:grpSp>
        <p:nvGrpSpPr>
          <p:cNvPr id="19" name="Group 19"/>
          <p:cNvGrpSpPr/>
          <p:nvPr/>
        </p:nvGrpSpPr>
        <p:grpSpPr>
          <a:xfrm>
            <a:off x="2962648" y="2115523"/>
            <a:ext cx="11986547" cy="7270938"/>
            <a:chOff x="0" y="0"/>
            <a:chExt cx="3556951" cy="2157616"/>
          </a:xfrm>
        </p:grpSpPr>
        <p:sp>
          <p:nvSpPr>
            <p:cNvPr id="20" name="Freeform 20"/>
            <p:cNvSpPr/>
            <p:nvPr/>
          </p:nvSpPr>
          <p:spPr>
            <a:xfrm>
              <a:off x="92710" y="106680"/>
              <a:ext cx="3452811" cy="2038236"/>
            </a:xfrm>
            <a:custGeom>
              <a:avLst/>
              <a:gdLst/>
              <a:ahLst/>
              <a:cxnLst/>
              <a:rect l="l" t="t" r="r" b="b"/>
              <a:pathLst>
                <a:path w="3452811" h="2038236">
                  <a:moveTo>
                    <a:pt x="3426141" y="1849006"/>
                  </a:moveTo>
                  <a:cubicBezTo>
                    <a:pt x="3426141" y="1936636"/>
                    <a:pt x="3349941" y="2007756"/>
                    <a:pt x="3268661" y="2007756"/>
                  </a:cubicBezTo>
                  <a:lnTo>
                    <a:pt x="66040" y="2007756"/>
                  </a:lnTo>
                  <a:cubicBezTo>
                    <a:pt x="43180" y="2007756"/>
                    <a:pt x="20320" y="2002676"/>
                    <a:pt x="0" y="1993786"/>
                  </a:cubicBezTo>
                  <a:cubicBezTo>
                    <a:pt x="26670" y="2021726"/>
                    <a:pt x="63500" y="2038236"/>
                    <a:pt x="116134" y="2038236"/>
                  </a:cubicBezTo>
                  <a:lnTo>
                    <a:pt x="3306761" y="2038236"/>
                  </a:lnTo>
                  <a:cubicBezTo>
                    <a:pt x="3386771" y="2038236"/>
                    <a:pt x="3452811" y="1972196"/>
                    <a:pt x="3452811" y="1892186"/>
                  </a:cubicBezTo>
                  <a:lnTo>
                    <a:pt x="3452811" y="95250"/>
                  </a:lnTo>
                  <a:cubicBezTo>
                    <a:pt x="3452811" y="58420"/>
                    <a:pt x="3438841" y="25400"/>
                    <a:pt x="3417251" y="0"/>
                  </a:cubicBezTo>
                  <a:cubicBezTo>
                    <a:pt x="3423601" y="16510"/>
                    <a:pt x="3426141" y="34290"/>
                    <a:pt x="3426141" y="52070"/>
                  </a:cubicBezTo>
                  <a:lnTo>
                    <a:pt x="3426141" y="1849006"/>
                  </a:lnTo>
                  <a:lnTo>
                    <a:pt x="3426141" y="1849006"/>
                  </a:lnTo>
                  <a:close/>
                </a:path>
              </a:pathLst>
            </a:custGeom>
            <a:solidFill>
              <a:srgbClr val="FD87B1"/>
            </a:solidFill>
          </p:spPr>
        </p:sp>
        <p:sp>
          <p:nvSpPr>
            <p:cNvPr id="21" name="Freeform 21"/>
            <p:cNvSpPr/>
            <p:nvPr/>
          </p:nvSpPr>
          <p:spPr>
            <a:xfrm>
              <a:off x="12700" y="12700"/>
              <a:ext cx="3492181" cy="2089036"/>
            </a:xfrm>
            <a:custGeom>
              <a:avLst/>
              <a:gdLst/>
              <a:ahLst/>
              <a:cxnLst/>
              <a:rect l="l" t="t" r="r" b="b"/>
              <a:pathLst>
                <a:path w="3492181" h="2089036">
                  <a:moveTo>
                    <a:pt x="146050" y="2089036"/>
                  </a:moveTo>
                  <a:lnTo>
                    <a:pt x="3346131" y="2089036"/>
                  </a:lnTo>
                  <a:cubicBezTo>
                    <a:pt x="3426141" y="2089036"/>
                    <a:pt x="3492181" y="2022996"/>
                    <a:pt x="3492181" y="1942986"/>
                  </a:cubicBezTo>
                  <a:lnTo>
                    <a:pt x="3492181" y="146050"/>
                  </a:lnTo>
                  <a:cubicBezTo>
                    <a:pt x="3492181" y="66040"/>
                    <a:pt x="3426141" y="0"/>
                    <a:pt x="3346131" y="0"/>
                  </a:cubicBezTo>
                  <a:lnTo>
                    <a:pt x="146050" y="0"/>
                  </a:lnTo>
                  <a:cubicBezTo>
                    <a:pt x="66040" y="0"/>
                    <a:pt x="0" y="66040"/>
                    <a:pt x="0" y="146050"/>
                  </a:cubicBezTo>
                  <a:lnTo>
                    <a:pt x="0" y="1942986"/>
                  </a:lnTo>
                  <a:cubicBezTo>
                    <a:pt x="0" y="2024266"/>
                    <a:pt x="66040" y="2089036"/>
                    <a:pt x="146050" y="2089036"/>
                  </a:cubicBezTo>
                  <a:close/>
                </a:path>
              </a:pathLst>
            </a:custGeom>
            <a:solidFill>
              <a:srgbClr val="FF90D4"/>
            </a:solidFill>
          </p:spPr>
        </p:sp>
        <p:sp>
          <p:nvSpPr>
            <p:cNvPr id="22" name="Freeform 22"/>
            <p:cNvSpPr/>
            <p:nvPr/>
          </p:nvSpPr>
          <p:spPr>
            <a:xfrm>
              <a:off x="0" y="0"/>
              <a:ext cx="3556951" cy="2157616"/>
            </a:xfrm>
            <a:custGeom>
              <a:avLst/>
              <a:gdLst/>
              <a:ahLst/>
              <a:cxnLst/>
              <a:rect l="l" t="t" r="r" b="b"/>
              <a:pathLst>
                <a:path w="3556951" h="2157616">
                  <a:moveTo>
                    <a:pt x="3493451" y="74930"/>
                  </a:moveTo>
                  <a:cubicBezTo>
                    <a:pt x="3465511" y="30480"/>
                    <a:pt x="3415981" y="0"/>
                    <a:pt x="3358831" y="0"/>
                  </a:cubicBezTo>
                  <a:lnTo>
                    <a:pt x="158750" y="0"/>
                  </a:lnTo>
                  <a:cubicBezTo>
                    <a:pt x="71120" y="0"/>
                    <a:pt x="0" y="71120"/>
                    <a:pt x="0" y="158750"/>
                  </a:cubicBezTo>
                  <a:lnTo>
                    <a:pt x="0" y="1955686"/>
                  </a:lnTo>
                  <a:cubicBezTo>
                    <a:pt x="0" y="2007756"/>
                    <a:pt x="25400" y="2053476"/>
                    <a:pt x="63500" y="2082686"/>
                  </a:cubicBezTo>
                  <a:cubicBezTo>
                    <a:pt x="91440" y="2127136"/>
                    <a:pt x="140970" y="2157616"/>
                    <a:pt x="211986" y="2157616"/>
                  </a:cubicBezTo>
                  <a:lnTo>
                    <a:pt x="3398201" y="2157616"/>
                  </a:lnTo>
                  <a:cubicBezTo>
                    <a:pt x="3485831" y="2157616"/>
                    <a:pt x="3556951" y="2086496"/>
                    <a:pt x="3556951" y="1998866"/>
                  </a:cubicBezTo>
                  <a:lnTo>
                    <a:pt x="3556951" y="201930"/>
                  </a:lnTo>
                  <a:cubicBezTo>
                    <a:pt x="3556951" y="149860"/>
                    <a:pt x="3531551" y="104140"/>
                    <a:pt x="3493451" y="74930"/>
                  </a:cubicBezTo>
                  <a:close/>
                  <a:moveTo>
                    <a:pt x="12700" y="1955686"/>
                  </a:moveTo>
                  <a:lnTo>
                    <a:pt x="12700" y="158750"/>
                  </a:lnTo>
                  <a:cubicBezTo>
                    <a:pt x="12700" y="78740"/>
                    <a:pt x="78740" y="12700"/>
                    <a:pt x="158750" y="12700"/>
                  </a:cubicBezTo>
                  <a:lnTo>
                    <a:pt x="3358831" y="12700"/>
                  </a:lnTo>
                  <a:cubicBezTo>
                    <a:pt x="3438841" y="12700"/>
                    <a:pt x="3504881" y="78740"/>
                    <a:pt x="3504881" y="158750"/>
                  </a:cubicBezTo>
                  <a:lnTo>
                    <a:pt x="3504881" y="1955686"/>
                  </a:lnTo>
                  <a:cubicBezTo>
                    <a:pt x="3504881" y="2035696"/>
                    <a:pt x="3438841" y="2101736"/>
                    <a:pt x="3358831" y="2101736"/>
                  </a:cubicBezTo>
                  <a:lnTo>
                    <a:pt x="158750" y="2101736"/>
                  </a:lnTo>
                  <a:cubicBezTo>
                    <a:pt x="78740" y="2101736"/>
                    <a:pt x="12700" y="2036966"/>
                    <a:pt x="12700" y="1955686"/>
                  </a:cubicBezTo>
                  <a:close/>
                  <a:moveTo>
                    <a:pt x="3545521" y="1998866"/>
                  </a:moveTo>
                  <a:cubicBezTo>
                    <a:pt x="3545521" y="2078876"/>
                    <a:pt x="3478211" y="2144916"/>
                    <a:pt x="3398201" y="2144916"/>
                  </a:cubicBezTo>
                  <a:lnTo>
                    <a:pt x="211986" y="2144916"/>
                  </a:lnTo>
                  <a:cubicBezTo>
                    <a:pt x="157480" y="2144916"/>
                    <a:pt x="120650" y="2128406"/>
                    <a:pt x="93980" y="2100466"/>
                  </a:cubicBezTo>
                  <a:cubicBezTo>
                    <a:pt x="114300" y="2109356"/>
                    <a:pt x="135890" y="2114436"/>
                    <a:pt x="160020" y="2114436"/>
                  </a:cubicBezTo>
                  <a:lnTo>
                    <a:pt x="3360101" y="2114436"/>
                  </a:lnTo>
                  <a:cubicBezTo>
                    <a:pt x="3447731" y="2114436"/>
                    <a:pt x="3518851" y="2043316"/>
                    <a:pt x="3518851" y="1955686"/>
                  </a:cubicBezTo>
                  <a:lnTo>
                    <a:pt x="3518851" y="158750"/>
                  </a:lnTo>
                  <a:cubicBezTo>
                    <a:pt x="3518851" y="140970"/>
                    <a:pt x="3515041" y="123190"/>
                    <a:pt x="3509961" y="106680"/>
                  </a:cubicBezTo>
                  <a:cubicBezTo>
                    <a:pt x="3531551" y="132080"/>
                    <a:pt x="3545521" y="165100"/>
                    <a:pt x="3545521" y="201930"/>
                  </a:cubicBezTo>
                  <a:lnTo>
                    <a:pt x="3545521" y="1998866"/>
                  </a:lnTo>
                  <a:cubicBezTo>
                    <a:pt x="3545521" y="1998866"/>
                    <a:pt x="3545521" y="1998866"/>
                    <a:pt x="3545521" y="1998866"/>
                  </a:cubicBezTo>
                  <a:close/>
                </a:path>
              </a:pathLst>
            </a:custGeom>
            <a:solidFill>
              <a:srgbClr val="77838D"/>
            </a:solidFill>
          </p:spPr>
        </p:sp>
      </p:grpSp>
      <p:sp>
        <p:nvSpPr>
          <p:cNvPr id="23" name="TextBox 23"/>
          <p:cNvSpPr txBox="1"/>
          <p:nvPr/>
        </p:nvSpPr>
        <p:spPr>
          <a:xfrm>
            <a:off x="2866826" y="301303"/>
            <a:ext cx="11439187" cy="1609725"/>
          </a:xfrm>
          <a:prstGeom prst="rect">
            <a:avLst/>
          </a:prstGeom>
        </p:spPr>
        <p:txBody>
          <a:bodyPr lIns="0" tIns="0" rIns="0" bIns="0" rtlCol="0" anchor="t">
            <a:spAutoFit/>
          </a:bodyPr>
          <a:lstStyle/>
          <a:p>
            <a:pPr marL="0" lvl="0" indent="0" algn="ctr">
              <a:lnSpc>
                <a:spcPts val="11999"/>
              </a:lnSpc>
              <a:spcBef>
                <a:spcPct val="0"/>
              </a:spcBef>
            </a:pPr>
            <a:r>
              <a:rPr lang="en-US" sz="9999">
                <a:solidFill>
                  <a:srgbClr val="272626"/>
                </a:solidFill>
                <a:latin typeface="Bryndan Write"/>
              </a:rPr>
              <a:t>Актуальность:</a:t>
            </a:r>
          </a:p>
        </p:txBody>
      </p:sp>
      <p:sp>
        <p:nvSpPr>
          <p:cNvPr id="24" name="TextBox 24"/>
          <p:cNvSpPr txBox="1"/>
          <p:nvPr/>
        </p:nvSpPr>
        <p:spPr>
          <a:xfrm>
            <a:off x="3335266" y="2282393"/>
            <a:ext cx="11241312" cy="6822899"/>
          </a:xfrm>
          <a:prstGeom prst="rect">
            <a:avLst/>
          </a:prstGeom>
        </p:spPr>
        <p:txBody>
          <a:bodyPr lIns="0" tIns="0" rIns="0" bIns="0" rtlCol="0" anchor="t">
            <a:spAutoFit/>
          </a:bodyPr>
          <a:lstStyle/>
          <a:p>
            <a:pPr algn="ctr">
              <a:lnSpc>
                <a:spcPts val="5438"/>
              </a:lnSpc>
              <a:spcBef>
                <a:spcPct val="0"/>
              </a:spcBef>
            </a:pPr>
            <a:r>
              <a:rPr lang="en-US" sz="3884">
                <a:solidFill>
                  <a:srgbClr val="272626"/>
                </a:solidFill>
                <a:latin typeface="Bryndan Write"/>
              </a:rPr>
              <a:t>Овладение ребёнком грамматическими формами языка имеет важное значение для его полноценного общения, так как только грамматически правильная речь становится понятной для собеседника. Нормально развивающиеся дети усваивают грамматический компонент речи самостоятельно, благодаря подражанию речи окружающих. У детей с  интеллектуальными нарушениями самостоятельное усвоение грамматического строя речи вызывает затруднения.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7E5"/>
        </a:solidFill>
        <a:effectLst/>
      </p:bgPr>
    </p:bg>
    <p:spTree>
      <p:nvGrpSpPr>
        <p:cNvPr id="1" name=""/>
        <p:cNvGrpSpPr/>
        <p:nvPr/>
      </p:nvGrpSpPr>
      <p:grpSpPr>
        <a:xfrm>
          <a:off x="0" y="0"/>
          <a:ext cx="0" cy="0"/>
          <a:chOff x="0" y="0"/>
          <a:chExt cx="0" cy="0"/>
        </a:xfrm>
      </p:grpSpPr>
      <p:grpSp>
        <p:nvGrpSpPr>
          <p:cNvPr id="2" name="Group 2"/>
          <p:cNvGrpSpPr/>
          <p:nvPr/>
        </p:nvGrpSpPr>
        <p:grpSpPr>
          <a:xfrm rot="884130">
            <a:off x="14149336" y="3355999"/>
            <a:ext cx="1745466" cy="589293"/>
            <a:chOff x="0" y="0"/>
            <a:chExt cx="3907097" cy="1319089"/>
          </a:xfrm>
        </p:grpSpPr>
        <p:sp>
          <p:nvSpPr>
            <p:cNvPr id="3" name="Freeform 3"/>
            <p:cNvSpPr/>
            <p:nvPr/>
          </p:nvSpPr>
          <p:spPr>
            <a:xfrm>
              <a:off x="0" y="-4262"/>
              <a:ext cx="3914842" cy="1325575"/>
            </a:xfrm>
            <a:custGeom>
              <a:avLst/>
              <a:gdLst/>
              <a:ahLst/>
              <a:cxnLst/>
              <a:rect l="l" t="t" r="r" b="b"/>
              <a:pathLst>
                <a:path w="3914842" h="1325575">
                  <a:moveTo>
                    <a:pt x="2975943" y="1314388"/>
                  </a:moveTo>
                  <a:cubicBezTo>
                    <a:pt x="2975943" y="1314388"/>
                    <a:pt x="2556190" y="1325575"/>
                    <a:pt x="2093605" y="1322954"/>
                  </a:cubicBezTo>
                  <a:cubicBezTo>
                    <a:pt x="1711879" y="1320791"/>
                    <a:pt x="1057073" y="1312967"/>
                    <a:pt x="1057073" y="1312967"/>
                  </a:cubicBezTo>
                  <a:cubicBezTo>
                    <a:pt x="812931" y="1304133"/>
                    <a:pt x="565145" y="1287151"/>
                    <a:pt x="398404" y="1228974"/>
                  </a:cubicBezTo>
                  <a:cubicBezTo>
                    <a:pt x="120505" y="1132012"/>
                    <a:pt x="0" y="954484"/>
                    <a:pt x="0" y="628801"/>
                  </a:cubicBezTo>
                  <a:lnTo>
                    <a:pt x="0" y="628798"/>
                  </a:lnTo>
                  <a:cubicBezTo>
                    <a:pt x="8536" y="440430"/>
                    <a:pt x="34263" y="311302"/>
                    <a:pt x="140291" y="225758"/>
                  </a:cubicBezTo>
                  <a:cubicBezTo>
                    <a:pt x="342602" y="62530"/>
                    <a:pt x="736658" y="7673"/>
                    <a:pt x="1155311" y="7673"/>
                  </a:cubicBezTo>
                  <a:cubicBezTo>
                    <a:pt x="1155311" y="7673"/>
                    <a:pt x="1551711" y="15681"/>
                    <a:pt x="1952851" y="7673"/>
                  </a:cubicBezTo>
                  <a:cubicBezTo>
                    <a:pt x="2337264" y="0"/>
                    <a:pt x="2801191" y="7673"/>
                    <a:pt x="2801191" y="7673"/>
                  </a:cubicBezTo>
                  <a:cubicBezTo>
                    <a:pt x="3169498" y="15152"/>
                    <a:pt x="3532811" y="84484"/>
                    <a:pt x="3730551" y="207066"/>
                  </a:cubicBezTo>
                  <a:cubicBezTo>
                    <a:pt x="3881568" y="300683"/>
                    <a:pt x="3914842" y="425358"/>
                    <a:pt x="3905702" y="628801"/>
                  </a:cubicBezTo>
                  <a:lnTo>
                    <a:pt x="3905702" y="628803"/>
                  </a:lnTo>
                  <a:cubicBezTo>
                    <a:pt x="3905702" y="1072449"/>
                    <a:pt x="3622706" y="1286547"/>
                    <a:pt x="2975943" y="1314388"/>
                  </a:cubicBezTo>
                  <a:close/>
                </a:path>
              </a:pathLst>
            </a:custGeom>
            <a:solidFill>
              <a:srgbClr val="A09BFF"/>
            </a:solidFill>
          </p:spPr>
        </p:sp>
      </p:grpSp>
      <p:grpSp>
        <p:nvGrpSpPr>
          <p:cNvPr id="4" name="Group 4"/>
          <p:cNvGrpSpPr/>
          <p:nvPr/>
        </p:nvGrpSpPr>
        <p:grpSpPr>
          <a:xfrm>
            <a:off x="923270" y="1028700"/>
            <a:ext cx="16441461" cy="8361330"/>
            <a:chOff x="0" y="0"/>
            <a:chExt cx="3739902" cy="1901933"/>
          </a:xfrm>
        </p:grpSpPr>
        <p:sp>
          <p:nvSpPr>
            <p:cNvPr id="5" name="Freeform 5"/>
            <p:cNvSpPr/>
            <p:nvPr/>
          </p:nvSpPr>
          <p:spPr>
            <a:xfrm>
              <a:off x="0" y="-1270"/>
              <a:ext cx="3741172" cy="1900663"/>
            </a:xfrm>
            <a:custGeom>
              <a:avLst/>
              <a:gdLst/>
              <a:ahLst/>
              <a:cxnLst/>
              <a:rect l="l" t="t" r="r" b="b"/>
              <a:pathLst>
                <a:path w="3741172" h="1900663">
                  <a:moveTo>
                    <a:pt x="3729742" y="27940"/>
                  </a:moveTo>
                  <a:cubicBezTo>
                    <a:pt x="3720852" y="24130"/>
                    <a:pt x="3711961" y="21590"/>
                    <a:pt x="3703072" y="21590"/>
                  </a:cubicBezTo>
                  <a:cubicBezTo>
                    <a:pt x="3676402" y="20320"/>
                    <a:pt x="3621115" y="20320"/>
                    <a:pt x="3560042" y="17780"/>
                  </a:cubicBezTo>
                  <a:cubicBezTo>
                    <a:pt x="3420444" y="12700"/>
                    <a:pt x="3283754" y="6350"/>
                    <a:pt x="3144156" y="3810"/>
                  </a:cubicBezTo>
                  <a:cubicBezTo>
                    <a:pt x="3030733" y="1270"/>
                    <a:pt x="2920218" y="3810"/>
                    <a:pt x="2806795" y="2540"/>
                  </a:cubicBezTo>
                  <a:cubicBezTo>
                    <a:pt x="2757354" y="2540"/>
                    <a:pt x="2707913" y="0"/>
                    <a:pt x="2658472" y="2540"/>
                  </a:cubicBezTo>
                  <a:cubicBezTo>
                    <a:pt x="2539232" y="10160"/>
                    <a:pt x="2419992" y="11430"/>
                    <a:pt x="2297844" y="8890"/>
                  </a:cubicBezTo>
                  <a:cubicBezTo>
                    <a:pt x="2236770" y="7620"/>
                    <a:pt x="2175696" y="7620"/>
                    <a:pt x="2114622" y="7620"/>
                  </a:cubicBezTo>
                  <a:cubicBezTo>
                    <a:pt x="2004107" y="7620"/>
                    <a:pt x="1893592" y="7620"/>
                    <a:pt x="1783077" y="6350"/>
                  </a:cubicBezTo>
                  <a:cubicBezTo>
                    <a:pt x="1666745" y="5080"/>
                    <a:pt x="520879" y="2540"/>
                    <a:pt x="407456" y="1270"/>
                  </a:cubicBezTo>
                  <a:cubicBezTo>
                    <a:pt x="314390" y="0"/>
                    <a:pt x="224233" y="1270"/>
                    <a:pt x="131168" y="1270"/>
                  </a:cubicBezTo>
                  <a:cubicBezTo>
                    <a:pt x="67186" y="1270"/>
                    <a:pt x="33020" y="3810"/>
                    <a:pt x="5080" y="5080"/>
                  </a:cubicBezTo>
                  <a:cubicBezTo>
                    <a:pt x="3810" y="5080"/>
                    <a:pt x="2540" y="7620"/>
                    <a:pt x="0" y="8890"/>
                  </a:cubicBezTo>
                  <a:cubicBezTo>
                    <a:pt x="1270" y="21590"/>
                    <a:pt x="3810" y="34290"/>
                    <a:pt x="5080" y="46990"/>
                  </a:cubicBezTo>
                  <a:cubicBezTo>
                    <a:pt x="15240" y="124476"/>
                    <a:pt x="16510" y="205692"/>
                    <a:pt x="17780" y="285483"/>
                  </a:cubicBezTo>
                  <a:cubicBezTo>
                    <a:pt x="19050" y="366700"/>
                    <a:pt x="17780" y="447916"/>
                    <a:pt x="16510" y="530557"/>
                  </a:cubicBezTo>
                  <a:cubicBezTo>
                    <a:pt x="15240" y="614622"/>
                    <a:pt x="2540" y="1496601"/>
                    <a:pt x="2540" y="1580667"/>
                  </a:cubicBezTo>
                  <a:cubicBezTo>
                    <a:pt x="2540" y="1663308"/>
                    <a:pt x="1270" y="1745949"/>
                    <a:pt x="0" y="1828589"/>
                  </a:cubicBezTo>
                  <a:cubicBezTo>
                    <a:pt x="0" y="1846053"/>
                    <a:pt x="3810" y="1856213"/>
                    <a:pt x="15240" y="1861293"/>
                  </a:cubicBezTo>
                  <a:cubicBezTo>
                    <a:pt x="22860" y="1865103"/>
                    <a:pt x="31750" y="1867643"/>
                    <a:pt x="40640" y="1868913"/>
                  </a:cubicBezTo>
                  <a:cubicBezTo>
                    <a:pt x="128260" y="1873993"/>
                    <a:pt x="238775" y="1877803"/>
                    <a:pt x="349290" y="1882882"/>
                  </a:cubicBezTo>
                  <a:cubicBezTo>
                    <a:pt x="410364" y="1885422"/>
                    <a:pt x="471438" y="1890503"/>
                    <a:pt x="532512" y="1891772"/>
                  </a:cubicBezTo>
                  <a:cubicBezTo>
                    <a:pt x="634302" y="1894313"/>
                    <a:pt x="1768535" y="1895582"/>
                    <a:pt x="1870325" y="1896853"/>
                  </a:cubicBezTo>
                  <a:cubicBezTo>
                    <a:pt x="1884867" y="1896853"/>
                    <a:pt x="1899408" y="1896853"/>
                    <a:pt x="1913949" y="1896853"/>
                  </a:cubicBezTo>
                  <a:cubicBezTo>
                    <a:pt x="1983748" y="1896853"/>
                    <a:pt x="2056456" y="1895582"/>
                    <a:pt x="2126255" y="1895582"/>
                  </a:cubicBezTo>
                  <a:cubicBezTo>
                    <a:pt x="2207687" y="1895582"/>
                    <a:pt x="2286211" y="1896853"/>
                    <a:pt x="2367643" y="1896853"/>
                  </a:cubicBezTo>
                  <a:cubicBezTo>
                    <a:pt x="2486883" y="1896853"/>
                    <a:pt x="2609031" y="1896853"/>
                    <a:pt x="2728271" y="1896853"/>
                  </a:cubicBezTo>
                  <a:cubicBezTo>
                    <a:pt x="2838786" y="1896853"/>
                    <a:pt x="2949301" y="1898122"/>
                    <a:pt x="3059816" y="1899393"/>
                  </a:cubicBezTo>
                  <a:cubicBezTo>
                    <a:pt x="3109257" y="1899393"/>
                    <a:pt x="3161606" y="1900663"/>
                    <a:pt x="3211047" y="1900663"/>
                  </a:cubicBezTo>
                  <a:cubicBezTo>
                    <a:pt x="3371002" y="1899393"/>
                    <a:pt x="3528050" y="1893043"/>
                    <a:pt x="3680211" y="1893043"/>
                  </a:cubicBezTo>
                  <a:cubicBezTo>
                    <a:pt x="3684022" y="1893043"/>
                    <a:pt x="3689102" y="1890503"/>
                    <a:pt x="3692911" y="1887963"/>
                  </a:cubicBezTo>
                  <a:cubicBezTo>
                    <a:pt x="3697992" y="1884153"/>
                    <a:pt x="3700531" y="1877803"/>
                    <a:pt x="3703072" y="1875263"/>
                  </a:cubicBezTo>
                  <a:cubicBezTo>
                    <a:pt x="3704342" y="1818616"/>
                    <a:pt x="3705611" y="1758772"/>
                    <a:pt x="3706881" y="1698929"/>
                  </a:cubicBezTo>
                  <a:cubicBezTo>
                    <a:pt x="3708152" y="1606314"/>
                    <a:pt x="3718311" y="717211"/>
                    <a:pt x="3719581" y="624596"/>
                  </a:cubicBezTo>
                  <a:cubicBezTo>
                    <a:pt x="3719581" y="569027"/>
                    <a:pt x="3720852" y="513458"/>
                    <a:pt x="3722122" y="457890"/>
                  </a:cubicBezTo>
                  <a:cubicBezTo>
                    <a:pt x="3723392" y="398046"/>
                    <a:pt x="3724661" y="338203"/>
                    <a:pt x="3727202" y="278359"/>
                  </a:cubicBezTo>
                  <a:cubicBezTo>
                    <a:pt x="3728472" y="242738"/>
                    <a:pt x="3728472" y="205692"/>
                    <a:pt x="3733552" y="170071"/>
                  </a:cubicBezTo>
                  <a:cubicBezTo>
                    <a:pt x="3738631" y="127326"/>
                    <a:pt x="3741172" y="86005"/>
                    <a:pt x="3739902" y="44450"/>
                  </a:cubicBezTo>
                  <a:cubicBezTo>
                    <a:pt x="3739902" y="38100"/>
                    <a:pt x="3736092" y="30480"/>
                    <a:pt x="3729742" y="27940"/>
                  </a:cubicBezTo>
                  <a:close/>
                </a:path>
              </a:pathLst>
            </a:custGeom>
            <a:solidFill>
              <a:srgbClr val="FFF9ED"/>
            </a:solidFill>
          </p:spPr>
        </p:sp>
      </p:grpSp>
      <p:grpSp>
        <p:nvGrpSpPr>
          <p:cNvPr id="6" name="Group 6"/>
          <p:cNvGrpSpPr>
            <a:grpSpLocks noChangeAspect="1"/>
          </p:cNvGrpSpPr>
          <p:nvPr/>
        </p:nvGrpSpPr>
        <p:grpSpPr>
          <a:xfrm>
            <a:off x="6438406" y="3804881"/>
            <a:ext cx="5309289" cy="5186402"/>
            <a:chOff x="0" y="0"/>
            <a:chExt cx="4828540" cy="4716780"/>
          </a:xfrm>
        </p:grpSpPr>
        <p:sp>
          <p:nvSpPr>
            <p:cNvPr id="7" name="Freeform 7"/>
            <p:cNvSpPr/>
            <p:nvPr/>
          </p:nvSpPr>
          <p:spPr>
            <a:xfrm>
              <a:off x="0" y="-7620"/>
              <a:ext cx="4833620" cy="4726940"/>
            </a:xfrm>
            <a:custGeom>
              <a:avLst/>
              <a:gdLst/>
              <a:ahLst/>
              <a:cxnLst/>
              <a:rect l="l" t="t" r="r" b="b"/>
              <a:pathLst>
                <a:path w="4833620" h="4726940">
                  <a:moveTo>
                    <a:pt x="3416300" y="4662170"/>
                  </a:moveTo>
                  <a:cubicBezTo>
                    <a:pt x="3388360" y="4669790"/>
                    <a:pt x="3366770" y="4679950"/>
                    <a:pt x="3345180" y="4682490"/>
                  </a:cubicBezTo>
                  <a:cubicBezTo>
                    <a:pt x="3223260" y="4692650"/>
                    <a:pt x="3102610" y="4702810"/>
                    <a:pt x="2980690" y="4711700"/>
                  </a:cubicBezTo>
                  <a:cubicBezTo>
                    <a:pt x="2918460" y="4715510"/>
                    <a:pt x="2856230" y="4719320"/>
                    <a:pt x="2794000" y="4720590"/>
                  </a:cubicBezTo>
                  <a:cubicBezTo>
                    <a:pt x="2726690" y="4723130"/>
                    <a:pt x="2659380" y="4726940"/>
                    <a:pt x="2593340" y="4724400"/>
                  </a:cubicBezTo>
                  <a:cubicBezTo>
                    <a:pt x="2529840" y="4723130"/>
                    <a:pt x="2466340" y="4719320"/>
                    <a:pt x="2405380" y="4707890"/>
                  </a:cubicBezTo>
                  <a:cubicBezTo>
                    <a:pt x="2326640" y="4693920"/>
                    <a:pt x="2246630" y="4693920"/>
                    <a:pt x="2169160" y="4681220"/>
                  </a:cubicBezTo>
                  <a:cubicBezTo>
                    <a:pt x="1967230" y="4648200"/>
                    <a:pt x="1761490" y="4657090"/>
                    <a:pt x="1558290" y="4643120"/>
                  </a:cubicBezTo>
                  <a:cubicBezTo>
                    <a:pt x="1443990" y="4635500"/>
                    <a:pt x="1329690" y="4617720"/>
                    <a:pt x="1215390" y="4602480"/>
                  </a:cubicBezTo>
                  <a:cubicBezTo>
                    <a:pt x="1085850" y="4585970"/>
                    <a:pt x="956310" y="4566920"/>
                    <a:pt x="825500" y="4549140"/>
                  </a:cubicBezTo>
                  <a:cubicBezTo>
                    <a:pt x="730250" y="4536440"/>
                    <a:pt x="633730" y="4523740"/>
                    <a:pt x="538480" y="4511040"/>
                  </a:cubicBezTo>
                  <a:cubicBezTo>
                    <a:pt x="535940" y="4511040"/>
                    <a:pt x="533400" y="4509770"/>
                    <a:pt x="530860" y="4509770"/>
                  </a:cubicBezTo>
                  <a:cubicBezTo>
                    <a:pt x="450850" y="4475479"/>
                    <a:pt x="365760" y="4448810"/>
                    <a:pt x="292100" y="4404360"/>
                  </a:cubicBezTo>
                  <a:cubicBezTo>
                    <a:pt x="167640" y="4328160"/>
                    <a:pt x="114300" y="4206240"/>
                    <a:pt x="109220" y="4062730"/>
                  </a:cubicBezTo>
                  <a:cubicBezTo>
                    <a:pt x="107950" y="4013200"/>
                    <a:pt x="101600" y="3964940"/>
                    <a:pt x="101600" y="3915410"/>
                  </a:cubicBezTo>
                  <a:cubicBezTo>
                    <a:pt x="102870" y="3846830"/>
                    <a:pt x="107950" y="3779520"/>
                    <a:pt x="111760" y="3712210"/>
                  </a:cubicBezTo>
                  <a:cubicBezTo>
                    <a:pt x="121920" y="3511550"/>
                    <a:pt x="127000" y="3310890"/>
                    <a:pt x="111760" y="3110230"/>
                  </a:cubicBezTo>
                  <a:cubicBezTo>
                    <a:pt x="97790" y="2929890"/>
                    <a:pt x="85090" y="2750820"/>
                    <a:pt x="71120" y="2570480"/>
                  </a:cubicBezTo>
                  <a:cubicBezTo>
                    <a:pt x="62230" y="2454910"/>
                    <a:pt x="50800" y="2340610"/>
                    <a:pt x="43180" y="2225040"/>
                  </a:cubicBezTo>
                  <a:cubicBezTo>
                    <a:pt x="38100" y="2148840"/>
                    <a:pt x="39370" y="2071370"/>
                    <a:pt x="34290" y="1995170"/>
                  </a:cubicBezTo>
                  <a:cubicBezTo>
                    <a:pt x="31750" y="1951990"/>
                    <a:pt x="17780" y="1910080"/>
                    <a:pt x="16510" y="1866900"/>
                  </a:cubicBezTo>
                  <a:cubicBezTo>
                    <a:pt x="11430" y="1762760"/>
                    <a:pt x="10160" y="1657350"/>
                    <a:pt x="7620" y="1551940"/>
                  </a:cubicBezTo>
                  <a:cubicBezTo>
                    <a:pt x="6350" y="1511300"/>
                    <a:pt x="0" y="1470660"/>
                    <a:pt x="1270" y="1430020"/>
                  </a:cubicBezTo>
                  <a:cubicBezTo>
                    <a:pt x="2540" y="1366520"/>
                    <a:pt x="10160" y="1303020"/>
                    <a:pt x="11430" y="1239520"/>
                  </a:cubicBezTo>
                  <a:cubicBezTo>
                    <a:pt x="12700" y="1165860"/>
                    <a:pt x="5080" y="1092200"/>
                    <a:pt x="7620" y="1019810"/>
                  </a:cubicBezTo>
                  <a:cubicBezTo>
                    <a:pt x="7620" y="949960"/>
                    <a:pt x="16510" y="881380"/>
                    <a:pt x="25400" y="811530"/>
                  </a:cubicBezTo>
                  <a:cubicBezTo>
                    <a:pt x="27940" y="787400"/>
                    <a:pt x="45720" y="765810"/>
                    <a:pt x="50800" y="741680"/>
                  </a:cubicBezTo>
                  <a:cubicBezTo>
                    <a:pt x="72390" y="622300"/>
                    <a:pt x="95250" y="502920"/>
                    <a:pt x="151130" y="392430"/>
                  </a:cubicBezTo>
                  <a:cubicBezTo>
                    <a:pt x="163830" y="368300"/>
                    <a:pt x="184150" y="346710"/>
                    <a:pt x="203200" y="327660"/>
                  </a:cubicBezTo>
                  <a:cubicBezTo>
                    <a:pt x="209550" y="321310"/>
                    <a:pt x="224790" y="325120"/>
                    <a:pt x="228600" y="325120"/>
                  </a:cubicBezTo>
                  <a:cubicBezTo>
                    <a:pt x="237490" y="308610"/>
                    <a:pt x="242570" y="292100"/>
                    <a:pt x="252730" y="284480"/>
                  </a:cubicBezTo>
                  <a:cubicBezTo>
                    <a:pt x="307340" y="242570"/>
                    <a:pt x="364490" y="212090"/>
                    <a:pt x="435610" y="204470"/>
                  </a:cubicBezTo>
                  <a:cubicBezTo>
                    <a:pt x="488950" y="198120"/>
                    <a:pt x="541020" y="175260"/>
                    <a:pt x="594360" y="162560"/>
                  </a:cubicBezTo>
                  <a:cubicBezTo>
                    <a:pt x="659130" y="147320"/>
                    <a:pt x="723900" y="129540"/>
                    <a:pt x="791210" y="120650"/>
                  </a:cubicBezTo>
                  <a:cubicBezTo>
                    <a:pt x="852170" y="113030"/>
                    <a:pt x="910590" y="96520"/>
                    <a:pt x="972820" y="91440"/>
                  </a:cubicBezTo>
                  <a:cubicBezTo>
                    <a:pt x="1036320" y="86360"/>
                    <a:pt x="1099820" y="71120"/>
                    <a:pt x="1164590" y="66040"/>
                  </a:cubicBezTo>
                  <a:cubicBezTo>
                    <a:pt x="1339850" y="53340"/>
                    <a:pt x="1516380" y="44450"/>
                    <a:pt x="1691640" y="34290"/>
                  </a:cubicBezTo>
                  <a:cubicBezTo>
                    <a:pt x="1734820" y="31750"/>
                    <a:pt x="1778000" y="34290"/>
                    <a:pt x="1821180" y="35560"/>
                  </a:cubicBezTo>
                  <a:cubicBezTo>
                    <a:pt x="1842770" y="36830"/>
                    <a:pt x="1864360" y="41910"/>
                    <a:pt x="1887220" y="44450"/>
                  </a:cubicBezTo>
                  <a:cubicBezTo>
                    <a:pt x="1897380" y="45720"/>
                    <a:pt x="1907540" y="41910"/>
                    <a:pt x="1917700" y="41910"/>
                  </a:cubicBezTo>
                  <a:cubicBezTo>
                    <a:pt x="1948180" y="41910"/>
                    <a:pt x="1979930" y="41910"/>
                    <a:pt x="2010410" y="40640"/>
                  </a:cubicBezTo>
                  <a:cubicBezTo>
                    <a:pt x="2068830" y="38100"/>
                    <a:pt x="2128520" y="31750"/>
                    <a:pt x="2186940" y="31750"/>
                  </a:cubicBezTo>
                  <a:cubicBezTo>
                    <a:pt x="2244090" y="31750"/>
                    <a:pt x="2301240" y="35560"/>
                    <a:pt x="2358390" y="38100"/>
                  </a:cubicBezTo>
                  <a:lnTo>
                    <a:pt x="2404110" y="38100"/>
                  </a:lnTo>
                  <a:cubicBezTo>
                    <a:pt x="2473960" y="35560"/>
                    <a:pt x="2542540" y="35560"/>
                    <a:pt x="2612390" y="31750"/>
                  </a:cubicBezTo>
                  <a:cubicBezTo>
                    <a:pt x="2679700" y="27940"/>
                    <a:pt x="2745740" y="19050"/>
                    <a:pt x="2813050" y="15240"/>
                  </a:cubicBezTo>
                  <a:cubicBezTo>
                    <a:pt x="2844800" y="12700"/>
                    <a:pt x="2877820" y="12700"/>
                    <a:pt x="2909570" y="19050"/>
                  </a:cubicBezTo>
                  <a:cubicBezTo>
                    <a:pt x="2957830" y="27940"/>
                    <a:pt x="3003550" y="33020"/>
                    <a:pt x="3051810" y="19050"/>
                  </a:cubicBezTo>
                  <a:cubicBezTo>
                    <a:pt x="3069590" y="13970"/>
                    <a:pt x="3092450" y="22860"/>
                    <a:pt x="3112770" y="25400"/>
                  </a:cubicBezTo>
                  <a:cubicBezTo>
                    <a:pt x="3121660" y="26670"/>
                    <a:pt x="3131820" y="29210"/>
                    <a:pt x="3136900" y="25400"/>
                  </a:cubicBezTo>
                  <a:cubicBezTo>
                    <a:pt x="3171190" y="0"/>
                    <a:pt x="3202940" y="6350"/>
                    <a:pt x="3235960" y="27940"/>
                  </a:cubicBezTo>
                  <a:cubicBezTo>
                    <a:pt x="3239770" y="30480"/>
                    <a:pt x="3249930" y="24130"/>
                    <a:pt x="3257550" y="24130"/>
                  </a:cubicBezTo>
                  <a:cubicBezTo>
                    <a:pt x="3288030" y="24130"/>
                    <a:pt x="3318510" y="24130"/>
                    <a:pt x="3350260" y="25400"/>
                  </a:cubicBezTo>
                  <a:cubicBezTo>
                    <a:pt x="3373120" y="26670"/>
                    <a:pt x="3394710" y="34290"/>
                    <a:pt x="3417570" y="36830"/>
                  </a:cubicBezTo>
                  <a:cubicBezTo>
                    <a:pt x="3467100" y="43180"/>
                    <a:pt x="3517900" y="53340"/>
                    <a:pt x="3568700" y="53340"/>
                  </a:cubicBezTo>
                  <a:cubicBezTo>
                    <a:pt x="3663950" y="54610"/>
                    <a:pt x="3759200" y="58420"/>
                    <a:pt x="3853180" y="78740"/>
                  </a:cubicBezTo>
                  <a:cubicBezTo>
                    <a:pt x="3940809" y="97790"/>
                    <a:pt x="4030980" y="97790"/>
                    <a:pt x="4119880" y="113030"/>
                  </a:cubicBezTo>
                  <a:cubicBezTo>
                    <a:pt x="4173220" y="121920"/>
                    <a:pt x="4227830" y="138430"/>
                    <a:pt x="4273550" y="165100"/>
                  </a:cubicBezTo>
                  <a:cubicBezTo>
                    <a:pt x="4323080" y="193040"/>
                    <a:pt x="4361180" y="238760"/>
                    <a:pt x="4405630" y="276860"/>
                  </a:cubicBezTo>
                  <a:cubicBezTo>
                    <a:pt x="4422139" y="290830"/>
                    <a:pt x="4446270" y="300990"/>
                    <a:pt x="4457700" y="318770"/>
                  </a:cubicBezTo>
                  <a:cubicBezTo>
                    <a:pt x="4490720" y="367030"/>
                    <a:pt x="4519930" y="417830"/>
                    <a:pt x="4549140" y="468630"/>
                  </a:cubicBezTo>
                  <a:cubicBezTo>
                    <a:pt x="4570730" y="505460"/>
                    <a:pt x="4592320" y="543560"/>
                    <a:pt x="4608830" y="581660"/>
                  </a:cubicBezTo>
                  <a:cubicBezTo>
                    <a:pt x="4626610" y="626110"/>
                    <a:pt x="4640580" y="671830"/>
                    <a:pt x="4654550" y="718820"/>
                  </a:cubicBezTo>
                  <a:cubicBezTo>
                    <a:pt x="4676140" y="792480"/>
                    <a:pt x="4701540" y="866140"/>
                    <a:pt x="4715510" y="942340"/>
                  </a:cubicBezTo>
                  <a:cubicBezTo>
                    <a:pt x="4735830" y="1049020"/>
                    <a:pt x="4745990" y="1158240"/>
                    <a:pt x="4761230" y="1266190"/>
                  </a:cubicBezTo>
                  <a:cubicBezTo>
                    <a:pt x="4766310" y="1301750"/>
                    <a:pt x="4772660" y="1337310"/>
                    <a:pt x="4775200" y="1372870"/>
                  </a:cubicBezTo>
                  <a:cubicBezTo>
                    <a:pt x="4782820" y="1474470"/>
                    <a:pt x="4787900" y="1574800"/>
                    <a:pt x="4794250" y="1676400"/>
                  </a:cubicBezTo>
                  <a:cubicBezTo>
                    <a:pt x="4803140" y="1802130"/>
                    <a:pt x="4815840" y="1926590"/>
                    <a:pt x="4822190" y="2052320"/>
                  </a:cubicBezTo>
                  <a:cubicBezTo>
                    <a:pt x="4828540" y="2172970"/>
                    <a:pt x="4833620" y="2294890"/>
                    <a:pt x="4831080" y="2416810"/>
                  </a:cubicBezTo>
                  <a:cubicBezTo>
                    <a:pt x="4827270" y="2620010"/>
                    <a:pt x="4817110" y="2821940"/>
                    <a:pt x="4806950" y="3025140"/>
                  </a:cubicBezTo>
                  <a:cubicBezTo>
                    <a:pt x="4800600" y="3150870"/>
                    <a:pt x="4791710" y="3275330"/>
                    <a:pt x="4779010" y="3399790"/>
                  </a:cubicBezTo>
                  <a:cubicBezTo>
                    <a:pt x="4766310" y="3524250"/>
                    <a:pt x="4747260" y="3647440"/>
                    <a:pt x="4733290" y="3771900"/>
                  </a:cubicBezTo>
                  <a:cubicBezTo>
                    <a:pt x="4723130" y="3858260"/>
                    <a:pt x="4720590" y="3944620"/>
                    <a:pt x="4709160" y="4029710"/>
                  </a:cubicBezTo>
                  <a:cubicBezTo>
                    <a:pt x="4699000" y="4107180"/>
                    <a:pt x="4660900" y="4175760"/>
                    <a:pt x="4610100" y="4232910"/>
                  </a:cubicBezTo>
                  <a:cubicBezTo>
                    <a:pt x="4568191" y="4281170"/>
                    <a:pt x="4535170" y="4335780"/>
                    <a:pt x="4491991" y="4382770"/>
                  </a:cubicBezTo>
                  <a:cubicBezTo>
                    <a:pt x="4453891" y="4424679"/>
                    <a:pt x="4411981" y="4466590"/>
                    <a:pt x="4345941" y="4467860"/>
                  </a:cubicBezTo>
                  <a:cubicBezTo>
                    <a:pt x="4330700" y="4467860"/>
                    <a:pt x="4316731" y="4483100"/>
                    <a:pt x="4301491" y="4490720"/>
                  </a:cubicBezTo>
                  <a:cubicBezTo>
                    <a:pt x="4236720" y="4518660"/>
                    <a:pt x="4169411" y="4542790"/>
                    <a:pt x="4105911" y="4573270"/>
                  </a:cubicBezTo>
                  <a:cubicBezTo>
                    <a:pt x="3989070" y="4629150"/>
                    <a:pt x="3863341" y="4638040"/>
                    <a:pt x="3737611" y="4643120"/>
                  </a:cubicBezTo>
                  <a:cubicBezTo>
                    <a:pt x="3689351" y="4645660"/>
                    <a:pt x="3639820" y="4641850"/>
                    <a:pt x="3591561" y="4645660"/>
                  </a:cubicBezTo>
                  <a:cubicBezTo>
                    <a:pt x="3567431" y="4646930"/>
                    <a:pt x="3544570" y="4658360"/>
                    <a:pt x="3521711" y="4663440"/>
                  </a:cubicBezTo>
                  <a:cubicBezTo>
                    <a:pt x="3511551" y="4665980"/>
                    <a:pt x="3501391" y="4664710"/>
                    <a:pt x="3489961" y="4665980"/>
                  </a:cubicBezTo>
                  <a:cubicBezTo>
                    <a:pt x="3474720" y="4667250"/>
                    <a:pt x="3459481" y="4671060"/>
                    <a:pt x="3444241" y="4669790"/>
                  </a:cubicBezTo>
                  <a:cubicBezTo>
                    <a:pt x="3429000" y="4667250"/>
                    <a:pt x="3418841" y="4662170"/>
                    <a:pt x="3416300" y="4662170"/>
                  </a:cubicBezTo>
                  <a:close/>
                </a:path>
              </a:pathLst>
            </a:custGeom>
            <a:blipFill>
              <a:blip r:embed="rId2" cstate="email">
                <a:extLst>
                  <a:ext uri="{28A0092B-C50C-407E-A947-70E740481C1C}">
                    <a14:useLocalDpi xmlns:a14="http://schemas.microsoft.com/office/drawing/2010/main"/>
                  </a:ext>
                </a:extLst>
              </a:blip>
              <a:stretch>
                <a:fillRect t="26"/>
              </a:stretch>
            </a:blipFill>
          </p:spPr>
        </p:sp>
      </p:grpSp>
      <p:grpSp>
        <p:nvGrpSpPr>
          <p:cNvPr id="8" name="Group 8"/>
          <p:cNvGrpSpPr/>
          <p:nvPr/>
        </p:nvGrpSpPr>
        <p:grpSpPr>
          <a:xfrm rot="119374">
            <a:off x="8524674" y="3510235"/>
            <a:ext cx="1745466" cy="589293"/>
            <a:chOff x="0" y="0"/>
            <a:chExt cx="3907097" cy="1319089"/>
          </a:xfrm>
        </p:grpSpPr>
        <p:sp>
          <p:nvSpPr>
            <p:cNvPr id="9" name="Freeform 9"/>
            <p:cNvSpPr/>
            <p:nvPr/>
          </p:nvSpPr>
          <p:spPr>
            <a:xfrm>
              <a:off x="0" y="-4262"/>
              <a:ext cx="3914842" cy="1325575"/>
            </a:xfrm>
            <a:custGeom>
              <a:avLst/>
              <a:gdLst/>
              <a:ahLst/>
              <a:cxnLst/>
              <a:rect l="l" t="t" r="r" b="b"/>
              <a:pathLst>
                <a:path w="3914842" h="1325575">
                  <a:moveTo>
                    <a:pt x="2975943" y="1314388"/>
                  </a:moveTo>
                  <a:cubicBezTo>
                    <a:pt x="2975943" y="1314388"/>
                    <a:pt x="2556190" y="1325575"/>
                    <a:pt x="2093605" y="1322954"/>
                  </a:cubicBezTo>
                  <a:cubicBezTo>
                    <a:pt x="1711879" y="1320791"/>
                    <a:pt x="1057073" y="1312967"/>
                    <a:pt x="1057073" y="1312967"/>
                  </a:cubicBezTo>
                  <a:cubicBezTo>
                    <a:pt x="812931" y="1304133"/>
                    <a:pt x="565145" y="1287151"/>
                    <a:pt x="398404" y="1228974"/>
                  </a:cubicBezTo>
                  <a:cubicBezTo>
                    <a:pt x="120505" y="1132012"/>
                    <a:pt x="0" y="954484"/>
                    <a:pt x="0" y="628801"/>
                  </a:cubicBezTo>
                  <a:lnTo>
                    <a:pt x="0" y="628798"/>
                  </a:lnTo>
                  <a:cubicBezTo>
                    <a:pt x="8536" y="440430"/>
                    <a:pt x="34263" y="311302"/>
                    <a:pt x="140291" y="225758"/>
                  </a:cubicBezTo>
                  <a:cubicBezTo>
                    <a:pt x="342602" y="62530"/>
                    <a:pt x="736658" y="7673"/>
                    <a:pt x="1155311" y="7673"/>
                  </a:cubicBezTo>
                  <a:cubicBezTo>
                    <a:pt x="1155311" y="7673"/>
                    <a:pt x="1551711" y="15681"/>
                    <a:pt x="1952851" y="7673"/>
                  </a:cubicBezTo>
                  <a:cubicBezTo>
                    <a:pt x="2337264" y="0"/>
                    <a:pt x="2801191" y="7673"/>
                    <a:pt x="2801191" y="7673"/>
                  </a:cubicBezTo>
                  <a:cubicBezTo>
                    <a:pt x="3169498" y="15152"/>
                    <a:pt x="3532811" y="84484"/>
                    <a:pt x="3730551" y="207066"/>
                  </a:cubicBezTo>
                  <a:cubicBezTo>
                    <a:pt x="3881568" y="300683"/>
                    <a:pt x="3914842" y="425358"/>
                    <a:pt x="3905702" y="628801"/>
                  </a:cubicBezTo>
                  <a:lnTo>
                    <a:pt x="3905702" y="628803"/>
                  </a:lnTo>
                  <a:cubicBezTo>
                    <a:pt x="3905702" y="1072449"/>
                    <a:pt x="3622706" y="1286547"/>
                    <a:pt x="2975943" y="1314388"/>
                  </a:cubicBezTo>
                  <a:close/>
                </a:path>
              </a:pathLst>
            </a:custGeom>
            <a:solidFill>
              <a:srgbClr val="A09BFF"/>
            </a:solidFill>
          </p:spPr>
        </p:sp>
      </p:grpSp>
      <p:pic>
        <p:nvPicPr>
          <p:cNvPr id="10" name="Picture 10"/>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xmlns="" r:embed="rId4"/>
              </a:ext>
            </a:extLst>
          </a:blip>
          <a:srcRect/>
          <a:stretch>
            <a:fillRect/>
          </a:stretch>
        </p:blipFill>
        <p:spPr>
          <a:xfrm>
            <a:off x="1388302" y="198850"/>
            <a:ext cx="2402117" cy="1491070"/>
          </a:xfrm>
          <a:prstGeom prst="rect">
            <a:avLst/>
          </a:prstGeom>
        </p:spPr>
      </p:pic>
      <p:grpSp>
        <p:nvGrpSpPr>
          <p:cNvPr id="11" name="Group 11"/>
          <p:cNvGrpSpPr>
            <a:grpSpLocks noChangeAspect="1"/>
          </p:cNvGrpSpPr>
          <p:nvPr/>
        </p:nvGrpSpPr>
        <p:grpSpPr>
          <a:xfrm>
            <a:off x="1388302" y="3957640"/>
            <a:ext cx="4880885" cy="4880885"/>
            <a:chOff x="0" y="0"/>
            <a:chExt cx="6350000" cy="6350000"/>
          </a:xfrm>
        </p:grpSpPr>
        <p:sp>
          <p:nvSpPr>
            <p:cNvPr id="12" name="Freeform 12"/>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5" cstate="email">
                <a:extLst>
                  <a:ext uri="{28A0092B-C50C-407E-A947-70E740481C1C}">
                    <a14:useLocalDpi xmlns:a14="http://schemas.microsoft.com/office/drawing/2010/main"/>
                  </a:ext>
                </a:extLst>
              </a:blip>
              <a:stretch>
                <a:fillRect/>
              </a:stretch>
            </a:blipFill>
          </p:spPr>
        </p:sp>
      </p:grpSp>
      <p:grpSp>
        <p:nvGrpSpPr>
          <p:cNvPr id="13" name="Group 13"/>
          <p:cNvGrpSpPr/>
          <p:nvPr/>
        </p:nvGrpSpPr>
        <p:grpSpPr>
          <a:xfrm rot="-1499027">
            <a:off x="2270454" y="3438969"/>
            <a:ext cx="2082931" cy="589293"/>
            <a:chOff x="0" y="0"/>
            <a:chExt cx="4662488" cy="1319089"/>
          </a:xfrm>
        </p:grpSpPr>
        <p:sp>
          <p:nvSpPr>
            <p:cNvPr id="14" name="Freeform 14"/>
            <p:cNvSpPr/>
            <p:nvPr/>
          </p:nvSpPr>
          <p:spPr>
            <a:xfrm>
              <a:off x="0" y="-4262"/>
              <a:ext cx="4670234" cy="1325575"/>
            </a:xfrm>
            <a:custGeom>
              <a:avLst/>
              <a:gdLst/>
              <a:ahLst/>
              <a:cxnLst/>
              <a:rect l="l" t="t" r="r" b="b"/>
              <a:pathLst>
                <a:path w="4670234" h="1325575">
                  <a:moveTo>
                    <a:pt x="3731334" y="1314388"/>
                  </a:moveTo>
                  <a:cubicBezTo>
                    <a:pt x="3731334" y="1314388"/>
                    <a:pt x="3311582" y="1325575"/>
                    <a:pt x="2848997" y="1322954"/>
                  </a:cubicBezTo>
                  <a:cubicBezTo>
                    <a:pt x="1915333" y="1320791"/>
                    <a:pt x="1057073" y="1312967"/>
                    <a:pt x="1057073" y="1312967"/>
                  </a:cubicBezTo>
                  <a:cubicBezTo>
                    <a:pt x="812931" y="1304133"/>
                    <a:pt x="565145" y="1287151"/>
                    <a:pt x="398404" y="1228974"/>
                  </a:cubicBezTo>
                  <a:cubicBezTo>
                    <a:pt x="120505" y="1132012"/>
                    <a:pt x="0" y="954484"/>
                    <a:pt x="0" y="628801"/>
                  </a:cubicBezTo>
                  <a:lnTo>
                    <a:pt x="0" y="628798"/>
                  </a:lnTo>
                  <a:cubicBezTo>
                    <a:pt x="8536" y="440430"/>
                    <a:pt x="34263" y="311302"/>
                    <a:pt x="140291" y="225758"/>
                  </a:cubicBezTo>
                  <a:cubicBezTo>
                    <a:pt x="342602" y="62530"/>
                    <a:pt x="736658" y="7673"/>
                    <a:pt x="1155311" y="7673"/>
                  </a:cubicBezTo>
                  <a:cubicBezTo>
                    <a:pt x="1155311" y="7673"/>
                    <a:pt x="1551711" y="15681"/>
                    <a:pt x="2542171" y="7673"/>
                  </a:cubicBezTo>
                  <a:cubicBezTo>
                    <a:pt x="3092655" y="0"/>
                    <a:pt x="3556583" y="7673"/>
                    <a:pt x="3556583" y="7673"/>
                  </a:cubicBezTo>
                  <a:cubicBezTo>
                    <a:pt x="3924890" y="15152"/>
                    <a:pt x="4288203" y="84484"/>
                    <a:pt x="4485943" y="207066"/>
                  </a:cubicBezTo>
                  <a:cubicBezTo>
                    <a:pt x="4636960" y="300683"/>
                    <a:pt x="4670234" y="425358"/>
                    <a:pt x="4661094" y="628801"/>
                  </a:cubicBezTo>
                  <a:lnTo>
                    <a:pt x="4661094" y="628803"/>
                  </a:lnTo>
                  <a:cubicBezTo>
                    <a:pt x="4661094" y="1072449"/>
                    <a:pt x="4378097" y="1286547"/>
                    <a:pt x="3731334" y="1314388"/>
                  </a:cubicBezTo>
                  <a:close/>
                </a:path>
              </a:pathLst>
            </a:custGeom>
            <a:solidFill>
              <a:srgbClr val="A09BFF"/>
            </a:solidFill>
          </p:spPr>
        </p:sp>
      </p:grpSp>
      <p:grpSp>
        <p:nvGrpSpPr>
          <p:cNvPr id="15" name="Group 15"/>
          <p:cNvGrpSpPr>
            <a:grpSpLocks noChangeAspect="1"/>
          </p:cNvGrpSpPr>
          <p:nvPr/>
        </p:nvGrpSpPr>
        <p:grpSpPr>
          <a:xfrm>
            <a:off x="12396213" y="3935397"/>
            <a:ext cx="4619855" cy="4619855"/>
            <a:chOff x="0" y="0"/>
            <a:chExt cx="3282950" cy="3282950"/>
          </a:xfrm>
        </p:grpSpPr>
        <p:sp>
          <p:nvSpPr>
            <p:cNvPr id="16" name="Freeform 16"/>
            <p:cNvSpPr/>
            <p:nvPr/>
          </p:nvSpPr>
          <p:spPr>
            <a:xfrm>
              <a:off x="0" y="0"/>
              <a:ext cx="3282950" cy="3282950"/>
            </a:xfrm>
            <a:custGeom>
              <a:avLst/>
              <a:gdLst/>
              <a:ahLst/>
              <a:cxnLst/>
              <a:rect l="l" t="t" r="r" b="b"/>
              <a:pathLst>
                <a:path w="3282950" h="3282950">
                  <a:moveTo>
                    <a:pt x="0" y="0"/>
                  </a:moveTo>
                  <a:lnTo>
                    <a:pt x="2532380" y="0"/>
                  </a:lnTo>
                  <a:cubicBezTo>
                    <a:pt x="2946400" y="0"/>
                    <a:pt x="3282950" y="336550"/>
                    <a:pt x="3282950" y="750570"/>
                  </a:cubicBezTo>
                  <a:lnTo>
                    <a:pt x="3282950" y="750570"/>
                  </a:lnTo>
                  <a:lnTo>
                    <a:pt x="3282950" y="3282950"/>
                  </a:lnTo>
                  <a:lnTo>
                    <a:pt x="3282950" y="3282950"/>
                  </a:lnTo>
                  <a:lnTo>
                    <a:pt x="0" y="3282950"/>
                  </a:lnTo>
                  <a:lnTo>
                    <a:pt x="0" y="3282950"/>
                  </a:lnTo>
                  <a:lnTo>
                    <a:pt x="0" y="0"/>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sp>
      </p:grpSp>
      <p:pic>
        <p:nvPicPr>
          <p:cNvPr id="17" name="Picture 17"/>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xmlns="" r:embed="rId8"/>
              </a:ext>
            </a:extLst>
          </a:blip>
          <a:srcRect/>
          <a:stretch>
            <a:fillRect/>
          </a:stretch>
        </p:blipFill>
        <p:spPr>
          <a:xfrm rot="-1837182">
            <a:off x="14742592" y="8133903"/>
            <a:ext cx="3508956" cy="1103726"/>
          </a:xfrm>
          <a:prstGeom prst="rect">
            <a:avLst/>
          </a:prstGeom>
        </p:spPr>
      </p:pic>
      <p:grpSp>
        <p:nvGrpSpPr>
          <p:cNvPr id="18" name="Group 18"/>
          <p:cNvGrpSpPr/>
          <p:nvPr/>
        </p:nvGrpSpPr>
        <p:grpSpPr>
          <a:xfrm rot="1311096">
            <a:off x="13831117" y="3510235"/>
            <a:ext cx="2082931" cy="589293"/>
            <a:chOff x="0" y="0"/>
            <a:chExt cx="4662488" cy="1319089"/>
          </a:xfrm>
        </p:grpSpPr>
        <p:sp>
          <p:nvSpPr>
            <p:cNvPr id="19" name="Freeform 19"/>
            <p:cNvSpPr/>
            <p:nvPr/>
          </p:nvSpPr>
          <p:spPr>
            <a:xfrm>
              <a:off x="0" y="-4262"/>
              <a:ext cx="4670234" cy="1325575"/>
            </a:xfrm>
            <a:custGeom>
              <a:avLst/>
              <a:gdLst/>
              <a:ahLst/>
              <a:cxnLst/>
              <a:rect l="l" t="t" r="r" b="b"/>
              <a:pathLst>
                <a:path w="4670234" h="1325575">
                  <a:moveTo>
                    <a:pt x="3731334" y="1314388"/>
                  </a:moveTo>
                  <a:cubicBezTo>
                    <a:pt x="3731334" y="1314388"/>
                    <a:pt x="3311582" y="1325575"/>
                    <a:pt x="2848997" y="1322954"/>
                  </a:cubicBezTo>
                  <a:cubicBezTo>
                    <a:pt x="1915333" y="1320791"/>
                    <a:pt x="1057073" y="1312967"/>
                    <a:pt x="1057073" y="1312967"/>
                  </a:cubicBezTo>
                  <a:cubicBezTo>
                    <a:pt x="812931" y="1304133"/>
                    <a:pt x="565145" y="1287151"/>
                    <a:pt x="398404" y="1228974"/>
                  </a:cubicBezTo>
                  <a:cubicBezTo>
                    <a:pt x="120505" y="1132012"/>
                    <a:pt x="0" y="954484"/>
                    <a:pt x="0" y="628801"/>
                  </a:cubicBezTo>
                  <a:lnTo>
                    <a:pt x="0" y="628798"/>
                  </a:lnTo>
                  <a:cubicBezTo>
                    <a:pt x="8536" y="440430"/>
                    <a:pt x="34263" y="311302"/>
                    <a:pt x="140291" y="225758"/>
                  </a:cubicBezTo>
                  <a:cubicBezTo>
                    <a:pt x="342602" y="62530"/>
                    <a:pt x="736658" y="7673"/>
                    <a:pt x="1155311" y="7673"/>
                  </a:cubicBezTo>
                  <a:cubicBezTo>
                    <a:pt x="1155311" y="7673"/>
                    <a:pt x="1551711" y="15681"/>
                    <a:pt x="2542171" y="7673"/>
                  </a:cubicBezTo>
                  <a:cubicBezTo>
                    <a:pt x="3092655" y="0"/>
                    <a:pt x="3556583" y="7673"/>
                    <a:pt x="3556583" y="7673"/>
                  </a:cubicBezTo>
                  <a:cubicBezTo>
                    <a:pt x="3924890" y="15152"/>
                    <a:pt x="4288203" y="84484"/>
                    <a:pt x="4485943" y="207066"/>
                  </a:cubicBezTo>
                  <a:cubicBezTo>
                    <a:pt x="4636960" y="300683"/>
                    <a:pt x="4670234" y="425358"/>
                    <a:pt x="4661094" y="628801"/>
                  </a:cubicBezTo>
                  <a:lnTo>
                    <a:pt x="4661094" y="628803"/>
                  </a:lnTo>
                  <a:cubicBezTo>
                    <a:pt x="4661094" y="1072449"/>
                    <a:pt x="4378097" y="1286547"/>
                    <a:pt x="3731334" y="1314388"/>
                  </a:cubicBezTo>
                  <a:close/>
                </a:path>
              </a:pathLst>
            </a:custGeom>
            <a:solidFill>
              <a:srgbClr val="A09BFF"/>
            </a:solidFill>
          </p:spPr>
        </p:sp>
      </p:grpSp>
      <p:sp>
        <p:nvSpPr>
          <p:cNvPr id="20" name="TextBox 20"/>
          <p:cNvSpPr txBox="1"/>
          <p:nvPr/>
        </p:nvSpPr>
        <p:spPr>
          <a:xfrm>
            <a:off x="2589360" y="1883664"/>
            <a:ext cx="13109279" cy="1133475"/>
          </a:xfrm>
          <a:prstGeom prst="rect">
            <a:avLst/>
          </a:prstGeom>
        </p:spPr>
        <p:txBody>
          <a:bodyPr lIns="0" tIns="0" rIns="0" bIns="0" rtlCol="0" anchor="t">
            <a:spAutoFit/>
          </a:bodyPr>
          <a:lstStyle/>
          <a:p>
            <a:pPr marL="0" lvl="0" indent="0" algn="ctr">
              <a:lnSpc>
                <a:spcPts val="8399"/>
              </a:lnSpc>
              <a:spcBef>
                <a:spcPct val="0"/>
              </a:spcBef>
            </a:pPr>
            <a:r>
              <a:rPr lang="en-US" sz="6999">
                <a:solidFill>
                  <a:srgbClr val="272626"/>
                </a:solidFill>
                <a:latin typeface="Bryndan Write"/>
              </a:rPr>
              <a:t>"Игры на прищепках"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5B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a:fillRect/>
          </a:stretch>
        </p:blipFill>
        <p:spPr>
          <a:xfrm>
            <a:off x="248925" y="862685"/>
            <a:ext cx="8969327" cy="8561630"/>
          </a:xfrm>
          <a:prstGeom prst="rect">
            <a:avLst/>
          </a:prstGeom>
        </p:spPr>
      </p:pic>
      <p:grpSp>
        <p:nvGrpSpPr>
          <p:cNvPr id="3" name="Group 3"/>
          <p:cNvGrpSpPr>
            <a:grpSpLocks noChangeAspect="1"/>
          </p:cNvGrpSpPr>
          <p:nvPr/>
        </p:nvGrpSpPr>
        <p:grpSpPr>
          <a:xfrm>
            <a:off x="9873247" y="1168616"/>
            <a:ext cx="3791755" cy="3791755"/>
            <a:chOff x="0" y="0"/>
            <a:chExt cx="6350000" cy="6350000"/>
          </a:xfrm>
        </p:grpSpPr>
        <p:sp>
          <p:nvSpPr>
            <p:cNvPr id="4" name="Freeform 4"/>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4" cstate="email">
                <a:extLst>
                  <a:ext uri="{28A0092B-C50C-407E-A947-70E740481C1C}">
                    <a14:useLocalDpi xmlns:a14="http://schemas.microsoft.com/office/drawing/2010/main"/>
                  </a:ext>
                </a:extLst>
              </a:blip>
              <a:stretch>
                <a:fillRect/>
              </a:stretch>
            </a:blipFill>
          </p:spPr>
        </p:sp>
      </p:grpSp>
      <p:grpSp>
        <p:nvGrpSpPr>
          <p:cNvPr id="5" name="Group 5"/>
          <p:cNvGrpSpPr>
            <a:grpSpLocks noChangeAspect="1"/>
          </p:cNvGrpSpPr>
          <p:nvPr/>
        </p:nvGrpSpPr>
        <p:grpSpPr>
          <a:xfrm>
            <a:off x="9873247" y="5259418"/>
            <a:ext cx="3791755" cy="3791755"/>
            <a:chOff x="0" y="0"/>
            <a:chExt cx="6350000" cy="6350000"/>
          </a:xfrm>
        </p:grpSpPr>
        <p:sp>
          <p:nvSpPr>
            <p:cNvPr id="6" name="Freeform 6"/>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5" cstate="email">
                <a:extLst>
                  <a:ext uri="{28A0092B-C50C-407E-A947-70E740481C1C}">
                    <a14:useLocalDpi xmlns:a14="http://schemas.microsoft.com/office/drawing/2010/main"/>
                  </a:ext>
                </a:extLst>
              </a:blip>
              <a:stretch>
                <a:fillRect/>
              </a:stretch>
            </a:blipFill>
          </p:spPr>
        </p:sp>
      </p:grpSp>
      <p:grpSp>
        <p:nvGrpSpPr>
          <p:cNvPr id="7" name="Group 7"/>
          <p:cNvGrpSpPr>
            <a:grpSpLocks noChangeAspect="1"/>
          </p:cNvGrpSpPr>
          <p:nvPr/>
        </p:nvGrpSpPr>
        <p:grpSpPr>
          <a:xfrm>
            <a:off x="13962678" y="5259418"/>
            <a:ext cx="3791755" cy="3791755"/>
            <a:chOff x="0" y="0"/>
            <a:chExt cx="6350000" cy="6350000"/>
          </a:xfrm>
        </p:grpSpPr>
        <p:sp>
          <p:nvSpPr>
            <p:cNvPr id="8" name="Freeform 8"/>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6" cstate="email">
                <a:extLst>
                  <a:ext uri="{28A0092B-C50C-407E-A947-70E740481C1C}">
                    <a14:useLocalDpi xmlns:a14="http://schemas.microsoft.com/office/drawing/2010/main"/>
                  </a:ext>
                </a:extLst>
              </a:blip>
              <a:stretch>
                <a:fillRect/>
              </a:stretch>
            </a:blipFill>
          </p:spPr>
        </p:sp>
      </p:grpSp>
      <p:pic>
        <p:nvPicPr>
          <p:cNvPr id="9" name="Picture 9"/>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xmlns="" r:embed="rId8"/>
              </a:ext>
            </a:extLst>
          </a:blip>
          <a:srcRect/>
          <a:stretch>
            <a:fillRect/>
          </a:stretch>
        </p:blipFill>
        <p:spPr>
          <a:xfrm>
            <a:off x="7850855" y="7612578"/>
            <a:ext cx="2734793" cy="2373952"/>
          </a:xfrm>
          <a:prstGeom prst="rect">
            <a:avLst/>
          </a:prstGeom>
        </p:spPr>
      </p:pic>
      <p:grpSp>
        <p:nvGrpSpPr>
          <p:cNvPr id="10" name="Group 10"/>
          <p:cNvGrpSpPr>
            <a:grpSpLocks noChangeAspect="1"/>
          </p:cNvGrpSpPr>
          <p:nvPr/>
        </p:nvGrpSpPr>
        <p:grpSpPr>
          <a:xfrm>
            <a:off x="13962678" y="1168616"/>
            <a:ext cx="3791755" cy="3791755"/>
            <a:chOff x="0" y="0"/>
            <a:chExt cx="6350000" cy="6350000"/>
          </a:xfrm>
        </p:grpSpPr>
        <p:sp>
          <p:nvSpPr>
            <p:cNvPr id="11" name="Freeform 11"/>
            <p:cNvSpPr/>
            <p:nvPr/>
          </p:nvSpPr>
          <p:spPr>
            <a:xfrm>
              <a:off x="0" y="0"/>
              <a:ext cx="6350000" cy="6351270"/>
            </a:xfrm>
            <a:custGeom>
              <a:avLst/>
              <a:gdLst/>
              <a:ahLst/>
              <a:cxnLst/>
              <a:rect l="l" t="t" r="r" b="b"/>
              <a:pathLst>
                <a:path w="6350000" h="6351270">
                  <a:moveTo>
                    <a:pt x="0" y="5955030"/>
                  </a:moveTo>
                  <a:lnTo>
                    <a:pt x="0" y="394970"/>
                  </a:lnTo>
                  <a:cubicBezTo>
                    <a:pt x="0" y="176530"/>
                    <a:pt x="176530" y="0"/>
                    <a:pt x="394970" y="0"/>
                  </a:cubicBezTo>
                  <a:lnTo>
                    <a:pt x="5956300" y="0"/>
                  </a:lnTo>
                  <a:cubicBezTo>
                    <a:pt x="6173470" y="0"/>
                    <a:pt x="6350000" y="176530"/>
                    <a:pt x="6350000" y="394970"/>
                  </a:cubicBezTo>
                  <a:cubicBezTo>
                    <a:pt x="6350000" y="394970"/>
                    <a:pt x="6350000" y="394970"/>
                    <a:pt x="6350000" y="394970"/>
                  </a:cubicBezTo>
                  <a:lnTo>
                    <a:pt x="6350000" y="5956300"/>
                  </a:lnTo>
                  <a:cubicBezTo>
                    <a:pt x="6350000" y="6174740"/>
                    <a:pt x="6173470" y="6351270"/>
                    <a:pt x="5955030" y="6351270"/>
                  </a:cubicBezTo>
                  <a:lnTo>
                    <a:pt x="5955030" y="6351270"/>
                  </a:lnTo>
                  <a:lnTo>
                    <a:pt x="394970" y="6351270"/>
                  </a:lnTo>
                  <a:cubicBezTo>
                    <a:pt x="176530" y="6350000"/>
                    <a:pt x="0" y="6173470"/>
                    <a:pt x="0" y="5955030"/>
                  </a:cubicBezTo>
                  <a:cubicBezTo>
                    <a:pt x="0" y="5955030"/>
                    <a:pt x="0" y="5955030"/>
                    <a:pt x="0" y="5955030"/>
                  </a:cubicBezTo>
                  <a:close/>
                </a:path>
              </a:pathLst>
            </a:custGeom>
            <a:blipFill>
              <a:blip r:embed="rId9" cstate="email">
                <a:extLst>
                  <a:ext uri="{28A0092B-C50C-407E-A947-70E740481C1C}">
                    <a14:useLocalDpi xmlns:a14="http://schemas.microsoft.com/office/drawing/2010/main"/>
                  </a:ext>
                </a:extLst>
              </a:blip>
              <a:stretch>
                <a:fillRect/>
              </a:stretch>
            </a:blipFill>
          </p:spPr>
        </p:sp>
      </p:grpSp>
      <p:sp>
        <p:nvSpPr>
          <p:cNvPr id="12" name="TextBox 12"/>
          <p:cNvSpPr txBox="1"/>
          <p:nvPr/>
        </p:nvSpPr>
        <p:spPr>
          <a:xfrm>
            <a:off x="1298075" y="914400"/>
            <a:ext cx="7434385" cy="8300926"/>
          </a:xfrm>
          <a:prstGeom prst="rect">
            <a:avLst/>
          </a:prstGeom>
        </p:spPr>
        <p:txBody>
          <a:bodyPr lIns="0" tIns="0" rIns="0" bIns="0" rtlCol="0" anchor="t">
            <a:spAutoFit/>
          </a:bodyPr>
          <a:lstStyle/>
          <a:p>
            <a:pPr algn="ctr">
              <a:lnSpc>
                <a:spcPts val="5453"/>
              </a:lnSpc>
              <a:spcBef>
                <a:spcPct val="0"/>
              </a:spcBef>
            </a:pPr>
            <a:r>
              <a:rPr lang="en-US" sz="3895">
                <a:solidFill>
                  <a:srgbClr val="000000"/>
                </a:solidFill>
                <a:latin typeface="Bryndan Write"/>
              </a:rPr>
              <a:t> В своей работе по формированию грамматического строя речи , как одно из средств – я использую игровое дидактическое пособие «Игры на прищепках».</a:t>
            </a:r>
          </a:p>
          <a:p>
            <a:pPr algn="ctr">
              <a:lnSpc>
                <a:spcPts val="5453"/>
              </a:lnSpc>
              <a:spcBef>
                <a:spcPct val="0"/>
              </a:spcBef>
            </a:pPr>
            <a:r>
              <a:rPr lang="en-US" sz="3895">
                <a:solidFill>
                  <a:srgbClr val="000000"/>
                </a:solidFill>
                <a:latin typeface="Bryndan Write"/>
              </a:rPr>
              <a:t>Пособие выполнено из фетра. В комплект входят изображения героев, прикрепленные на прищепки, изображения мест обитания – дом, лес, пруд, ферма и угощения для героев.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D7E5"/>
        </a:solidFill>
        <a:effectLst/>
      </p:bgPr>
    </p:bg>
    <p:spTree>
      <p:nvGrpSpPr>
        <p:cNvPr id="1" name=""/>
        <p:cNvGrpSpPr/>
        <p:nvPr/>
      </p:nvGrpSpPr>
      <p:grpSpPr>
        <a:xfrm>
          <a:off x="0" y="0"/>
          <a:ext cx="0" cy="0"/>
          <a:chOff x="0" y="0"/>
          <a:chExt cx="0" cy="0"/>
        </a:xfrm>
      </p:grpSpPr>
      <p:grpSp>
        <p:nvGrpSpPr>
          <p:cNvPr id="2" name="Group 2"/>
          <p:cNvGrpSpPr/>
          <p:nvPr/>
        </p:nvGrpSpPr>
        <p:grpSpPr>
          <a:xfrm>
            <a:off x="233948" y="535379"/>
            <a:ext cx="6177232" cy="9216241"/>
            <a:chOff x="0" y="0"/>
            <a:chExt cx="5951104" cy="8878865"/>
          </a:xfrm>
        </p:grpSpPr>
        <p:sp>
          <p:nvSpPr>
            <p:cNvPr id="3" name="Freeform 3"/>
            <p:cNvSpPr/>
            <p:nvPr/>
          </p:nvSpPr>
          <p:spPr>
            <a:xfrm>
              <a:off x="0" y="-4073"/>
              <a:ext cx="5957495" cy="8885467"/>
            </a:xfrm>
            <a:custGeom>
              <a:avLst/>
              <a:gdLst/>
              <a:ahLst/>
              <a:cxnLst/>
              <a:rect l="l" t="t" r="r" b="b"/>
              <a:pathLst>
                <a:path w="5957495" h="8885467">
                  <a:moveTo>
                    <a:pt x="5329717" y="8830989"/>
                  </a:moveTo>
                  <a:cubicBezTo>
                    <a:pt x="5329717" y="8830989"/>
                    <a:pt x="4598842" y="8885467"/>
                    <a:pt x="3843100" y="8882846"/>
                  </a:cubicBezTo>
                  <a:cubicBezTo>
                    <a:pt x="2398716" y="8880683"/>
                    <a:pt x="1057074" y="8872859"/>
                    <a:pt x="1057074" y="8872859"/>
                  </a:cubicBezTo>
                  <a:cubicBezTo>
                    <a:pt x="812932" y="8864024"/>
                    <a:pt x="449110" y="8842794"/>
                    <a:pt x="282371" y="8784617"/>
                  </a:cubicBezTo>
                  <a:cubicBezTo>
                    <a:pt x="4469" y="8687654"/>
                    <a:pt x="0" y="8514374"/>
                    <a:pt x="0" y="6959562"/>
                  </a:cubicBezTo>
                  <a:lnTo>
                    <a:pt x="0" y="6959484"/>
                  </a:lnTo>
                  <a:cubicBezTo>
                    <a:pt x="8536" y="491230"/>
                    <a:pt x="0" y="345608"/>
                    <a:pt x="77597" y="223930"/>
                  </a:cubicBezTo>
                  <a:cubicBezTo>
                    <a:pt x="217372" y="4759"/>
                    <a:pt x="519255" y="4073"/>
                    <a:pt x="937909" y="4073"/>
                  </a:cubicBezTo>
                  <a:cubicBezTo>
                    <a:pt x="937909" y="4073"/>
                    <a:pt x="1792667" y="15681"/>
                    <a:pt x="3310507" y="7673"/>
                  </a:cubicBezTo>
                  <a:cubicBezTo>
                    <a:pt x="4379914" y="0"/>
                    <a:pt x="5096648" y="6979"/>
                    <a:pt x="5096648" y="6979"/>
                  </a:cubicBezTo>
                  <a:cubicBezTo>
                    <a:pt x="5464955" y="14458"/>
                    <a:pt x="5603215" y="42638"/>
                    <a:pt x="5800955" y="165219"/>
                  </a:cubicBezTo>
                  <a:cubicBezTo>
                    <a:pt x="5951972" y="258836"/>
                    <a:pt x="5957495" y="476157"/>
                    <a:pt x="5948354" y="6959483"/>
                  </a:cubicBezTo>
                  <a:lnTo>
                    <a:pt x="5948354" y="6959562"/>
                  </a:lnTo>
                  <a:cubicBezTo>
                    <a:pt x="5948353" y="8632340"/>
                    <a:pt x="5905569" y="8780927"/>
                    <a:pt x="5329717" y="8830989"/>
                  </a:cubicBezTo>
                  <a:close/>
                </a:path>
              </a:pathLst>
            </a:custGeom>
            <a:solidFill>
              <a:srgbClr val="C29191"/>
            </a:solidFill>
          </p:spPr>
        </p:sp>
      </p:grpSp>
      <p:grpSp>
        <p:nvGrpSpPr>
          <p:cNvPr id="4" name="Group 4"/>
          <p:cNvGrpSpPr/>
          <p:nvPr/>
        </p:nvGrpSpPr>
        <p:grpSpPr>
          <a:xfrm>
            <a:off x="6516111" y="535379"/>
            <a:ext cx="5657850" cy="9156785"/>
            <a:chOff x="0" y="0"/>
            <a:chExt cx="1913890" cy="3097480"/>
          </a:xfrm>
        </p:grpSpPr>
        <p:sp>
          <p:nvSpPr>
            <p:cNvPr id="5" name="Freeform 5"/>
            <p:cNvSpPr/>
            <p:nvPr/>
          </p:nvSpPr>
          <p:spPr>
            <a:xfrm>
              <a:off x="0" y="0"/>
              <a:ext cx="1913890" cy="3097480"/>
            </a:xfrm>
            <a:custGeom>
              <a:avLst/>
              <a:gdLst/>
              <a:ahLst/>
              <a:cxnLst/>
              <a:rect l="l" t="t" r="r" b="b"/>
              <a:pathLst>
                <a:path w="1913890" h="3097480">
                  <a:moveTo>
                    <a:pt x="1789430" y="3097480"/>
                  </a:moveTo>
                  <a:lnTo>
                    <a:pt x="124460" y="3097480"/>
                  </a:lnTo>
                  <a:cubicBezTo>
                    <a:pt x="55880" y="3097480"/>
                    <a:pt x="0" y="3041600"/>
                    <a:pt x="0" y="2973020"/>
                  </a:cubicBezTo>
                  <a:lnTo>
                    <a:pt x="0" y="124460"/>
                  </a:lnTo>
                  <a:cubicBezTo>
                    <a:pt x="0" y="55880"/>
                    <a:pt x="55880" y="0"/>
                    <a:pt x="124460" y="0"/>
                  </a:cubicBezTo>
                  <a:lnTo>
                    <a:pt x="1789430" y="0"/>
                  </a:lnTo>
                  <a:cubicBezTo>
                    <a:pt x="1858010" y="0"/>
                    <a:pt x="1913890" y="55880"/>
                    <a:pt x="1913890" y="124460"/>
                  </a:cubicBezTo>
                  <a:lnTo>
                    <a:pt x="1913890" y="2973020"/>
                  </a:lnTo>
                  <a:cubicBezTo>
                    <a:pt x="1913890" y="3041600"/>
                    <a:pt x="1858010" y="3097480"/>
                    <a:pt x="1789430" y="3097480"/>
                  </a:cubicBezTo>
                  <a:close/>
                </a:path>
              </a:pathLst>
            </a:custGeom>
            <a:solidFill>
              <a:srgbClr val="E69AB4"/>
            </a:solidFill>
          </p:spPr>
        </p:sp>
      </p:grpSp>
      <p:sp>
        <p:nvSpPr>
          <p:cNvPr id="6" name="TextBox 6"/>
          <p:cNvSpPr txBox="1"/>
          <p:nvPr/>
        </p:nvSpPr>
        <p:spPr>
          <a:xfrm>
            <a:off x="0" y="562476"/>
            <a:ext cx="6186388" cy="3924300"/>
          </a:xfrm>
          <a:prstGeom prst="rect">
            <a:avLst/>
          </a:prstGeom>
        </p:spPr>
        <p:txBody>
          <a:bodyPr lIns="0" tIns="0" rIns="0" bIns="0" rtlCol="0" anchor="t">
            <a:spAutoFit/>
          </a:bodyPr>
          <a:lstStyle/>
          <a:p>
            <a:pPr marL="959572" lvl="1" indent="-479786">
              <a:lnSpc>
                <a:spcPts val="5333"/>
              </a:lnSpc>
              <a:buFont typeface="Arial"/>
              <a:buChar char="•"/>
            </a:pPr>
            <a:r>
              <a:rPr lang="en-US" sz="4444">
                <a:solidFill>
                  <a:srgbClr val="272626"/>
                </a:solidFill>
                <a:latin typeface="Bryndan Write"/>
              </a:rPr>
              <a:t>Для </a:t>
            </a:r>
            <a:r>
              <a:rPr lang="en-US" sz="4444" u="none">
                <a:solidFill>
                  <a:srgbClr val="272626"/>
                </a:solidFill>
                <a:latin typeface="Bryndan Write"/>
              </a:rPr>
              <a:t>развития грамматического строя речи можно использовать дидактические игры:</a:t>
            </a:r>
          </a:p>
          <a:p>
            <a:pPr>
              <a:lnSpc>
                <a:spcPts val="3892"/>
              </a:lnSpc>
            </a:pPr>
            <a:endParaRPr lang="en-US" sz="4444" u="none">
              <a:solidFill>
                <a:srgbClr val="272626"/>
              </a:solidFill>
              <a:latin typeface="Bryndan Write"/>
            </a:endParaRPr>
          </a:p>
        </p:txBody>
      </p:sp>
      <p:sp>
        <p:nvSpPr>
          <p:cNvPr id="7" name="TextBox 7"/>
          <p:cNvSpPr txBox="1"/>
          <p:nvPr/>
        </p:nvSpPr>
        <p:spPr>
          <a:xfrm>
            <a:off x="384502" y="3953877"/>
            <a:ext cx="5902773" cy="3024975"/>
          </a:xfrm>
          <a:prstGeom prst="rect">
            <a:avLst/>
          </a:prstGeom>
        </p:spPr>
        <p:txBody>
          <a:bodyPr lIns="0" tIns="0" rIns="0" bIns="0" rtlCol="0" anchor="t">
            <a:spAutoFit/>
          </a:bodyPr>
          <a:lstStyle/>
          <a:p>
            <a:pPr>
              <a:lnSpc>
                <a:spcPts val="5994"/>
              </a:lnSpc>
              <a:spcBef>
                <a:spcPct val="0"/>
              </a:spcBef>
            </a:pPr>
            <a:r>
              <a:rPr lang="en-US" sz="4281">
                <a:solidFill>
                  <a:srgbClr val="272626"/>
                </a:solidFill>
                <a:latin typeface="Bryndan Write"/>
              </a:rPr>
              <a:t>• «Кого увидели?» (учим использовать существительные в винительном падеже)</a:t>
            </a:r>
          </a:p>
        </p:txBody>
      </p:sp>
      <p:sp>
        <p:nvSpPr>
          <p:cNvPr id="8" name="TextBox 8"/>
          <p:cNvSpPr txBox="1"/>
          <p:nvPr/>
        </p:nvSpPr>
        <p:spPr>
          <a:xfrm>
            <a:off x="384502" y="6835977"/>
            <a:ext cx="6837430" cy="2406786"/>
          </a:xfrm>
          <a:prstGeom prst="rect">
            <a:avLst/>
          </a:prstGeom>
        </p:spPr>
        <p:txBody>
          <a:bodyPr lIns="0" tIns="0" rIns="0" bIns="0" rtlCol="0" anchor="t">
            <a:spAutoFit/>
          </a:bodyPr>
          <a:lstStyle/>
          <a:p>
            <a:pPr>
              <a:lnSpc>
                <a:spcPts val="6296"/>
              </a:lnSpc>
              <a:spcBef>
                <a:spcPct val="0"/>
              </a:spcBef>
            </a:pPr>
            <a:r>
              <a:rPr lang="en-US" sz="4497">
                <a:solidFill>
                  <a:srgbClr val="272626"/>
                </a:solidFill>
                <a:latin typeface="Bryndan Write"/>
              </a:rPr>
              <a:t>• «Жадина» (учим определять род имен существительных )</a:t>
            </a:r>
          </a:p>
        </p:txBody>
      </p:sp>
      <p:grpSp>
        <p:nvGrpSpPr>
          <p:cNvPr id="9" name="Group 9"/>
          <p:cNvGrpSpPr/>
          <p:nvPr/>
        </p:nvGrpSpPr>
        <p:grpSpPr>
          <a:xfrm>
            <a:off x="12386665" y="594836"/>
            <a:ext cx="5657850" cy="9156785"/>
            <a:chOff x="0" y="0"/>
            <a:chExt cx="1913890" cy="3097480"/>
          </a:xfrm>
        </p:grpSpPr>
        <p:sp>
          <p:nvSpPr>
            <p:cNvPr id="10" name="Freeform 10"/>
            <p:cNvSpPr/>
            <p:nvPr/>
          </p:nvSpPr>
          <p:spPr>
            <a:xfrm>
              <a:off x="0" y="0"/>
              <a:ext cx="1913890" cy="3097480"/>
            </a:xfrm>
            <a:custGeom>
              <a:avLst/>
              <a:gdLst/>
              <a:ahLst/>
              <a:cxnLst/>
              <a:rect l="l" t="t" r="r" b="b"/>
              <a:pathLst>
                <a:path w="1913890" h="3097480">
                  <a:moveTo>
                    <a:pt x="1789430" y="3097480"/>
                  </a:moveTo>
                  <a:lnTo>
                    <a:pt x="124460" y="3097480"/>
                  </a:lnTo>
                  <a:cubicBezTo>
                    <a:pt x="55880" y="3097480"/>
                    <a:pt x="0" y="3041600"/>
                    <a:pt x="0" y="2973020"/>
                  </a:cubicBezTo>
                  <a:lnTo>
                    <a:pt x="0" y="124460"/>
                  </a:lnTo>
                  <a:cubicBezTo>
                    <a:pt x="0" y="55880"/>
                    <a:pt x="55880" y="0"/>
                    <a:pt x="124460" y="0"/>
                  </a:cubicBezTo>
                  <a:lnTo>
                    <a:pt x="1789430" y="0"/>
                  </a:lnTo>
                  <a:cubicBezTo>
                    <a:pt x="1858010" y="0"/>
                    <a:pt x="1913890" y="55880"/>
                    <a:pt x="1913890" y="124460"/>
                  </a:cubicBezTo>
                  <a:lnTo>
                    <a:pt x="1913890" y="2973020"/>
                  </a:lnTo>
                  <a:cubicBezTo>
                    <a:pt x="1913890" y="3041600"/>
                    <a:pt x="1858010" y="3097480"/>
                    <a:pt x="1789430" y="3097480"/>
                  </a:cubicBezTo>
                  <a:close/>
                </a:path>
              </a:pathLst>
            </a:custGeom>
            <a:solidFill>
              <a:srgbClr val="D860A5"/>
            </a:solidFill>
          </p:spPr>
        </p:sp>
      </p:grpSp>
      <p:sp>
        <p:nvSpPr>
          <p:cNvPr id="11" name="TextBox 11"/>
          <p:cNvSpPr txBox="1"/>
          <p:nvPr/>
        </p:nvSpPr>
        <p:spPr>
          <a:xfrm>
            <a:off x="6657891" y="402029"/>
            <a:ext cx="5639975" cy="4632607"/>
          </a:xfrm>
          <a:prstGeom prst="rect">
            <a:avLst/>
          </a:prstGeom>
        </p:spPr>
        <p:txBody>
          <a:bodyPr lIns="0" tIns="0" rIns="0" bIns="0" rtlCol="0" anchor="t">
            <a:spAutoFit/>
          </a:bodyPr>
          <a:lstStyle/>
          <a:p>
            <a:pPr>
              <a:lnSpc>
                <a:spcPts val="6054"/>
              </a:lnSpc>
              <a:spcBef>
                <a:spcPct val="0"/>
              </a:spcBef>
            </a:pPr>
            <a:r>
              <a:rPr lang="en-US" sz="4324">
                <a:solidFill>
                  <a:srgbClr val="272626"/>
                </a:solidFill>
                <a:latin typeface="Bryndan Write"/>
              </a:rPr>
              <a:t>• «Кого (чего) не стало?» (учим употреблению существительных в родительном падеже)</a:t>
            </a:r>
          </a:p>
          <a:p>
            <a:pPr>
              <a:lnSpc>
                <a:spcPts val="6054"/>
              </a:lnSpc>
              <a:spcBef>
                <a:spcPct val="0"/>
              </a:spcBef>
            </a:pPr>
            <a:endParaRPr lang="en-US" sz="4324">
              <a:solidFill>
                <a:srgbClr val="272626"/>
              </a:solidFill>
              <a:latin typeface="Bryndan Write"/>
            </a:endParaRPr>
          </a:p>
        </p:txBody>
      </p:sp>
      <p:sp>
        <p:nvSpPr>
          <p:cNvPr id="12" name="TextBox 12"/>
          <p:cNvSpPr txBox="1"/>
          <p:nvPr/>
        </p:nvSpPr>
        <p:spPr>
          <a:xfrm>
            <a:off x="6287275" y="4109854"/>
            <a:ext cx="5886687" cy="2892811"/>
          </a:xfrm>
          <a:prstGeom prst="rect">
            <a:avLst/>
          </a:prstGeom>
        </p:spPr>
        <p:txBody>
          <a:bodyPr lIns="0" tIns="0" rIns="0" bIns="0" rtlCol="0" anchor="t">
            <a:spAutoFit/>
          </a:bodyPr>
          <a:lstStyle/>
          <a:p>
            <a:pPr marL="877594" lvl="1" indent="-438797">
              <a:lnSpc>
                <a:spcPts val="5690"/>
              </a:lnSpc>
              <a:buFont typeface="Arial"/>
              <a:buChar char="•"/>
            </a:pPr>
            <a:r>
              <a:rPr lang="en-US" sz="4064">
                <a:solidFill>
                  <a:srgbClr val="272626"/>
                </a:solidFill>
                <a:latin typeface="Bryndan Write"/>
              </a:rPr>
              <a:t>«Гости» (учим употреблению существительных в дательном падеже)</a:t>
            </a:r>
          </a:p>
        </p:txBody>
      </p:sp>
      <p:sp>
        <p:nvSpPr>
          <p:cNvPr id="13" name="TextBox 13"/>
          <p:cNvSpPr txBox="1"/>
          <p:nvPr/>
        </p:nvSpPr>
        <p:spPr>
          <a:xfrm>
            <a:off x="6746690" y="7148745"/>
            <a:ext cx="6481087" cy="2236662"/>
          </a:xfrm>
          <a:prstGeom prst="rect">
            <a:avLst/>
          </a:prstGeom>
        </p:spPr>
        <p:txBody>
          <a:bodyPr lIns="0" tIns="0" rIns="0" bIns="0" rtlCol="0" anchor="t">
            <a:spAutoFit/>
          </a:bodyPr>
          <a:lstStyle/>
          <a:p>
            <a:pPr>
              <a:lnSpc>
                <a:spcPts val="5878"/>
              </a:lnSpc>
            </a:pPr>
            <a:r>
              <a:rPr lang="en-US" sz="4199">
                <a:solidFill>
                  <a:srgbClr val="272626"/>
                </a:solidFill>
                <a:latin typeface="Bryndan Write"/>
              </a:rPr>
              <a:t>• «Большой зверь» (работаем над словообразованием).</a:t>
            </a:r>
          </a:p>
        </p:txBody>
      </p:sp>
      <p:sp>
        <p:nvSpPr>
          <p:cNvPr id="14" name="TextBox 14"/>
          <p:cNvSpPr txBox="1"/>
          <p:nvPr/>
        </p:nvSpPr>
        <p:spPr>
          <a:xfrm>
            <a:off x="12386665" y="885825"/>
            <a:ext cx="5717990" cy="3191877"/>
          </a:xfrm>
          <a:prstGeom prst="rect">
            <a:avLst/>
          </a:prstGeom>
        </p:spPr>
        <p:txBody>
          <a:bodyPr lIns="0" tIns="0" rIns="0" bIns="0" rtlCol="0" anchor="t">
            <a:spAutoFit/>
          </a:bodyPr>
          <a:lstStyle/>
          <a:p>
            <a:pPr algn="ctr">
              <a:lnSpc>
                <a:spcPts val="6244"/>
              </a:lnSpc>
              <a:spcBef>
                <a:spcPct val="0"/>
              </a:spcBef>
            </a:pPr>
            <a:r>
              <a:rPr lang="en-US" sz="4460">
                <a:solidFill>
                  <a:srgbClr val="272626"/>
                </a:solidFill>
                <a:latin typeface="Bryndan Write"/>
              </a:rPr>
              <a:t>• «Кто у кого?» (образовываем название детёнышей с помощью суффиксов.)</a:t>
            </a:r>
          </a:p>
        </p:txBody>
      </p:sp>
      <p:sp>
        <p:nvSpPr>
          <p:cNvPr id="15" name="TextBox 15"/>
          <p:cNvSpPr txBox="1"/>
          <p:nvPr/>
        </p:nvSpPr>
        <p:spPr>
          <a:xfrm>
            <a:off x="11709204" y="4343901"/>
            <a:ext cx="6578796" cy="3191877"/>
          </a:xfrm>
          <a:prstGeom prst="rect">
            <a:avLst/>
          </a:prstGeom>
        </p:spPr>
        <p:txBody>
          <a:bodyPr lIns="0" tIns="0" rIns="0" bIns="0" rtlCol="0" anchor="t">
            <a:spAutoFit/>
          </a:bodyPr>
          <a:lstStyle/>
          <a:p>
            <a:pPr algn="ctr">
              <a:lnSpc>
                <a:spcPts val="6244"/>
              </a:lnSpc>
              <a:spcBef>
                <a:spcPct val="0"/>
              </a:spcBef>
            </a:pPr>
            <a:r>
              <a:rPr lang="en-US" sz="4460">
                <a:solidFill>
                  <a:srgbClr val="272626"/>
                </a:solidFill>
                <a:latin typeface="Bryndan Write"/>
              </a:rPr>
              <a:t>• «Чьё это?» (образовываем притяжательные прилагательные)</a:t>
            </a:r>
          </a:p>
        </p:txBody>
      </p:sp>
      <p:sp>
        <p:nvSpPr>
          <p:cNvPr id="16" name="AutoShape 16"/>
          <p:cNvSpPr/>
          <p:nvPr/>
        </p:nvSpPr>
        <p:spPr>
          <a:xfrm>
            <a:off x="549767" y="4030084"/>
            <a:ext cx="5208753" cy="0"/>
          </a:xfrm>
          <a:prstGeom prst="line">
            <a:avLst/>
          </a:prstGeom>
          <a:ln w="47625" cap="rnd">
            <a:solidFill>
              <a:srgbClr val="000000"/>
            </a:solidFill>
            <a:prstDash val="sysDot"/>
            <a:headEnd type="none" w="sm" len="sm"/>
            <a:tailEnd type="none" w="sm" len="sm"/>
          </a:ln>
        </p:spPr>
      </p:sp>
      <p:sp>
        <p:nvSpPr>
          <p:cNvPr id="17" name="AutoShape 17"/>
          <p:cNvSpPr/>
          <p:nvPr/>
        </p:nvSpPr>
        <p:spPr>
          <a:xfrm>
            <a:off x="549767" y="6978852"/>
            <a:ext cx="5208753" cy="0"/>
          </a:xfrm>
          <a:prstGeom prst="line">
            <a:avLst/>
          </a:prstGeom>
          <a:ln w="47625" cap="rnd">
            <a:solidFill>
              <a:srgbClr val="000000"/>
            </a:solidFill>
            <a:prstDash val="sysDot"/>
            <a:headEnd type="none" w="sm" len="sm"/>
            <a:tailEnd type="none" w="sm" len="sm"/>
          </a:ln>
        </p:spPr>
      </p:sp>
      <p:sp>
        <p:nvSpPr>
          <p:cNvPr id="18" name="AutoShape 18"/>
          <p:cNvSpPr/>
          <p:nvPr/>
        </p:nvSpPr>
        <p:spPr>
          <a:xfrm>
            <a:off x="6750147" y="4224154"/>
            <a:ext cx="5208753" cy="0"/>
          </a:xfrm>
          <a:prstGeom prst="line">
            <a:avLst/>
          </a:prstGeom>
          <a:ln w="47625" cap="rnd">
            <a:solidFill>
              <a:srgbClr val="000000"/>
            </a:solidFill>
            <a:prstDash val="sysDot"/>
            <a:headEnd type="none" w="sm" len="sm"/>
            <a:tailEnd type="none" w="sm" len="sm"/>
          </a:ln>
        </p:spPr>
      </p:sp>
      <p:sp>
        <p:nvSpPr>
          <p:cNvPr id="19" name="AutoShape 19"/>
          <p:cNvSpPr/>
          <p:nvPr/>
        </p:nvSpPr>
        <p:spPr>
          <a:xfrm>
            <a:off x="6740660" y="7224945"/>
            <a:ext cx="5208753" cy="0"/>
          </a:xfrm>
          <a:prstGeom prst="line">
            <a:avLst/>
          </a:prstGeom>
          <a:ln w="47625" cap="rnd">
            <a:solidFill>
              <a:srgbClr val="000000"/>
            </a:solidFill>
            <a:prstDash val="sysDot"/>
            <a:headEnd type="none" w="sm" len="sm"/>
            <a:tailEnd type="none" w="sm" len="sm"/>
          </a:ln>
        </p:spPr>
      </p:sp>
      <p:sp>
        <p:nvSpPr>
          <p:cNvPr id="20" name="AutoShape 20"/>
          <p:cNvSpPr/>
          <p:nvPr/>
        </p:nvSpPr>
        <p:spPr>
          <a:xfrm>
            <a:off x="12641284" y="4176529"/>
            <a:ext cx="5208753" cy="0"/>
          </a:xfrm>
          <a:prstGeom prst="line">
            <a:avLst/>
          </a:prstGeom>
          <a:ln w="47625" cap="rnd">
            <a:solidFill>
              <a:srgbClr val="000000"/>
            </a:solidFill>
            <a:prstDash val="sysDot"/>
            <a:headEnd type="none" w="sm" len="sm"/>
            <a:tailEnd type="none" w="sm" len="sm"/>
          </a:ln>
        </p:spPr>
      </p:sp>
      <p:sp>
        <p:nvSpPr>
          <p:cNvPr id="21" name="AutoShape 21"/>
          <p:cNvSpPr/>
          <p:nvPr/>
        </p:nvSpPr>
        <p:spPr>
          <a:xfrm>
            <a:off x="12641284" y="7535779"/>
            <a:ext cx="5208753" cy="0"/>
          </a:xfrm>
          <a:prstGeom prst="line">
            <a:avLst/>
          </a:prstGeom>
          <a:ln w="47625" cap="rnd">
            <a:solidFill>
              <a:srgbClr val="000000"/>
            </a:solidFill>
            <a:prstDash val="sysDot"/>
            <a:headEnd type="none" w="sm" len="sm"/>
            <a:tailEnd type="none" w="sm" len="sm"/>
          </a:ln>
        </p:spPr>
      </p:sp>
      <p:sp>
        <p:nvSpPr>
          <p:cNvPr id="22" name="TextBox 22"/>
          <p:cNvSpPr txBox="1"/>
          <p:nvPr/>
        </p:nvSpPr>
        <p:spPr>
          <a:xfrm>
            <a:off x="11384017" y="7780666"/>
            <a:ext cx="7723287" cy="944245"/>
          </a:xfrm>
          <a:prstGeom prst="rect">
            <a:avLst/>
          </a:prstGeom>
        </p:spPr>
        <p:txBody>
          <a:bodyPr lIns="0" tIns="0" rIns="0" bIns="0" rtlCol="0" anchor="t">
            <a:spAutoFit/>
          </a:bodyPr>
          <a:lstStyle/>
          <a:p>
            <a:pPr algn="ctr">
              <a:lnSpc>
                <a:spcPts val="7279"/>
              </a:lnSpc>
            </a:pPr>
            <a:r>
              <a:rPr lang="en-US" sz="5199">
                <a:solidFill>
                  <a:srgbClr val="272626"/>
                </a:solidFill>
                <a:latin typeface="Bryndan Write"/>
              </a:rPr>
              <a:t>и другие.....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7E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a:fillRect/>
          </a:stretch>
        </p:blipFill>
        <p:spPr>
          <a:xfrm rot="1456560">
            <a:off x="17003228" y="1137670"/>
            <a:ext cx="760877" cy="1073032"/>
          </a:xfrm>
          <a:prstGeom prst="rect">
            <a:avLst/>
          </a:prstGeom>
        </p:spPr>
      </p:pic>
      <p:pic>
        <p:nvPicPr>
          <p:cNvPr id="3" name="Picture 3"/>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a:fillRect/>
          </a:stretch>
        </p:blipFill>
        <p:spPr>
          <a:xfrm rot="1404847">
            <a:off x="517967" y="3803119"/>
            <a:ext cx="1122310" cy="1122310"/>
          </a:xfrm>
          <a:prstGeom prst="rect">
            <a:avLst/>
          </a:prstGeom>
        </p:spPr>
      </p:pic>
      <p:pic>
        <p:nvPicPr>
          <p:cNvPr id="4" name="Picture 4"/>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xmlns="" r:embed="rId7"/>
              </a:ext>
            </a:extLst>
          </a:blip>
          <a:srcRect/>
          <a:stretch>
            <a:fillRect/>
          </a:stretch>
        </p:blipFill>
        <p:spPr>
          <a:xfrm rot="-1461588">
            <a:off x="15678788" y="5514100"/>
            <a:ext cx="1221388" cy="1296841"/>
          </a:xfrm>
          <a:prstGeom prst="rect">
            <a:avLst/>
          </a:prstGeom>
        </p:spPr>
      </p:pic>
      <p:pic>
        <p:nvPicPr>
          <p:cNvPr id="5" name="Picture 5"/>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rcRect/>
          <a:stretch>
            <a:fillRect/>
          </a:stretch>
        </p:blipFill>
        <p:spPr>
          <a:xfrm rot="-1646022">
            <a:off x="544691" y="476732"/>
            <a:ext cx="1303493" cy="1201584"/>
          </a:xfrm>
          <a:prstGeom prst="rect">
            <a:avLst/>
          </a:prstGeom>
        </p:spPr>
      </p:pic>
      <p:pic>
        <p:nvPicPr>
          <p:cNvPr id="6" name="Picture 6"/>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xmlns="" r:embed="rId11"/>
              </a:ext>
            </a:extLst>
          </a:blip>
          <a:srcRect/>
          <a:stretch>
            <a:fillRect/>
          </a:stretch>
        </p:blipFill>
        <p:spPr>
          <a:xfrm>
            <a:off x="16777506" y="3980342"/>
            <a:ext cx="1077413" cy="1288211"/>
          </a:xfrm>
          <a:prstGeom prst="rect">
            <a:avLst/>
          </a:prstGeom>
        </p:spPr>
      </p:pic>
      <p:pic>
        <p:nvPicPr>
          <p:cNvPr id="7" name="Picture 7"/>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xmlns="" r:embed="rId13"/>
              </a:ext>
            </a:extLst>
          </a:blip>
          <a:srcRect/>
          <a:stretch>
            <a:fillRect/>
          </a:stretch>
        </p:blipFill>
        <p:spPr>
          <a:xfrm>
            <a:off x="15138642" y="563362"/>
            <a:ext cx="1433059" cy="930675"/>
          </a:xfrm>
          <a:prstGeom prst="rect">
            <a:avLst/>
          </a:prstGeom>
        </p:spPr>
      </p:pic>
      <p:pic>
        <p:nvPicPr>
          <p:cNvPr id="8" name="Picture 8"/>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xmlns="" r:embed="rId15"/>
              </a:ext>
            </a:extLst>
          </a:blip>
          <a:srcRect/>
          <a:stretch>
            <a:fillRect/>
          </a:stretch>
        </p:blipFill>
        <p:spPr>
          <a:xfrm rot="8003586">
            <a:off x="16298884" y="2278356"/>
            <a:ext cx="545634" cy="1130375"/>
          </a:xfrm>
          <a:prstGeom prst="rect">
            <a:avLst/>
          </a:prstGeom>
        </p:spPr>
      </p:pic>
      <p:pic>
        <p:nvPicPr>
          <p:cNvPr id="9" name="Picture 9"/>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xmlns="" r:embed="rId17"/>
              </a:ext>
            </a:extLst>
          </a:blip>
          <a:srcRect/>
          <a:stretch>
            <a:fillRect/>
          </a:stretch>
        </p:blipFill>
        <p:spPr>
          <a:xfrm rot="1920968">
            <a:off x="691536" y="2688533"/>
            <a:ext cx="1935172" cy="633329"/>
          </a:xfrm>
          <a:prstGeom prst="rect">
            <a:avLst/>
          </a:prstGeom>
        </p:spPr>
      </p:pic>
      <p:pic>
        <p:nvPicPr>
          <p:cNvPr id="10" name="Picture 10"/>
          <p:cNvPicPr>
            <a:picLocks noChangeAspect="1"/>
          </p:cNvPicPr>
          <p:nvPr/>
        </p:nvPicPr>
        <p:blipFill>
          <a:blip r:embed="rId18" cstate="email">
            <a:extLst>
              <a:ext uri="{28A0092B-C50C-407E-A947-70E740481C1C}">
                <a14:useLocalDpi xmlns:a14="http://schemas.microsoft.com/office/drawing/2010/main"/>
              </a:ext>
              <a:ext uri="{96DAC541-7B7A-43D3-8B79-37D633B846F1}">
                <asvg:svgBlip xmlns:asvg="http://schemas.microsoft.com/office/drawing/2016/SVG/main" xmlns="" r:embed="rId19"/>
              </a:ext>
            </a:extLst>
          </a:blip>
          <a:srcRect/>
          <a:stretch>
            <a:fillRect/>
          </a:stretch>
        </p:blipFill>
        <p:spPr>
          <a:xfrm rot="1129358">
            <a:off x="2016552" y="1617438"/>
            <a:ext cx="839734" cy="798511"/>
          </a:xfrm>
          <a:prstGeom prst="rect">
            <a:avLst/>
          </a:prstGeom>
        </p:spPr>
      </p:pic>
      <p:pic>
        <p:nvPicPr>
          <p:cNvPr id="11" name="Picture 11"/>
          <p:cNvPicPr>
            <a:picLocks noChangeAspect="1"/>
          </p:cNvPicPr>
          <p:nvPr/>
        </p:nvPicPr>
        <p:blipFill>
          <a:blip r:embed="rId20" cstate="email">
            <a:extLst>
              <a:ext uri="{28A0092B-C50C-407E-A947-70E740481C1C}">
                <a14:useLocalDpi xmlns:a14="http://schemas.microsoft.com/office/drawing/2010/main"/>
              </a:ext>
              <a:ext uri="{96DAC541-7B7A-43D3-8B79-37D633B846F1}">
                <asvg:svgBlip xmlns:asvg="http://schemas.microsoft.com/office/drawing/2016/SVG/main" xmlns="" r:embed="rId21"/>
              </a:ext>
            </a:extLst>
          </a:blip>
          <a:srcRect/>
          <a:stretch>
            <a:fillRect/>
          </a:stretch>
        </p:blipFill>
        <p:spPr>
          <a:xfrm rot="-1453495">
            <a:off x="449009" y="6682804"/>
            <a:ext cx="1260226" cy="1426182"/>
          </a:xfrm>
          <a:prstGeom prst="rect">
            <a:avLst/>
          </a:prstGeom>
        </p:spPr>
      </p:pic>
      <p:pic>
        <p:nvPicPr>
          <p:cNvPr id="12" name="Picture 12"/>
          <p:cNvPicPr>
            <a:picLocks noChangeAspect="1"/>
          </p:cNvPicPr>
          <p:nvPr/>
        </p:nvPicPr>
        <p:blipFill>
          <a:blip r:embed="rId22" cstate="email">
            <a:extLst>
              <a:ext uri="{28A0092B-C50C-407E-A947-70E740481C1C}">
                <a14:useLocalDpi xmlns:a14="http://schemas.microsoft.com/office/drawing/2010/main"/>
              </a:ext>
              <a:ext uri="{96DAC541-7B7A-43D3-8B79-37D633B846F1}">
                <asvg:svgBlip xmlns:asvg="http://schemas.microsoft.com/office/drawing/2016/SVG/main" xmlns="" r:embed="rId23"/>
              </a:ext>
            </a:extLst>
          </a:blip>
          <a:srcRect/>
          <a:stretch>
            <a:fillRect/>
          </a:stretch>
        </p:blipFill>
        <p:spPr>
          <a:xfrm rot="-10601344">
            <a:off x="1374128" y="4867178"/>
            <a:ext cx="1451981" cy="1451981"/>
          </a:xfrm>
          <a:prstGeom prst="rect">
            <a:avLst/>
          </a:prstGeom>
        </p:spPr>
      </p:pic>
      <p:pic>
        <p:nvPicPr>
          <p:cNvPr id="13" name="Picture 13"/>
          <p:cNvPicPr>
            <a:picLocks noChangeAspect="1"/>
          </p:cNvPicPr>
          <p:nvPr/>
        </p:nvPicPr>
        <p:blipFill>
          <a:blip r:embed="rId24" cstate="email">
            <a:extLst>
              <a:ext uri="{28A0092B-C50C-407E-A947-70E740481C1C}">
                <a14:useLocalDpi xmlns:a14="http://schemas.microsoft.com/office/drawing/2010/main"/>
              </a:ext>
              <a:ext uri="{96DAC541-7B7A-43D3-8B79-37D633B846F1}">
                <asvg:svgBlip xmlns:asvg="http://schemas.microsoft.com/office/drawing/2016/SVG/main" xmlns="" r:embed="rId25"/>
              </a:ext>
            </a:extLst>
          </a:blip>
          <a:srcRect/>
          <a:stretch>
            <a:fillRect/>
          </a:stretch>
        </p:blipFill>
        <p:spPr>
          <a:xfrm rot="-9438273">
            <a:off x="17174152" y="6290540"/>
            <a:ext cx="399981" cy="1848650"/>
          </a:xfrm>
          <a:prstGeom prst="rect">
            <a:avLst/>
          </a:prstGeom>
        </p:spPr>
      </p:pic>
      <p:pic>
        <p:nvPicPr>
          <p:cNvPr id="14" name="Picture 14"/>
          <p:cNvPicPr>
            <a:picLocks noChangeAspect="1"/>
          </p:cNvPicPr>
          <p:nvPr/>
        </p:nvPicPr>
        <p:blipFill>
          <a:blip r:embed="rId26" cstate="email">
            <a:extLst>
              <a:ext uri="{28A0092B-C50C-407E-A947-70E740481C1C}">
                <a14:useLocalDpi xmlns:a14="http://schemas.microsoft.com/office/drawing/2010/main"/>
              </a:ext>
              <a:ext uri="{96DAC541-7B7A-43D3-8B79-37D633B846F1}">
                <asvg:svgBlip xmlns:asvg="http://schemas.microsoft.com/office/drawing/2016/SVG/main" xmlns="" r:embed="rId27"/>
              </a:ext>
            </a:extLst>
          </a:blip>
          <a:srcRect/>
          <a:stretch>
            <a:fillRect/>
          </a:stretch>
        </p:blipFill>
        <p:spPr>
          <a:xfrm rot="-3659741">
            <a:off x="15516672" y="7933902"/>
            <a:ext cx="913813" cy="934195"/>
          </a:xfrm>
          <a:prstGeom prst="rect">
            <a:avLst/>
          </a:prstGeom>
        </p:spPr>
      </p:pic>
      <p:pic>
        <p:nvPicPr>
          <p:cNvPr id="15" name="Picture 15"/>
          <p:cNvPicPr>
            <a:picLocks noChangeAspect="1"/>
          </p:cNvPicPr>
          <p:nvPr/>
        </p:nvPicPr>
        <p:blipFill>
          <a:blip r:embed="rId28" cstate="email">
            <a:extLst>
              <a:ext uri="{28A0092B-C50C-407E-A947-70E740481C1C}">
                <a14:useLocalDpi xmlns:a14="http://schemas.microsoft.com/office/drawing/2010/main"/>
              </a:ext>
              <a:ext uri="{96DAC541-7B7A-43D3-8B79-37D633B846F1}">
                <asvg:svgBlip xmlns:asvg="http://schemas.microsoft.com/office/drawing/2016/SVG/main" xmlns="" r:embed="rId29"/>
              </a:ext>
            </a:extLst>
          </a:blip>
          <a:srcRect/>
          <a:stretch>
            <a:fillRect/>
          </a:stretch>
        </p:blipFill>
        <p:spPr>
          <a:xfrm rot="1842453">
            <a:off x="16896164" y="8692004"/>
            <a:ext cx="876542" cy="977886"/>
          </a:xfrm>
          <a:prstGeom prst="rect">
            <a:avLst/>
          </a:prstGeom>
        </p:spPr>
      </p:pic>
      <p:pic>
        <p:nvPicPr>
          <p:cNvPr id="16" name="Picture 16"/>
          <p:cNvPicPr>
            <a:picLocks noChangeAspect="1"/>
          </p:cNvPicPr>
          <p:nvPr/>
        </p:nvPicPr>
        <p:blipFill>
          <a:blip r:embed="rId30" cstate="email">
            <a:extLst>
              <a:ext uri="{28A0092B-C50C-407E-A947-70E740481C1C}">
                <a14:useLocalDpi xmlns:a14="http://schemas.microsoft.com/office/drawing/2010/main"/>
              </a:ext>
              <a:ext uri="{96DAC541-7B7A-43D3-8B79-37D633B846F1}">
                <asvg:svgBlip xmlns:asvg="http://schemas.microsoft.com/office/drawing/2016/SVG/main" xmlns="" r:embed="rId31"/>
              </a:ext>
            </a:extLst>
          </a:blip>
          <a:srcRect/>
          <a:stretch>
            <a:fillRect/>
          </a:stretch>
        </p:blipFill>
        <p:spPr>
          <a:xfrm rot="1045001">
            <a:off x="2122556" y="7316621"/>
            <a:ext cx="862233" cy="1618526"/>
          </a:xfrm>
          <a:prstGeom prst="rect">
            <a:avLst/>
          </a:prstGeom>
        </p:spPr>
      </p:pic>
      <p:pic>
        <p:nvPicPr>
          <p:cNvPr id="17" name="Picture 17"/>
          <p:cNvPicPr>
            <a:picLocks noChangeAspect="1"/>
          </p:cNvPicPr>
          <p:nvPr/>
        </p:nvPicPr>
        <p:blipFill>
          <a:blip r:embed="rId32" cstate="email">
            <a:extLst>
              <a:ext uri="{28A0092B-C50C-407E-A947-70E740481C1C}">
                <a14:useLocalDpi xmlns:a14="http://schemas.microsoft.com/office/drawing/2010/main"/>
              </a:ext>
              <a:ext uri="{96DAC541-7B7A-43D3-8B79-37D633B846F1}">
                <asvg:svgBlip xmlns:asvg="http://schemas.microsoft.com/office/drawing/2016/SVG/main" xmlns="" r:embed="rId33"/>
              </a:ext>
            </a:extLst>
          </a:blip>
          <a:srcRect/>
          <a:stretch>
            <a:fillRect/>
          </a:stretch>
        </p:blipFill>
        <p:spPr>
          <a:xfrm rot="-4492633">
            <a:off x="1172670" y="8480136"/>
            <a:ext cx="616301" cy="1812650"/>
          </a:xfrm>
          <a:prstGeom prst="rect">
            <a:avLst/>
          </a:prstGeom>
        </p:spPr>
      </p:pic>
      <p:grpSp>
        <p:nvGrpSpPr>
          <p:cNvPr id="18" name="Group 18"/>
          <p:cNvGrpSpPr/>
          <p:nvPr/>
        </p:nvGrpSpPr>
        <p:grpSpPr>
          <a:xfrm>
            <a:off x="3518982" y="2319671"/>
            <a:ext cx="10884809" cy="3474662"/>
            <a:chOff x="0" y="0"/>
            <a:chExt cx="14513079" cy="4632883"/>
          </a:xfrm>
        </p:grpSpPr>
        <p:grpSp>
          <p:nvGrpSpPr>
            <p:cNvPr id="19" name="Group 19"/>
            <p:cNvGrpSpPr/>
            <p:nvPr/>
          </p:nvGrpSpPr>
          <p:grpSpPr>
            <a:xfrm>
              <a:off x="0" y="403968"/>
              <a:ext cx="14513079" cy="4228914"/>
              <a:chOff x="0" y="0"/>
              <a:chExt cx="3907097" cy="1138475"/>
            </a:xfrm>
          </p:grpSpPr>
          <p:sp>
            <p:nvSpPr>
              <p:cNvPr id="20" name="Freeform 20"/>
              <p:cNvSpPr/>
              <p:nvPr/>
            </p:nvSpPr>
            <p:spPr>
              <a:xfrm>
                <a:off x="0" y="-4262"/>
                <a:ext cx="3914842" cy="1144961"/>
              </a:xfrm>
              <a:custGeom>
                <a:avLst/>
                <a:gdLst/>
                <a:ahLst/>
                <a:cxnLst/>
                <a:rect l="l" t="t" r="r" b="b"/>
                <a:pathLst>
                  <a:path w="3914842" h="1144961">
                    <a:moveTo>
                      <a:pt x="2975943" y="1133773"/>
                    </a:moveTo>
                    <a:cubicBezTo>
                      <a:pt x="2975943" y="1133773"/>
                      <a:pt x="2556190" y="1144961"/>
                      <a:pt x="2093605" y="1142339"/>
                    </a:cubicBezTo>
                    <a:cubicBezTo>
                      <a:pt x="1711879" y="1140177"/>
                      <a:pt x="1057073" y="1132352"/>
                      <a:pt x="1057073" y="1132352"/>
                    </a:cubicBezTo>
                    <a:cubicBezTo>
                      <a:pt x="812931" y="1123518"/>
                      <a:pt x="565145" y="1106537"/>
                      <a:pt x="398404" y="1048359"/>
                    </a:cubicBezTo>
                    <a:cubicBezTo>
                      <a:pt x="120505" y="951398"/>
                      <a:pt x="0" y="773869"/>
                      <a:pt x="0" y="577261"/>
                    </a:cubicBezTo>
                    <a:lnTo>
                      <a:pt x="0" y="577259"/>
                    </a:lnTo>
                    <a:cubicBezTo>
                      <a:pt x="8536" y="440430"/>
                      <a:pt x="34263" y="311302"/>
                      <a:pt x="140291" y="225758"/>
                    </a:cubicBezTo>
                    <a:cubicBezTo>
                      <a:pt x="342602" y="62530"/>
                      <a:pt x="736658" y="7673"/>
                      <a:pt x="1155311" y="7673"/>
                    </a:cubicBezTo>
                    <a:cubicBezTo>
                      <a:pt x="1155311" y="7673"/>
                      <a:pt x="1551711" y="15681"/>
                      <a:pt x="1952851" y="7673"/>
                    </a:cubicBezTo>
                    <a:cubicBezTo>
                      <a:pt x="2337264" y="0"/>
                      <a:pt x="2801191" y="7673"/>
                      <a:pt x="2801191" y="7673"/>
                    </a:cubicBezTo>
                    <a:cubicBezTo>
                      <a:pt x="3169498" y="15152"/>
                      <a:pt x="3532811" y="84484"/>
                      <a:pt x="3730551" y="207066"/>
                    </a:cubicBezTo>
                    <a:cubicBezTo>
                      <a:pt x="3881568" y="300683"/>
                      <a:pt x="3914842" y="425358"/>
                      <a:pt x="3905702" y="577261"/>
                    </a:cubicBezTo>
                    <a:lnTo>
                      <a:pt x="3905702" y="577262"/>
                    </a:lnTo>
                    <a:cubicBezTo>
                      <a:pt x="3905702" y="891835"/>
                      <a:pt x="3622706" y="1105932"/>
                      <a:pt x="2975943" y="1133773"/>
                    </a:cubicBezTo>
                    <a:close/>
                  </a:path>
                </a:pathLst>
              </a:custGeom>
              <a:solidFill>
                <a:srgbClr val="FFF9ED"/>
              </a:solidFill>
            </p:spPr>
          </p:sp>
        </p:grpSp>
        <p:pic>
          <p:nvPicPr>
            <p:cNvPr id="21" name="Picture 21"/>
            <p:cNvPicPr>
              <a:picLocks noChangeAspect="1"/>
            </p:cNvPicPr>
            <p:nvPr/>
          </p:nvPicPr>
          <p:blipFill>
            <a:blip r:embed="rId34" cstate="email">
              <a:extLst>
                <a:ext uri="{28A0092B-C50C-407E-A947-70E740481C1C}">
                  <a14:useLocalDpi xmlns:a14="http://schemas.microsoft.com/office/drawing/2010/main"/>
                </a:ext>
                <a:ext uri="{96DAC541-7B7A-43D3-8B79-37D633B846F1}">
                  <asvg:svgBlip xmlns:asvg="http://schemas.microsoft.com/office/drawing/2016/SVG/main" xmlns="" r:embed="rId35"/>
                </a:ext>
              </a:extLst>
            </a:blip>
            <a:srcRect/>
            <a:stretch>
              <a:fillRect/>
            </a:stretch>
          </p:blipFill>
          <p:spPr>
            <a:xfrm>
              <a:off x="5420420" y="0"/>
              <a:ext cx="4027218" cy="961150"/>
            </a:xfrm>
            <a:prstGeom prst="rect">
              <a:avLst/>
            </a:prstGeom>
          </p:spPr>
        </p:pic>
      </p:grpSp>
      <p:pic>
        <p:nvPicPr>
          <p:cNvPr id="22" name="Picture 22"/>
          <p:cNvPicPr>
            <a:picLocks noChangeAspect="1"/>
          </p:cNvPicPr>
          <p:nvPr/>
        </p:nvPicPr>
        <p:blipFill>
          <a:blip r:embed="rId36" cstate="email">
            <a:extLst>
              <a:ext uri="{28A0092B-C50C-407E-A947-70E740481C1C}">
                <a14:useLocalDpi xmlns:a14="http://schemas.microsoft.com/office/drawing/2010/main"/>
              </a:ext>
              <a:ext uri="{96DAC541-7B7A-43D3-8B79-37D633B846F1}">
                <asvg:svgBlip xmlns:asvg="http://schemas.microsoft.com/office/drawing/2016/SVG/main" xmlns="" r:embed="rId37"/>
              </a:ext>
            </a:extLst>
          </a:blip>
          <a:srcRect/>
          <a:stretch>
            <a:fillRect/>
          </a:stretch>
        </p:blipFill>
        <p:spPr>
          <a:xfrm>
            <a:off x="15619574" y="3626338"/>
            <a:ext cx="708008" cy="708008"/>
          </a:xfrm>
          <a:prstGeom prst="rect">
            <a:avLst/>
          </a:prstGeom>
        </p:spPr>
      </p:pic>
      <p:sp>
        <p:nvSpPr>
          <p:cNvPr id="23" name="TextBox 23"/>
          <p:cNvSpPr txBox="1"/>
          <p:nvPr/>
        </p:nvSpPr>
        <p:spPr>
          <a:xfrm>
            <a:off x="3701596" y="3508680"/>
            <a:ext cx="10884809" cy="944245"/>
          </a:xfrm>
          <a:prstGeom prst="rect">
            <a:avLst/>
          </a:prstGeom>
        </p:spPr>
        <p:txBody>
          <a:bodyPr lIns="0" tIns="0" rIns="0" bIns="0" rtlCol="0" anchor="t">
            <a:spAutoFit/>
          </a:bodyPr>
          <a:lstStyle/>
          <a:p>
            <a:pPr algn="ctr">
              <a:lnSpc>
                <a:spcPts val="7279"/>
              </a:lnSpc>
            </a:pPr>
            <a:r>
              <a:rPr lang="en-US" sz="5199">
                <a:solidFill>
                  <a:srgbClr val="000000"/>
                </a:solidFill>
                <a:latin typeface="Bryndan Write"/>
              </a:rPr>
              <a:t>Спасибо за внимание!</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327</Words>
  <Application>Microsoft Office PowerPoint</Application>
  <PresentationFormat>Произвольный</PresentationFormat>
  <Paragraphs>25</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Bryndan Write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игровых технологий в формировании лексико-грамматического строя речи у обучающихся НОО с ОВЗ.</dc:title>
  <dc:creator>Алена</dc:creator>
  <cp:lastModifiedBy>Пользователь Windows</cp:lastModifiedBy>
  <cp:revision>1</cp:revision>
  <dcterms:created xsi:type="dcterms:W3CDTF">2006-08-16T00:00:00Z</dcterms:created>
  <dcterms:modified xsi:type="dcterms:W3CDTF">2021-11-12T10:02:04Z</dcterms:modified>
  <dc:identifier>DAEszpB6UOs</dc:identifier>
</cp:coreProperties>
</file>