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91" r:id="rId8"/>
    <p:sldId id="290" r:id="rId9"/>
    <p:sldId id="262" r:id="rId10"/>
    <p:sldId id="276" r:id="rId11"/>
    <p:sldId id="292" r:id="rId12"/>
    <p:sldId id="293" r:id="rId13"/>
    <p:sldId id="263" r:id="rId14"/>
    <p:sldId id="264" r:id="rId15"/>
    <p:sldId id="267" r:id="rId16"/>
    <p:sldId id="269" r:id="rId17"/>
    <p:sldId id="294" r:id="rId18"/>
    <p:sldId id="295" r:id="rId19"/>
    <p:sldId id="270" r:id="rId20"/>
    <p:sldId id="271" r:id="rId21"/>
    <p:sldId id="288" r:id="rId22"/>
    <p:sldId id="289" r:id="rId23"/>
    <p:sldId id="272" r:id="rId24"/>
    <p:sldId id="273" r:id="rId25"/>
    <p:sldId id="277" r:id="rId26"/>
    <p:sldId id="278" r:id="rId27"/>
    <p:sldId id="279" r:id="rId28"/>
    <p:sldId id="280" r:id="rId29"/>
    <p:sldId id="281" r:id="rId30"/>
    <p:sldId id="283" r:id="rId31"/>
    <p:sldId id="285" r:id="rId32"/>
    <p:sldId id="284" r:id="rId33"/>
    <p:sldId id="296" r:id="rId34"/>
    <p:sldId id="298" r:id="rId35"/>
    <p:sldId id="300" r:id="rId36"/>
    <p:sldId id="299" r:id="rId37"/>
    <p:sldId id="297" r:id="rId38"/>
    <p:sldId id="301" r:id="rId39"/>
    <p:sldId id="302" r:id="rId40"/>
    <p:sldId id="303" r:id="rId41"/>
    <p:sldId id="305" r:id="rId42"/>
    <p:sldId id="306" r:id="rId43"/>
    <p:sldId id="307" r:id="rId4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4" d="100"/>
          <a:sy n="44" d="100"/>
        </p:scale>
        <p:origin x="-108" y="-3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562707" y="1371600"/>
            <a:ext cx="109728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C10C54D7-0296-4170-937B-41ED8744126D}" type="slidenum">
              <a:rPr lang="ru-RU" smtClean="0"/>
              <a:pPr/>
              <a:t>‹#›</a:t>
            </a:fld>
            <a:endParaRPr lang="ru-RU"/>
          </a:p>
        </p:txBody>
      </p:sp>
      <p:sp>
        <p:nvSpPr>
          <p:cNvPr id="9" name="Подзаголовок 8"/>
          <p:cNvSpPr>
            <a:spLocks noGrp="1"/>
          </p:cNvSpPr>
          <p:nvPr>
            <p:ph type="subTitle" idx="1"/>
          </p:nvPr>
        </p:nvSpPr>
        <p:spPr>
          <a:xfrm>
            <a:off x="1828800" y="3331698"/>
            <a:ext cx="85344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600" y="609600"/>
            <a:ext cx="94488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2133600" y="2507786"/>
            <a:ext cx="94488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10566400" y="6416676"/>
            <a:ext cx="1016000" cy="365125"/>
          </a:xfrm>
        </p:spPr>
        <p:txBody>
          <a:bodyPr/>
          <a:lstStyle/>
          <a:p>
            <a:fld id="{C10C54D7-0296-4170-937B-41ED8744126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609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9728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09600" y="1535113"/>
            <a:ext cx="5386917"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8" y="1535113"/>
            <a:ext cx="5389033"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2362201"/>
            <a:ext cx="5386917"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2362201"/>
            <a:ext cx="5389033"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09601" y="1524001"/>
            <a:ext cx="4011084"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766733" y="273051"/>
            <a:ext cx="6815667"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609600"/>
            <a:ext cx="73152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2438400" y="1831975"/>
            <a:ext cx="73152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2438400" y="1166787"/>
            <a:ext cx="73152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2AA9AC9-3D08-4D9A-AAFA-4DFD478532EE}"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0C54D7-0296-4170-937B-41ED8744126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1600200"/>
            <a:ext cx="109728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 y="6416676"/>
            <a:ext cx="28448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2AA9AC9-3D08-4D9A-AAFA-4DFD478532EE}" type="datetimeFigureOut">
              <a:rPr lang="ru-RU" smtClean="0"/>
              <a:pPr/>
              <a:t>20.10.2021</a:t>
            </a:fld>
            <a:endParaRPr lang="ru-RU"/>
          </a:p>
        </p:txBody>
      </p:sp>
      <p:sp>
        <p:nvSpPr>
          <p:cNvPr id="3" name="Нижний колонтитул 2"/>
          <p:cNvSpPr>
            <a:spLocks noGrp="1"/>
          </p:cNvSpPr>
          <p:nvPr>
            <p:ph type="ftr" sz="quarter" idx="3"/>
          </p:nvPr>
        </p:nvSpPr>
        <p:spPr>
          <a:xfrm>
            <a:off x="4165600" y="6416676"/>
            <a:ext cx="38608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10566400" y="6416676"/>
            <a:ext cx="1016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10C54D7-0296-4170-937B-41ED8744126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7107" y="674915"/>
            <a:ext cx="9295842" cy="2960914"/>
          </a:xfrm>
        </p:spPr>
        <p:txBody>
          <a:bodyPr>
            <a:normAutofit fontScale="90000"/>
          </a:bodyPr>
          <a:lstStyle/>
          <a:p>
            <a:r>
              <a:rPr lang="ru-RU" sz="4400" b="1" i="1" dirty="0" smtClean="0">
                <a:solidFill>
                  <a:schemeClr val="tx1"/>
                </a:solidFill>
              </a:rPr>
              <a:t>Изменения  в структуре</a:t>
            </a:r>
            <a:br>
              <a:rPr lang="ru-RU" sz="4400" b="1" i="1" dirty="0" smtClean="0">
                <a:solidFill>
                  <a:schemeClr val="tx1"/>
                </a:solidFill>
              </a:rPr>
            </a:br>
            <a:r>
              <a:rPr lang="ru-RU" sz="4400" b="1" i="1" dirty="0" smtClean="0">
                <a:solidFill>
                  <a:schemeClr val="tx1"/>
                </a:solidFill>
              </a:rPr>
              <a:t> ЕГЭ по физике 2022г. </a:t>
            </a:r>
            <a:br>
              <a:rPr lang="ru-RU" sz="4400" b="1" i="1" dirty="0" smtClean="0">
                <a:solidFill>
                  <a:schemeClr val="tx1"/>
                </a:solidFill>
              </a:rPr>
            </a:br>
            <a:r>
              <a:rPr lang="ru-RU" sz="4400" b="1" i="1" dirty="0" smtClean="0">
                <a:solidFill>
                  <a:schemeClr val="tx1"/>
                </a:solidFill>
              </a:rPr>
              <a:t> </a:t>
            </a:r>
            <a:r>
              <a:rPr lang="ru-RU" sz="4400" i="1" dirty="0" smtClean="0">
                <a:solidFill>
                  <a:schemeClr val="tx1"/>
                </a:solidFill>
              </a:rPr>
              <a:t>Практикум </a:t>
            </a:r>
            <a:r>
              <a:rPr lang="ru-RU" sz="4400" i="1" smtClean="0">
                <a:solidFill>
                  <a:schemeClr val="tx1"/>
                </a:solidFill>
              </a:rPr>
              <a:t>по </a:t>
            </a:r>
            <a:r>
              <a:rPr lang="ru-RU" sz="4400" b="1" i="1" smtClean="0">
                <a:solidFill>
                  <a:schemeClr val="tx1"/>
                </a:solidFill>
              </a:rPr>
              <a:t>Решению </a:t>
            </a:r>
            <a:r>
              <a:rPr lang="ru-RU" sz="4400" b="1" i="1" dirty="0" smtClean="0">
                <a:solidFill>
                  <a:schemeClr val="tx1"/>
                </a:solidFill>
              </a:rPr>
              <a:t>задач.</a:t>
            </a:r>
            <a:r>
              <a:rPr lang="ru-RU" sz="4400" dirty="0" smtClean="0">
                <a:solidFill>
                  <a:schemeClr val="tx1"/>
                </a:solidFill>
              </a:rPr>
              <a:t/>
            </a:r>
            <a:br>
              <a:rPr lang="ru-RU" sz="4400" dirty="0" smtClean="0">
                <a:solidFill>
                  <a:schemeClr val="tx1"/>
                </a:solidFill>
              </a:rPr>
            </a:br>
            <a:endParaRPr lang="ru-RU" sz="4400" dirty="0">
              <a:solidFill>
                <a:schemeClr val="tx1"/>
              </a:solidFill>
            </a:endParaRPr>
          </a:p>
        </p:txBody>
      </p:sp>
      <p:sp>
        <p:nvSpPr>
          <p:cNvPr id="3" name="Подзаголовок 2"/>
          <p:cNvSpPr>
            <a:spLocks noGrp="1"/>
          </p:cNvSpPr>
          <p:nvPr>
            <p:ph type="subTitle" idx="1"/>
          </p:nvPr>
        </p:nvSpPr>
        <p:spPr>
          <a:xfrm>
            <a:off x="2387598" y="3048000"/>
            <a:ext cx="7699831" cy="2467428"/>
          </a:xfrm>
        </p:spPr>
        <p:txBody>
          <a:bodyPr>
            <a:noAutofit/>
          </a:bodyPr>
          <a:lstStyle/>
          <a:p>
            <a:r>
              <a:rPr lang="ru-RU" sz="3200" b="1" dirty="0" smtClean="0">
                <a:solidFill>
                  <a:srgbClr val="C00000"/>
                </a:solidFill>
              </a:rPr>
              <a:t>Составила учитель физики</a:t>
            </a:r>
          </a:p>
          <a:p>
            <a:r>
              <a:rPr lang="ru-RU" sz="3200" b="1" dirty="0" smtClean="0">
                <a:solidFill>
                  <a:srgbClr val="C00000"/>
                </a:solidFill>
              </a:rPr>
              <a:t> МКОУ  СОШ № 2</a:t>
            </a:r>
          </a:p>
          <a:p>
            <a:r>
              <a:rPr lang="ru-RU" sz="3200" b="1" dirty="0" smtClean="0">
                <a:solidFill>
                  <a:srgbClr val="C00000"/>
                </a:solidFill>
              </a:rPr>
              <a:t> </a:t>
            </a:r>
            <a:r>
              <a:rPr lang="ru-RU" sz="3200" b="1" dirty="0" err="1" smtClean="0">
                <a:solidFill>
                  <a:srgbClr val="C00000"/>
                </a:solidFill>
              </a:rPr>
              <a:t>Шашанова</a:t>
            </a:r>
            <a:r>
              <a:rPr lang="ru-RU" sz="3200" b="1" dirty="0" smtClean="0">
                <a:solidFill>
                  <a:srgbClr val="C00000"/>
                </a:solidFill>
              </a:rPr>
              <a:t> Татьяна Васильевна</a:t>
            </a:r>
            <a:endParaRPr lang="ru-RU" sz="3200" b="1" dirty="0">
              <a:solidFill>
                <a:srgbClr val="C00000"/>
              </a:solidFill>
            </a:endParaRPr>
          </a:p>
        </p:txBody>
      </p:sp>
    </p:spTree>
    <p:extLst>
      <p:ext uri="{BB962C8B-B14F-4D97-AF65-F5344CB8AC3E}">
        <p14:creationId xmlns="" xmlns:p14="http://schemas.microsoft.com/office/powerpoint/2010/main" val="728763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60791"/>
          </a:xfrm>
        </p:spPr>
        <p:txBody>
          <a:bodyPr>
            <a:normAutofit fontScale="90000"/>
          </a:bodyPr>
          <a:lstStyle/>
          <a:p>
            <a:endParaRPr lang="ru-RU" dirty="0"/>
          </a:p>
        </p:txBody>
      </p:sp>
      <p:sp>
        <p:nvSpPr>
          <p:cNvPr id="3" name="Содержимое 2"/>
          <p:cNvSpPr>
            <a:spLocks noGrp="1"/>
          </p:cNvSpPr>
          <p:nvPr>
            <p:ph idx="1"/>
          </p:nvPr>
        </p:nvSpPr>
        <p:spPr>
          <a:xfrm>
            <a:off x="609600" y="348343"/>
            <a:ext cx="10972800" cy="5961017"/>
          </a:xfrm>
        </p:spPr>
        <p:txBody>
          <a:bodyPr/>
          <a:lstStyle/>
          <a:p>
            <a:pPr>
              <a:buNone/>
            </a:pPr>
            <a:r>
              <a:rPr lang="ru-RU" b="1" dirty="0" smtClean="0"/>
              <a:t>Решение.</a:t>
            </a:r>
            <a:endParaRPr lang="ru-RU" dirty="0" smtClean="0"/>
          </a:p>
          <a:p>
            <a:pPr>
              <a:buNone/>
            </a:pPr>
            <a:r>
              <a:rPr lang="ru-RU" dirty="0" smtClean="0"/>
              <a:t>     При равноускоренном движении с нулевой начальной скоростью, зависимость координаты тела от времени дается выражением: </a:t>
            </a:r>
          </a:p>
          <a:p>
            <a:pPr>
              <a:buNone/>
            </a:pPr>
            <a:endParaRPr lang="ru-RU" dirty="0" smtClean="0"/>
          </a:p>
          <a:p>
            <a:pPr>
              <a:buNone/>
            </a:pPr>
            <a:r>
              <a:rPr lang="ru-RU" dirty="0" smtClean="0"/>
              <a:t>   </a:t>
            </a:r>
          </a:p>
          <a:p>
            <a:pPr>
              <a:buNone/>
            </a:pPr>
            <a:r>
              <a:rPr lang="ru-RU" dirty="0" smtClean="0"/>
              <a:t> где         начальная координата. Из первой строки таблицы ясно, что начальная координата равна 2 м. Используя любую другую строку, например третью, для величины проекции ускорения имеем:</a:t>
            </a:r>
          </a:p>
          <a:p>
            <a:endParaRPr lang="ru-RU" dirty="0" smtClean="0"/>
          </a:p>
          <a:p>
            <a:pPr>
              <a:buNone/>
            </a:pPr>
            <a:endParaRPr lang="ru-RU" dirty="0" smtClean="0"/>
          </a:p>
          <a:p>
            <a:pPr>
              <a:buNone/>
            </a:pPr>
            <a:endParaRPr lang="ru-RU" dirty="0" smtClean="0"/>
          </a:p>
          <a:p>
            <a:pPr>
              <a:buNone/>
            </a:pPr>
            <a:r>
              <a:rPr lang="ru-RU" dirty="0" smtClean="0"/>
              <a:t>Ответ: 1.</a:t>
            </a:r>
          </a:p>
          <a:p>
            <a:endParaRPr lang="ru-RU" dirty="0"/>
          </a:p>
        </p:txBody>
      </p:sp>
      <p:pic>
        <p:nvPicPr>
          <p:cNvPr id="4" name="Рисунок 3" descr="x(t)=x_0 плюс дробь, числитель — a_xt в степени 2 , знаменатель — 2 ,"/>
          <p:cNvPicPr/>
          <p:nvPr/>
        </p:nvPicPr>
        <p:blipFill>
          <a:blip r:embed="rId2" cstate="print"/>
          <a:srcRect/>
          <a:stretch>
            <a:fillRect/>
          </a:stretch>
        </p:blipFill>
        <p:spPr bwMode="auto">
          <a:xfrm>
            <a:off x="1088571" y="1803535"/>
            <a:ext cx="2057945" cy="1113836"/>
          </a:xfrm>
          <a:prstGeom prst="rect">
            <a:avLst/>
          </a:prstGeom>
          <a:noFill/>
          <a:ln w="9525">
            <a:noFill/>
            <a:miter lim="800000"/>
            <a:headEnd/>
            <a:tailEnd/>
          </a:ln>
        </p:spPr>
      </p:pic>
      <p:pic>
        <p:nvPicPr>
          <p:cNvPr id="7" name="Рисунок 6" descr="x_0"/>
          <p:cNvPicPr/>
          <p:nvPr/>
        </p:nvPicPr>
        <p:blipFill>
          <a:blip r:embed="rId3" cstate="print"/>
          <a:srcRect/>
          <a:stretch>
            <a:fillRect/>
          </a:stretch>
        </p:blipFill>
        <p:spPr bwMode="auto">
          <a:xfrm>
            <a:off x="1502229" y="2786743"/>
            <a:ext cx="413657" cy="391886"/>
          </a:xfrm>
          <a:prstGeom prst="rect">
            <a:avLst/>
          </a:prstGeom>
          <a:noFill/>
          <a:ln w="9525">
            <a:noFill/>
            <a:miter lim="800000"/>
            <a:headEnd/>
            <a:tailEnd/>
          </a:ln>
        </p:spPr>
      </p:pic>
      <p:pic>
        <p:nvPicPr>
          <p:cNvPr id="8" name="Рисунок 7" descr="a_x = дробь, числитель — 2(x(t) минус x_0), знаменатель — t в степени 2 = дробь, числитель — 2 умножить на (10м минус 2м), знаменатель — (4с) в степени 2 =1м/с в степени 2 ."/>
          <p:cNvPicPr/>
          <p:nvPr/>
        </p:nvPicPr>
        <p:blipFill>
          <a:blip r:embed="rId4" cstate="print"/>
          <a:srcRect/>
          <a:stretch>
            <a:fillRect/>
          </a:stretch>
        </p:blipFill>
        <p:spPr bwMode="auto">
          <a:xfrm>
            <a:off x="2960913" y="4327888"/>
            <a:ext cx="6662057" cy="146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443819"/>
          </a:xfrm>
        </p:spPr>
        <p:txBody>
          <a:bodyPr>
            <a:normAutofit fontScale="90000"/>
          </a:bodyPr>
          <a:lstStyle/>
          <a:p>
            <a:endParaRPr lang="ru-RU" dirty="0"/>
          </a:p>
        </p:txBody>
      </p:sp>
      <p:sp>
        <p:nvSpPr>
          <p:cNvPr id="3" name="Содержимое 2"/>
          <p:cNvSpPr>
            <a:spLocks noGrp="1"/>
          </p:cNvSpPr>
          <p:nvPr>
            <p:ph idx="1"/>
          </p:nvPr>
        </p:nvSpPr>
        <p:spPr>
          <a:xfrm>
            <a:off x="609600" y="326571"/>
            <a:ext cx="10972800" cy="5982789"/>
          </a:xfrm>
        </p:spPr>
        <p:txBody>
          <a:bodyPr>
            <a:normAutofit/>
          </a:bodyPr>
          <a:lstStyle/>
          <a:p>
            <a:pPr>
              <a:buNone/>
            </a:pPr>
            <a:r>
              <a:rPr lang="ru-RU" dirty="0" smtClean="0"/>
              <a:t> </a:t>
            </a:r>
            <a:r>
              <a:rPr lang="ru-RU" b="1" i="1" dirty="0" smtClean="0"/>
              <a:t> 4</a:t>
            </a:r>
            <a:r>
              <a:rPr lang="ru-RU" dirty="0" smtClean="0"/>
              <a:t>. </a:t>
            </a:r>
            <a:r>
              <a:rPr lang="ru-RU" sz="2400" b="1" dirty="0" smtClean="0"/>
              <a:t>Деревянный шарик плавает в стакане с водой. Как изменятся сила тяжести, действующая на шарик, и глубина погружения шарика в жидкость, если он будет плавать в подсолнечном масле?</a:t>
            </a:r>
          </a:p>
          <a:p>
            <a:pPr>
              <a:buNone/>
            </a:pPr>
            <a:r>
              <a:rPr lang="ru-RU" sz="2400" b="1" dirty="0" smtClean="0"/>
              <a:t>  Для каждой величины определите соответствующий характер изменения:</a:t>
            </a:r>
          </a:p>
          <a:p>
            <a:pPr>
              <a:buNone/>
            </a:pPr>
            <a:r>
              <a:rPr lang="ru-RU" sz="2400" dirty="0" smtClean="0"/>
              <a:t>1) увеличится</a:t>
            </a:r>
          </a:p>
          <a:p>
            <a:pPr>
              <a:buNone/>
            </a:pPr>
            <a:r>
              <a:rPr lang="ru-RU" sz="2400" dirty="0" smtClean="0"/>
              <a:t>2) уменьшится</a:t>
            </a:r>
          </a:p>
          <a:p>
            <a:pPr>
              <a:buNone/>
            </a:pPr>
            <a:r>
              <a:rPr lang="ru-RU" sz="2400" dirty="0" smtClean="0"/>
              <a:t>3) не изменится</a:t>
            </a:r>
          </a:p>
          <a:p>
            <a:pPr>
              <a:buNone/>
            </a:pPr>
            <a:r>
              <a:rPr lang="ru-RU" sz="2400" dirty="0" smtClean="0"/>
              <a:t> Запишите в таблицу выбранные цифры для каждой физической величины. Цифры в ответе могут повторяться.</a:t>
            </a:r>
          </a:p>
          <a:p>
            <a:endParaRPr lang="ru-RU" sz="2000" dirty="0" smtClean="0"/>
          </a:p>
          <a:p>
            <a:pPr>
              <a:buNone/>
            </a:pPr>
            <a:endParaRPr lang="ru-RU" sz="2000" dirty="0" smtClean="0"/>
          </a:p>
          <a:p>
            <a:endParaRPr lang="ru-RU" sz="2000" dirty="0"/>
          </a:p>
        </p:txBody>
      </p:sp>
      <p:graphicFrame>
        <p:nvGraphicFramePr>
          <p:cNvPr id="4" name="Таблица 3"/>
          <p:cNvGraphicFramePr>
            <a:graphicFrameLocks noGrp="1"/>
          </p:cNvGraphicFramePr>
          <p:nvPr/>
        </p:nvGraphicFramePr>
        <p:xfrm>
          <a:off x="3048000" y="4441371"/>
          <a:ext cx="6901541" cy="2024744"/>
        </p:xfrm>
        <a:graphic>
          <a:graphicData uri="http://schemas.openxmlformats.org/drawingml/2006/table">
            <a:tbl>
              <a:tblPr firstRow="1" bandRow="1">
                <a:tableStyleId>{5C22544A-7EE6-4342-B048-85BDC9FD1C3A}</a:tableStyleId>
              </a:tblPr>
              <a:tblGrid>
                <a:gridCol w="3080620"/>
                <a:gridCol w="3820921"/>
              </a:tblGrid>
              <a:tr h="1012372">
                <a:tc>
                  <a:txBody>
                    <a:bodyPr/>
                    <a:lstStyle/>
                    <a:p>
                      <a:pPr algn="ctr"/>
                      <a:r>
                        <a:rPr lang="ru-RU" dirty="0" smtClean="0"/>
                        <a:t> </a:t>
                      </a:r>
                      <a:r>
                        <a:rPr lang="ru-RU" dirty="0" smtClean="0">
                          <a:solidFill>
                            <a:schemeClr val="tx1"/>
                          </a:solidFill>
                        </a:rPr>
                        <a:t>Сила тяжести,</a:t>
                      </a:r>
                      <a:r>
                        <a:rPr lang="ru-RU" baseline="0" dirty="0" smtClean="0">
                          <a:solidFill>
                            <a:schemeClr val="tx1"/>
                          </a:solidFill>
                        </a:rPr>
                        <a:t> действующая на шарик</a:t>
                      </a:r>
                      <a:endParaRPr lang="ru-RU" dirty="0">
                        <a:solidFill>
                          <a:schemeClr val="tx1"/>
                        </a:solidFill>
                      </a:endParaRPr>
                    </a:p>
                  </a:txBody>
                  <a:tcPr/>
                </a:tc>
                <a:tc>
                  <a:txBody>
                    <a:bodyPr/>
                    <a:lstStyle/>
                    <a:p>
                      <a:pPr algn="ctr"/>
                      <a:r>
                        <a:rPr lang="ru-RU" dirty="0" smtClean="0">
                          <a:solidFill>
                            <a:schemeClr val="tx1"/>
                          </a:solidFill>
                        </a:rPr>
                        <a:t> Глубина погружения шарика в жидкость</a:t>
                      </a:r>
                      <a:endParaRPr lang="ru-RU" dirty="0">
                        <a:solidFill>
                          <a:schemeClr val="tx1"/>
                        </a:solidFill>
                      </a:endParaRPr>
                    </a:p>
                  </a:txBody>
                  <a:tcPr/>
                </a:tc>
              </a:tr>
              <a:tr h="1012372">
                <a:tc>
                  <a:txBody>
                    <a:bodyPr/>
                    <a:lstStyle/>
                    <a:p>
                      <a:endParaRPr lang="ru-RU"/>
                    </a:p>
                  </a:txBody>
                  <a:tcPr/>
                </a:tc>
                <a:tc>
                  <a:txBody>
                    <a:bodyPr/>
                    <a:lstStyle/>
                    <a:p>
                      <a:endParaRPr lang="ru-RU"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204333"/>
          </a:xfrm>
        </p:spPr>
        <p:txBody>
          <a:bodyPr>
            <a:normAutofit fontScale="90000"/>
          </a:bodyPr>
          <a:lstStyle/>
          <a:p>
            <a:endParaRPr lang="ru-RU" dirty="0"/>
          </a:p>
        </p:txBody>
      </p:sp>
      <p:sp>
        <p:nvSpPr>
          <p:cNvPr id="3" name="Содержимое 2"/>
          <p:cNvSpPr>
            <a:spLocks noGrp="1"/>
          </p:cNvSpPr>
          <p:nvPr>
            <p:ph idx="1"/>
          </p:nvPr>
        </p:nvSpPr>
        <p:spPr>
          <a:xfrm>
            <a:off x="609600" y="457200"/>
            <a:ext cx="10972800" cy="5852160"/>
          </a:xfrm>
        </p:spPr>
        <p:txBody>
          <a:bodyPr>
            <a:normAutofit fontScale="62500" lnSpcReduction="20000"/>
          </a:bodyPr>
          <a:lstStyle/>
          <a:p>
            <a:pPr>
              <a:buNone/>
            </a:pPr>
            <a:r>
              <a:rPr lang="ru-RU" b="1" i="1" dirty="0" smtClean="0"/>
              <a:t>     Решение:</a:t>
            </a:r>
          </a:p>
          <a:p>
            <a:pPr>
              <a:buNone/>
            </a:pPr>
            <a:r>
              <a:rPr lang="ru-RU" dirty="0" smtClean="0"/>
              <a:t>      </a:t>
            </a:r>
            <a:r>
              <a:rPr lang="ru-RU" sz="3400" dirty="0" smtClean="0"/>
              <a:t>Масса шарика не изменяется, следовательно, не изменяется и сила тяжести, действующая на него. Шарик будет плавать и в воде, и в подсолнечном масле, потому что плотность дерева меньше плотности и воды, и масла, также заметим, что при этом сила Архимеда будет равна силе тяжести, действующей на шарик. Сила Архимеда вычисляется по формуле:  </a:t>
            </a:r>
          </a:p>
          <a:p>
            <a:pPr>
              <a:buNone/>
            </a:pPr>
            <a:endParaRPr lang="ru-RU" sz="3400" dirty="0" smtClean="0"/>
          </a:p>
          <a:p>
            <a:pPr>
              <a:buNone/>
            </a:pPr>
            <a:endParaRPr lang="ru-RU" sz="3400" dirty="0" smtClean="0"/>
          </a:p>
          <a:p>
            <a:pPr>
              <a:buNone/>
            </a:pPr>
            <a:r>
              <a:rPr lang="ru-RU" sz="3400" dirty="0" smtClean="0"/>
              <a:t>      где                  — это плотность жидкости, а                      —   объём погруженной части шарика. </a:t>
            </a:r>
          </a:p>
          <a:p>
            <a:pPr>
              <a:buNone/>
            </a:pPr>
            <a:r>
              <a:rPr lang="ru-RU" sz="3400" dirty="0" smtClean="0"/>
              <a:t>      Чем больше объём погруженной части, тем больше глубина погружения шарика в жидкость.</a:t>
            </a:r>
          </a:p>
          <a:p>
            <a:pPr>
              <a:buNone/>
            </a:pPr>
            <a:endParaRPr lang="ru-RU" sz="3400" dirty="0" smtClean="0"/>
          </a:p>
          <a:p>
            <a:pPr>
              <a:buNone/>
            </a:pPr>
            <a:r>
              <a:rPr lang="ru-RU" sz="3400" dirty="0" smtClean="0"/>
              <a:t>       Плотность масла меньше плотности воды, сила Архимеда не изменяется, следовательно, при уменьшении плотности жидкости, увеличится объём погруженной части, а значит, увеличится и глубина погружения шарика.</a:t>
            </a:r>
          </a:p>
          <a:p>
            <a:endParaRPr lang="ru-RU" dirty="0" smtClean="0"/>
          </a:p>
          <a:p>
            <a:pPr>
              <a:buNone/>
            </a:pPr>
            <a:endParaRPr lang="ru-RU" dirty="0" smtClean="0"/>
          </a:p>
          <a:p>
            <a:pPr>
              <a:buNone/>
            </a:pPr>
            <a:r>
              <a:rPr lang="ru-RU" dirty="0" smtClean="0"/>
              <a:t>Ответ: 31</a:t>
            </a:r>
          </a:p>
          <a:p>
            <a:endParaRPr lang="ru-RU" dirty="0"/>
          </a:p>
        </p:txBody>
      </p:sp>
      <p:pic>
        <p:nvPicPr>
          <p:cNvPr id="4" name="Рисунок 3" descr="F_A = \rho_ж g V_{погр},"/>
          <p:cNvPicPr/>
          <p:nvPr/>
        </p:nvPicPr>
        <p:blipFill>
          <a:blip r:embed="rId2" cstate="print"/>
          <a:srcRect/>
          <a:stretch>
            <a:fillRect/>
          </a:stretch>
        </p:blipFill>
        <p:spPr bwMode="auto">
          <a:xfrm>
            <a:off x="5341756" y="1846309"/>
            <a:ext cx="2278244" cy="374377"/>
          </a:xfrm>
          <a:prstGeom prst="rect">
            <a:avLst/>
          </a:prstGeom>
          <a:noFill/>
          <a:ln w="9525">
            <a:noFill/>
            <a:miter lim="800000"/>
            <a:headEnd/>
            <a:tailEnd/>
          </a:ln>
        </p:spPr>
      </p:pic>
      <p:pic>
        <p:nvPicPr>
          <p:cNvPr id="5" name="Рисунок 4" descr="\rho_ж"/>
          <p:cNvPicPr/>
          <p:nvPr/>
        </p:nvPicPr>
        <p:blipFill>
          <a:blip r:embed="rId3" cstate="print"/>
          <a:srcRect/>
          <a:stretch>
            <a:fillRect/>
          </a:stretch>
        </p:blipFill>
        <p:spPr bwMode="auto">
          <a:xfrm rot="10630856" flipH="1" flipV="1">
            <a:off x="1849863" y="2646312"/>
            <a:ext cx="802426" cy="319345"/>
          </a:xfrm>
          <a:prstGeom prst="rect">
            <a:avLst/>
          </a:prstGeom>
          <a:noFill/>
          <a:ln w="9525">
            <a:noFill/>
            <a:miter lim="800000"/>
            <a:headEnd/>
            <a:tailEnd/>
          </a:ln>
        </p:spPr>
      </p:pic>
      <p:pic>
        <p:nvPicPr>
          <p:cNvPr id="6" name="Рисунок 5" descr="V_{погр}"/>
          <p:cNvPicPr/>
          <p:nvPr/>
        </p:nvPicPr>
        <p:blipFill>
          <a:blip r:embed="rId4" cstate="print"/>
          <a:srcRect/>
          <a:stretch>
            <a:fillRect/>
          </a:stretch>
        </p:blipFill>
        <p:spPr bwMode="auto">
          <a:xfrm>
            <a:off x="6296752" y="2760707"/>
            <a:ext cx="822506" cy="30906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1436914" y="435430"/>
            <a:ext cx="8534400" cy="3505200"/>
          </a:xfrm>
        </p:spPr>
        <p:txBody>
          <a:bodyPr/>
          <a:lstStyle/>
          <a:p>
            <a:pPr algn="just">
              <a:buNone/>
            </a:pPr>
            <a:r>
              <a:rPr lang="ru-RU" b="1" i="1" dirty="0" smtClean="0"/>
              <a:t>5</a:t>
            </a:r>
            <a:r>
              <a:rPr lang="ru-RU" dirty="0" smtClean="0"/>
              <a:t>. </a:t>
            </a:r>
            <a:r>
              <a:rPr lang="ru-RU" sz="3200" b="1" i="1" dirty="0" smtClean="0"/>
              <a:t>Тело свободно падает без начальной скорости. Изменение модуля импульса этого тела за промежуток времени 2 с равно 10 кг·м/с. Чему равна масса тела? Сопротивлением воздуха можно пренебречь. Ответ выразите в килограммах.</a:t>
            </a:r>
            <a:endParaRPr lang="ru-RU" sz="3200" b="1" i="1" dirty="0"/>
          </a:p>
        </p:txBody>
      </p:sp>
    </p:spTree>
    <p:extLst>
      <p:ext uri="{BB962C8B-B14F-4D97-AF65-F5344CB8AC3E}">
        <p14:creationId xmlns="" xmlns:p14="http://schemas.microsoft.com/office/powerpoint/2010/main" val="3056508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4487" y="754743"/>
            <a:ext cx="11317513" cy="5326743"/>
          </a:xfrm>
        </p:spPr>
        <p:txBody>
          <a:bodyPr>
            <a:normAutofit/>
          </a:bodyPr>
          <a:lstStyle/>
          <a:p>
            <a:pPr>
              <a:buNone/>
            </a:pPr>
            <a:r>
              <a:rPr lang="ru-RU" sz="3600" dirty="0" smtClean="0"/>
              <a:t>    </a:t>
            </a:r>
            <a:r>
              <a:rPr lang="ru-RU" sz="3600" b="1" i="1" dirty="0" smtClean="0"/>
              <a:t>Решение: </a:t>
            </a:r>
            <a:r>
              <a:rPr lang="ru-RU" sz="3600" dirty="0" smtClean="0"/>
              <a:t>Так как тело свободно падает и сопротивления воздуха нет, то второй закон Ньютона может быть записан в следующей форме:</a:t>
            </a:r>
          </a:p>
          <a:p>
            <a:endParaRPr lang="ru-RU" sz="3600" dirty="0" smtClean="0"/>
          </a:p>
          <a:p>
            <a:endParaRPr lang="ru-RU" sz="3600" dirty="0" smtClean="0"/>
          </a:p>
          <a:p>
            <a:pPr>
              <a:buNone/>
            </a:pPr>
            <a:endParaRPr lang="ru-RU" sz="3600" dirty="0" smtClean="0"/>
          </a:p>
          <a:p>
            <a:pPr>
              <a:buNone/>
            </a:pPr>
            <a:endParaRPr lang="ru-RU" sz="3600" dirty="0" smtClean="0"/>
          </a:p>
          <a:p>
            <a:pPr>
              <a:buNone/>
            </a:pPr>
            <a:r>
              <a:rPr lang="ru-RU" sz="3600" dirty="0" smtClean="0"/>
              <a:t>Ответ: 0,5.</a:t>
            </a:r>
          </a:p>
          <a:p>
            <a:pPr marL="0" indent="0">
              <a:buNone/>
            </a:pPr>
            <a:endParaRPr lang="ru-RU" sz="3600" b="1" dirty="0"/>
          </a:p>
        </p:txBody>
      </p:sp>
      <p:pic>
        <p:nvPicPr>
          <p:cNvPr id="4" name="Рисунок 3" descr="ma=mg= дробь, числитель — \Delta p, знаменатель — \Delta t \Rightarrow m= дробь, числитель — \Delta p, знаменатель — g\Delta t = дробь, числитель — 10кг умножить на м/с , знаменатель — 10м/с в степени 2 умножить на 2c =0,5кг."/>
          <p:cNvPicPr/>
          <p:nvPr/>
        </p:nvPicPr>
        <p:blipFill>
          <a:blip r:embed="rId2" cstate="print"/>
          <a:srcRect/>
          <a:stretch>
            <a:fillRect/>
          </a:stretch>
        </p:blipFill>
        <p:spPr bwMode="auto">
          <a:xfrm>
            <a:off x="1415143" y="2634342"/>
            <a:ext cx="9840686" cy="2177144"/>
          </a:xfrm>
          <a:prstGeom prst="rect">
            <a:avLst/>
          </a:prstGeom>
          <a:noFill/>
          <a:ln w="9525">
            <a:noFill/>
            <a:miter lim="800000"/>
            <a:headEnd/>
            <a:tailEnd/>
          </a:ln>
        </p:spPr>
      </p:pic>
    </p:spTree>
    <p:extLst>
      <p:ext uri="{BB962C8B-B14F-4D97-AF65-F5344CB8AC3E}">
        <p14:creationId xmlns="" xmlns:p14="http://schemas.microsoft.com/office/powerpoint/2010/main" val="327955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6086" y="370114"/>
            <a:ext cx="9601196" cy="5752497"/>
          </a:xfrm>
        </p:spPr>
        <p:txBody>
          <a:bodyPr>
            <a:normAutofit fontScale="77500" lnSpcReduction="20000"/>
          </a:bodyPr>
          <a:lstStyle/>
          <a:p>
            <a:pPr>
              <a:buNone/>
            </a:pPr>
            <a:r>
              <a:rPr lang="ru-RU" b="1" i="1" dirty="0" smtClean="0"/>
              <a:t> 6.  В результате торможения в верхних слоях атмосферы высота полёта искусственного спутника над Землёй уменьшилась с 400 до 300 км. Как изменились в результате этого скорость спутника, его кинетическая энергия и период обращения?</a:t>
            </a:r>
          </a:p>
          <a:p>
            <a:pPr>
              <a:buNone/>
            </a:pPr>
            <a:r>
              <a:rPr lang="ru-RU" b="1" i="1" dirty="0" smtClean="0"/>
              <a:t> </a:t>
            </a:r>
          </a:p>
          <a:p>
            <a:pPr>
              <a:buNone/>
            </a:pPr>
            <a:r>
              <a:rPr lang="ru-RU" dirty="0" smtClean="0"/>
              <a:t>   Для каждой величины определите соответствующий характер изменения:</a:t>
            </a:r>
          </a:p>
          <a:p>
            <a:pPr>
              <a:buNone/>
            </a:pPr>
            <a:r>
              <a:rPr lang="ru-RU" dirty="0" smtClean="0"/>
              <a:t> </a:t>
            </a:r>
          </a:p>
          <a:p>
            <a:pPr>
              <a:buNone/>
            </a:pPr>
            <a:r>
              <a:rPr lang="ru-RU" dirty="0" smtClean="0"/>
              <a:t>1) увеличилась</a:t>
            </a:r>
          </a:p>
          <a:p>
            <a:pPr>
              <a:buNone/>
            </a:pPr>
            <a:r>
              <a:rPr lang="ru-RU" dirty="0" smtClean="0"/>
              <a:t>2) уменьшилась</a:t>
            </a:r>
          </a:p>
          <a:p>
            <a:pPr>
              <a:buNone/>
            </a:pPr>
            <a:r>
              <a:rPr lang="ru-RU" dirty="0" smtClean="0"/>
              <a:t>3) не изменилась</a:t>
            </a:r>
          </a:p>
          <a:p>
            <a:pPr>
              <a:buNone/>
            </a:pPr>
            <a:r>
              <a:rPr lang="ru-RU" dirty="0" smtClean="0"/>
              <a:t> </a:t>
            </a:r>
          </a:p>
          <a:p>
            <a:pPr>
              <a:buNone/>
            </a:pPr>
            <a:r>
              <a:rPr lang="ru-RU" dirty="0" smtClean="0"/>
              <a:t>Запишите в таблицу выбранные цифры для каждой физической величины.</a:t>
            </a:r>
          </a:p>
          <a:p>
            <a:pPr>
              <a:buNone/>
            </a:pPr>
            <a:r>
              <a:rPr lang="ru-RU" dirty="0" smtClean="0"/>
              <a:t>Цифры в ответе могут повторяться.</a:t>
            </a:r>
          </a:p>
          <a:p>
            <a:pPr>
              <a:buNone/>
            </a:pPr>
            <a:r>
              <a:rPr lang="ru-RU" dirty="0" smtClean="0"/>
              <a:t> </a:t>
            </a:r>
          </a:p>
          <a:p>
            <a:r>
              <a:rPr lang="ru-RU" dirty="0" smtClean="0"/>
              <a:t>Скорость</a:t>
            </a:r>
          </a:p>
          <a:p>
            <a:r>
              <a:rPr lang="ru-RU" dirty="0" smtClean="0"/>
              <a:t>Кинетическая энергия</a:t>
            </a:r>
          </a:p>
          <a:p>
            <a:r>
              <a:rPr lang="ru-RU" dirty="0" smtClean="0"/>
              <a:t>Период обращения</a:t>
            </a:r>
          </a:p>
          <a:p>
            <a:pPr marL="0" indent="0">
              <a:buNone/>
            </a:pPr>
            <a:endParaRPr lang="ru-RU" dirty="0"/>
          </a:p>
        </p:txBody>
      </p:sp>
    </p:spTree>
    <p:extLst>
      <p:ext uri="{BB962C8B-B14F-4D97-AF65-F5344CB8AC3E}">
        <p14:creationId xmlns="" xmlns:p14="http://schemas.microsoft.com/office/powerpoint/2010/main" val="36505881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64772" y="435428"/>
            <a:ext cx="9601196" cy="5643639"/>
          </a:xfrm>
        </p:spPr>
        <p:txBody>
          <a:bodyPr>
            <a:normAutofit fontScale="92500" lnSpcReduction="20000"/>
          </a:bodyPr>
          <a:lstStyle/>
          <a:p>
            <a:pPr>
              <a:buNone/>
            </a:pPr>
            <a:r>
              <a:rPr lang="ru-RU" dirty="0" smtClean="0"/>
              <a:t> </a:t>
            </a:r>
            <a:r>
              <a:rPr lang="ru-RU" b="1" i="1" dirty="0" smtClean="0"/>
              <a:t>Решение: </a:t>
            </a:r>
          </a:p>
          <a:p>
            <a:pPr>
              <a:buNone/>
            </a:pPr>
            <a:r>
              <a:rPr lang="ru-RU" sz="2000" dirty="0" smtClean="0"/>
              <a:t>   Спутник движется вокруг Земли по круговой орбите с постоянным центростремительным </a:t>
            </a:r>
          </a:p>
          <a:p>
            <a:pPr>
              <a:buNone/>
            </a:pPr>
            <a:endParaRPr lang="ru-RU" sz="2000" dirty="0" smtClean="0"/>
          </a:p>
          <a:p>
            <a:pPr>
              <a:buNone/>
            </a:pPr>
            <a:r>
              <a:rPr lang="ru-RU" sz="2000" dirty="0" smtClean="0"/>
              <a:t> </a:t>
            </a:r>
          </a:p>
          <a:p>
            <a:pPr>
              <a:buNone/>
            </a:pPr>
            <a:endParaRPr lang="ru-RU" sz="2000" dirty="0" smtClean="0"/>
          </a:p>
          <a:p>
            <a:pPr>
              <a:buNone/>
            </a:pPr>
            <a:r>
              <a:rPr lang="ru-RU" sz="2000" dirty="0" smtClean="0"/>
              <a:t>       под действием силы притяжения со стороны Земли                 </a:t>
            </a:r>
          </a:p>
          <a:p>
            <a:pPr>
              <a:buNone/>
            </a:pPr>
            <a:endParaRPr lang="ru-RU" sz="2000" dirty="0" smtClean="0"/>
          </a:p>
          <a:p>
            <a:pPr>
              <a:buNone/>
            </a:pPr>
            <a:r>
              <a:rPr lang="ru-RU" sz="2000" dirty="0" smtClean="0"/>
              <a:t>      Откуда следует формула для скорости спутника</a:t>
            </a:r>
          </a:p>
          <a:p>
            <a:pPr>
              <a:buNone/>
            </a:pPr>
            <a:endParaRPr lang="ru-RU" sz="2000" dirty="0" smtClean="0"/>
          </a:p>
          <a:p>
            <a:pPr>
              <a:buNone/>
            </a:pPr>
            <a:endParaRPr lang="ru-RU" sz="2000" dirty="0" smtClean="0"/>
          </a:p>
          <a:p>
            <a:pPr>
              <a:buNone/>
            </a:pPr>
            <a:endParaRPr lang="ru-RU" sz="2000" dirty="0" smtClean="0"/>
          </a:p>
          <a:p>
            <a:pPr>
              <a:buNone/>
            </a:pPr>
            <a:r>
              <a:rPr lang="ru-RU" sz="2000" dirty="0" smtClean="0"/>
              <a:t>    </a:t>
            </a:r>
          </a:p>
          <a:p>
            <a:pPr>
              <a:buNone/>
            </a:pPr>
            <a:r>
              <a:rPr lang="ru-RU" sz="2000" dirty="0" smtClean="0"/>
              <a:t>  Следовательно, при уменьшении расстояния до центра Земли скорость спутника </a:t>
            </a:r>
          </a:p>
          <a:p>
            <a:pPr>
              <a:buNone/>
            </a:pPr>
            <a:r>
              <a:rPr lang="ru-RU" sz="2000" dirty="0" smtClean="0"/>
              <a:t>   и его кинетическая энергия возрастут. </a:t>
            </a:r>
          </a:p>
          <a:p>
            <a:pPr>
              <a:buNone/>
            </a:pPr>
            <a:r>
              <a:rPr lang="ru-RU" sz="2000" dirty="0" smtClean="0"/>
              <a:t>  При этом длина орбиты уменьшится, а значит, период обращения также уменьшится.</a:t>
            </a:r>
          </a:p>
          <a:p>
            <a:endParaRPr lang="ru-RU" dirty="0" smtClean="0"/>
          </a:p>
          <a:p>
            <a:pPr>
              <a:buNone/>
            </a:pPr>
            <a:r>
              <a:rPr lang="ru-RU" dirty="0" smtClean="0"/>
              <a:t>Ответ: 112.</a:t>
            </a:r>
          </a:p>
          <a:p>
            <a:pPr marL="0" indent="0">
              <a:buNone/>
            </a:pPr>
            <a:endParaRPr lang="ru-RU" b="1" i="1" dirty="0"/>
          </a:p>
        </p:txBody>
      </p:sp>
      <p:pic>
        <p:nvPicPr>
          <p:cNvPr id="5" name="Рисунок 4" descr="F= дробь, числитель — GM_{З}m, знаменатель — r в степени 2 ."/>
          <p:cNvPicPr/>
          <p:nvPr/>
        </p:nvPicPr>
        <p:blipFill>
          <a:blip r:embed="rId2" cstate="print"/>
          <a:srcRect/>
          <a:stretch>
            <a:fillRect/>
          </a:stretch>
        </p:blipFill>
        <p:spPr bwMode="auto">
          <a:xfrm>
            <a:off x="7569790" y="1632856"/>
            <a:ext cx="2074954" cy="1197429"/>
          </a:xfrm>
          <a:prstGeom prst="rect">
            <a:avLst/>
          </a:prstGeom>
          <a:noFill/>
          <a:ln w="9525">
            <a:noFill/>
            <a:miter lim="800000"/>
            <a:headEnd/>
            <a:tailEnd/>
          </a:ln>
        </p:spPr>
      </p:pic>
      <p:pic>
        <p:nvPicPr>
          <p:cNvPr id="6" name="Рисунок 5" descr="a= дробь, числитель — \upsilon в степени 2 , знаменатель — r "/>
          <p:cNvPicPr/>
          <p:nvPr/>
        </p:nvPicPr>
        <p:blipFill>
          <a:blip r:embed="rId3" cstate="print"/>
          <a:srcRect/>
          <a:stretch>
            <a:fillRect/>
          </a:stretch>
        </p:blipFill>
        <p:spPr bwMode="auto">
          <a:xfrm>
            <a:off x="4741363" y="1324564"/>
            <a:ext cx="1245780" cy="1070293"/>
          </a:xfrm>
          <a:prstGeom prst="rect">
            <a:avLst/>
          </a:prstGeom>
          <a:noFill/>
          <a:ln w="9525">
            <a:noFill/>
            <a:miter lim="800000"/>
            <a:headEnd/>
            <a:tailEnd/>
          </a:ln>
        </p:spPr>
      </p:pic>
      <p:pic>
        <p:nvPicPr>
          <p:cNvPr id="7" name="Рисунок 6" descr="\upsilon = корень из { G дробь, числитель — M_З, знаменатель — r }."/>
          <p:cNvPicPr/>
          <p:nvPr/>
        </p:nvPicPr>
        <p:blipFill>
          <a:blip r:embed="rId4" cstate="print"/>
          <a:srcRect/>
          <a:stretch>
            <a:fillRect/>
          </a:stretch>
        </p:blipFill>
        <p:spPr bwMode="auto">
          <a:xfrm>
            <a:off x="5676808" y="3139713"/>
            <a:ext cx="2313305" cy="1127488"/>
          </a:xfrm>
          <a:prstGeom prst="rect">
            <a:avLst/>
          </a:prstGeom>
          <a:noFill/>
          <a:ln w="9525">
            <a:noFill/>
            <a:miter lim="800000"/>
            <a:headEnd/>
            <a:tailEnd/>
          </a:ln>
        </p:spPr>
      </p:pic>
    </p:spTree>
    <p:extLst>
      <p:ext uri="{BB962C8B-B14F-4D97-AF65-F5344CB8AC3E}">
        <p14:creationId xmlns="" xmlns:p14="http://schemas.microsoft.com/office/powerpoint/2010/main" val="4222700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422048"/>
          </a:xfrm>
        </p:spPr>
        <p:txBody>
          <a:bodyPr>
            <a:normAutofit fontScale="90000"/>
          </a:bodyPr>
          <a:lstStyle/>
          <a:p>
            <a:endParaRPr lang="ru-RU" dirty="0"/>
          </a:p>
        </p:txBody>
      </p:sp>
      <p:sp>
        <p:nvSpPr>
          <p:cNvPr id="3" name="Содержимое 2"/>
          <p:cNvSpPr>
            <a:spLocks noGrp="1"/>
          </p:cNvSpPr>
          <p:nvPr>
            <p:ph idx="1"/>
          </p:nvPr>
        </p:nvSpPr>
        <p:spPr>
          <a:xfrm>
            <a:off x="609600" y="522514"/>
            <a:ext cx="10972800" cy="5786846"/>
          </a:xfrm>
        </p:spPr>
        <p:txBody>
          <a:bodyPr/>
          <a:lstStyle/>
          <a:p>
            <a:r>
              <a:rPr lang="ru-RU" b="1" i="1" dirty="0" smtClean="0"/>
              <a:t>7.</a:t>
            </a:r>
            <a:r>
              <a:rPr lang="ru-RU" dirty="0" smtClean="0"/>
              <a:t> </a:t>
            </a:r>
            <a:r>
              <a:rPr lang="ru-RU" b="1" dirty="0" smtClean="0"/>
              <a:t>На рисунке показан график зависимости магнитного потока, пронизывающего контур, от времени. На каком из участков графика (1, 2, 3 или 4) в контуре возникает максимальная по модулю ЭДС индукции?</a:t>
            </a:r>
          </a:p>
          <a:p>
            <a:endParaRPr lang="ru-RU" dirty="0" smtClean="0"/>
          </a:p>
          <a:p>
            <a:endParaRPr lang="ru-RU" dirty="0" smtClean="0"/>
          </a:p>
        </p:txBody>
      </p:sp>
      <p:pic>
        <p:nvPicPr>
          <p:cNvPr id="2050" name="Picture 2" descr="C:\Users\HP\Desktop\11938.svg.png"/>
          <p:cNvPicPr>
            <a:picLocks noChangeAspect="1" noChangeArrowheads="1"/>
          </p:cNvPicPr>
          <p:nvPr/>
        </p:nvPicPr>
        <p:blipFill>
          <a:blip r:embed="rId2" cstate="print"/>
          <a:srcRect/>
          <a:stretch>
            <a:fillRect/>
          </a:stretch>
        </p:blipFill>
        <p:spPr bwMode="auto">
          <a:xfrm>
            <a:off x="3312884" y="2877231"/>
            <a:ext cx="6375401" cy="326231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226105"/>
          </a:xfrm>
        </p:spPr>
        <p:txBody>
          <a:bodyPr>
            <a:normAutofit fontScale="90000"/>
          </a:bodyPr>
          <a:lstStyle/>
          <a:p>
            <a:endParaRPr lang="ru-RU" dirty="0"/>
          </a:p>
        </p:txBody>
      </p:sp>
      <p:sp>
        <p:nvSpPr>
          <p:cNvPr id="3" name="Содержимое 2"/>
          <p:cNvSpPr>
            <a:spLocks noGrp="1"/>
          </p:cNvSpPr>
          <p:nvPr>
            <p:ph idx="1"/>
          </p:nvPr>
        </p:nvSpPr>
        <p:spPr>
          <a:xfrm>
            <a:off x="609600" y="609600"/>
            <a:ext cx="10972800" cy="5699760"/>
          </a:xfrm>
        </p:spPr>
        <p:txBody>
          <a:bodyPr/>
          <a:lstStyle/>
          <a:p>
            <a:pPr>
              <a:buNone/>
            </a:pPr>
            <a:r>
              <a:rPr lang="ru-RU" b="1" i="1" dirty="0" smtClean="0"/>
              <a:t>Решение:</a:t>
            </a:r>
          </a:p>
          <a:p>
            <a:endParaRPr lang="ru-RU" dirty="0" smtClean="0"/>
          </a:p>
          <a:p>
            <a:pPr>
              <a:buNone/>
            </a:pPr>
            <a:r>
              <a:rPr lang="ru-RU" sz="4000" dirty="0" smtClean="0"/>
              <a:t>     ЭДС по модулю равна скорости изменения магнитного потока. Чем больше скорость изменения магнитного потока, тем больше ЭДС индукции. Модуль скорости изменения магнитного потока максимален на участке 2.</a:t>
            </a:r>
          </a:p>
          <a:p>
            <a:endParaRPr lang="ru-RU" dirty="0" smtClean="0"/>
          </a:p>
          <a:p>
            <a:pPr>
              <a:buNone/>
            </a:pPr>
            <a:r>
              <a:rPr lang="ru-RU" dirty="0" smtClean="0"/>
              <a:t>        Ответ: 2.</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609600" y="653143"/>
            <a:ext cx="10972800" cy="2307771"/>
          </a:xfrm>
        </p:spPr>
        <p:txBody>
          <a:bodyPr/>
          <a:lstStyle/>
          <a:p>
            <a:pPr>
              <a:buNone/>
            </a:pPr>
            <a:r>
              <a:rPr lang="ru-RU" b="1" i="1" dirty="0" smtClean="0"/>
              <a:t> 8. Давление идеального газа при постоянной концентрации увеличилось в 2 раза. Во сколько раз изменилась его абсолютная температура?</a:t>
            </a:r>
            <a:endParaRPr lang="ru-RU" b="1" i="1" dirty="0"/>
          </a:p>
        </p:txBody>
      </p:sp>
    </p:spTree>
    <p:extLst>
      <p:ext uri="{BB962C8B-B14F-4D97-AF65-F5344CB8AC3E}">
        <p14:creationId xmlns="" xmlns:p14="http://schemas.microsoft.com/office/powerpoint/2010/main" val="2976160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6685" y="413657"/>
            <a:ext cx="10871200" cy="6016171"/>
          </a:xfrm>
        </p:spPr>
        <p:txBody>
          <a:bodyPr>
            <a:normAutofit/>
          </a:bodyPr>
          <a:lstStyle/>
          <a:p>
            <a:pPr marL="0" indent="0" algn="ctr">
              <a:buNone/>
            </a:pPr>
            <a:r>
              <a:rPr lang="ru-RU" sz="3200" b="1" i="1" dirty="0" smtClean="0">
                <a:solidFill>
                  <a:srgbClr val="FF0000"/>
                </a:solidFill>
              </a:rPr>
              <a:t>Изменения в КИМ ЕГЭ 2022 года в сравнении с КИМ 2021</a:t>
            </a:r>
          </a:p>
          <a:p>
            <a:pPr marL="514350" indent="-514350">
              <a:buAutoNum type="arabicPeriod"/>
            </a:pPr>
            <a:r>
              <a:rPr lang="ru-RU" sz="2800" dirty="0" smtClean="0"/>
              <a:t>В 2022 г. изменена структура КИМ ЕГЭ, общее количество заданий уменьшилось и стало равным 30. Максимальный балл увеличился до 54. </a:t>
            </a:r>
          </a:p>
          <a:p>
            <a:pPr marL="514350" indent="-514350">
              <a:buAutoNum type="arabicPeriod"/>
            </a:pPr>
            <a:r>
              <a:rPr lang="ru-RU" sz="2800" dirty="0" smtClean="0"/>
              <a:t> В части 1 работы введены две новые линии заданий (линия 1 и линия 2) базового уровня сложности, которые имеют интегрированный характер и включают в себя элементы содержания не менее чем из трёх разделов курса физики. </a:t>
            </a:r>
          </a:p>
          <a:p>
            <a:pPr marL="514350" indent="-514350">
              <a:buAutoNum type="arabicPeriod"/>
            </a:pPr>
            <a:r>
              <a:rPr lang="ru-RU" sz="2800" dirty="0" smtClean="0"/>
              <a:t>3. Изменена форма заданий на множественный выбор (линии 6, 12 и 17). Если ранее предлагалось выбрать два верных ответа, то в 2022 г. в этих заданиях предлагается выбрать все верные ответы из пяти предложенных утверждений.</a:t>
            </a:r>
          </a:p>
          <a:p>
            <a:pPr marL="0" indent="0">
              <a:buNone/>
            </a:pPr>
            <a:endParaRPr lang="ru-RU"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7112862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00" y="391886"/>
            <a:ext cx="10236198" cy="6204857"/>
          </a:xfrm>
        </p:spPr>
        <p:txBody>
          <a:bodyPr>
            <a:normAutofit/>
          </a:bodyPr>
          <a:lstStyle/>
          <a:p>
            <a:pPr>
              <a:buNone/>
            </a:pPr>
            <a:r>
              <a:rPr lang="ru-RU" dirty="0" smtClean="0"/>
              <a:t>Решение: Давление идеального газа связано с концентрацией молекул газа и абсолютной температурой соотношением:</a:t>
            </a:r>
          </a:p>
          <a:p>
            <a:endParaRPr lang="ru-RU" dirty="0" smtClean="0"/>
          </a:p>
          <a:p>
            <a:endParaRPr lang="ru-RU" sz="1800" dirty="0" smtClean="0"/>
          </a:p>
          <a:p>
            <a:pPr>
              <a:buNone/>
            </a:pPr>
            <a:endParaRPr lang="ru-RU" sz="1800" dirty="0" smtClean="0"/>
          </a:p>
          <a:p>
            <a:pPr>
              <a:buNone/>
            </a:pPr>
            <a:endParaRPr lang="ru-RU" sz="1800" dirty="0" smtClean="0"/>
          </a:p>
          <a:p>
            <a:pPr>
              <a:buNone/>
            </a:pPr>
            <a:endParaRPr lang="ru-RU" sz="1800" dirty="0" smtClean="0"/>
          </a:p>
          <a:p>
            <a:pPr>
              <a:buNone/>
            </a:pPr>
            <a:r>
              <a:rPr lang="ru-RU" dirty="0" smtClean="0"/>
              <a:t>   Следовательно, при постоянной концентрации увеличение давления в 2 раза приводит к увеличению абсолютной температуры также в 2 раза.</a:t>
            </a:r>
          </a:p>
          <a:p>
            <a:endParaRPr lang="ru-RU" dirty="0" smtClean="0"/>
          </a:p>
          <a:p>
            <a:pPr>
              <a:buNone/>
            </a:pPr>
            <a:r>
              <a:rPr lang="ru-RU" dirty="0" smtClean="0"/>
              <a:t>Ответ: 2.</a:t>
            </a:r>
          </a:p>
        </p:txBody>
      </p:sp>
      <p:pic>
        <p:nvPicPr>
          <p:cNvPr id="4" name="Рисунок 3" descr="p=nkT."/>
          <p:cNvPicPr/>
          <p:nvPr/>
        </p:nvPicPr>
        <p:blipFill>
          <a:blip r:embed="rId2" cstate="print"/>
          <a:srcRect/>
          <a:stretch>
            <a:fillRect/>
          </a:stretch>
        </p:blipFill>
        <p:spPr bwMode="auto">
          <a:xfrm>
            <a:off x="3831771" y="1380988"/>
            <a:ext cx="3918858" cy="861469"/>
          </a:xfrm>
          <a:prstGeom prst="rect">
            <a:avLst/>
          </a:prstGeom>
          <a:noFill/>
          <a:ln w="9525">
            <a:noFill/>
            <a:miter lim="800000"/>
            <a:headEnd/>
            <a:tailEnd/>
          </a:ln>
        </p:spPr>
      </p:pic>
    </p:spTree>
    <p:extLst>
      <p:ext uri="{BB962C8B-B14F-4D97-AF65-F5344CB8AC3E}">
        <p14:creationId xmlns="" xmlns:p14="http://schemas.microsoft.com/office/powerpoint/2010/main" val="2032839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39019"/>
          </a:xfrm>
        </p:spPr>
        <p:txBody>
          <a:bodyPr>
            <a:normAutofit fontScale="90000"/>
          </a:bodyPr>
          <a:lstStyle/>
          <a:p>
            <a:endParaRPr lang="ru-RU" dirty="0"/>
          </a:p>
        </p:txBody>
      </p:sp>
      <p:pic>
        <p:nvPicPr>
          <p:cNvPr id="4" name="Содержимое 3" descr="https://phys-ege.sdamgia.ru/get_file?id=78463&amp;png=1"/>
          <p:cNvPicPr>
            <a:picLocks noGrp="1"/>
          </p:cNvPicPr>
          <p:nvPr>
            <p:ph idx="1"/>
          </p:nvPr>
        </p:nvPicPr>
        <p:blipFill>
          <a:blip r:embed="rId2" cstate="print"/>
          <a:srcRect/>
          <a:stretch>
            <a:fillRect/>
          </a:stretch>
        </p:blipFill>
        <p:spPr bwMode="auto">
          <a:xfrm>
            <a:off x="885145" y="1317283"/>
            <a:ext cx="3512684" cy="3385345"/>
          </a:xfrm>
          <a:prstGeom prst="rect">
            <a:avLst/>
          </a:prstGeom>
          <a:noFill/>
          <a:ln w="9525">
            <a:noFill/>
            <a:miter lim="800000"/>
            <a:headEnd/>
            <a:tailEnd/>
          </a:ln>
        </p:spPr>
      </p:pic>
      <p:sp>
        <p:nvSpPr>
          <p:cNvPr id="5" name="Прямоугольник 4"/>
          <p:cNvSpPr/>
          <p:nvPr/>
        </p:nvSpPr>
        <p:spPr>
          <a:xfrm>
            <a:off x="5595256" y="435428"/>
            <a:ext cx="5617030" cy="6186309"/>
          </a:xfrm>
          <a:prstGeom prst="rect">
            <a:avLst/>
          </a:prstGeom>
        </p:spPr>
        <p:txBody>
          <a:bodyPr wrap="square">
            <a:spAutoFit/>
          </a:bodyPr>
          <a:lstStyle/>
          <a:p>
            <a:r>
              <a:rPr lang="ru-RU" sz="3600" b="1" dirty="0" smtClean="0"/>
              <a:t>10. На рисунке приведен график зависимости температуры твердого тела от отданного им количества теплоты. Масса тела 4 кг. Какова удельная теплоемкость вещества этого тела? Ответ  дайте в джоулях на килограмм на градус Кельвина</a:t>
            </a:r>
            <a:endParaRPr lang="ru-RU" sz="36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378505"/>
          </a:xfrm>
        </p:spPr>
        <p:txBody>
          <a:bodyPr>
            <a:normAutofit fontScale="90000"/>
          </a:bodyPr>
          <a:lstStyle/>
          <a:p>
            <a:endParaRPr lang="ru-RU" dirty="0"/>
          </a:p>
        </p:txBody>
      </p:sp>
      <p:sp>
        <p:nvSpPr>
          <p:cNvPr id="3" name="Содержимое 2"/>
          <p:cNvSpPr>
            <a:spLocks noGrp="1"/>
          </p:cNvSpPr>
          <p:nvPr>
            <p:ph idx="1"/>
          </p:nvPr>
        </p:nvSpPr>
        <p:spPr>
          <a:xfrm>
            <a:off x="609600" y="326571"/>
            <a:ext cx="10972800" cy="5982789"/>
          </a:xfrm>
        </p:spPr>
        <p:txBody>
          <a:bodyPr/>
          <a:lstStyle/>
          <a:p>
            <a:pPr>
              <a:buNone/>
            </a:pPr>
            <a:r>
              <a:rPr lang="ru-RU" dirty="0" smtClean="0"/>
              <a:t>   </a:t>
            </a:r>
          </a:p>
          <a:p>
            <a:pPr>
              <a:buNone/>
            </a:pPr>
            <a:r>
              <a:rPr lang="ru-RU" dirty="0" smtClean="0"/>
              <a:t>Из графика видно, что, отдав</a:t>
            </a:r>
          </a:p>
          <a:p>
            <a:pPr>
              <a:buNone/>
            </a:pPr>
            <a:endParaRPr lang="ru-RU" dirty="0" smtClean="0"/>
          </a:p>
          <a:p>
            <a:pPr>
              <a:buNone/>
            </a:pPr>
            <a:r>
              <a:rPr lang="ru-RU" dirty="0" smtClean="0"/>
              <a:t>   тело охладилось на</a:t>
            </a:r>
          </a:p>
          <a:p>
            <a:pPr>
              <a:buNone/>
            </a:pPr>
            <a:endParaRPr lang="ru-RU" dirty="0" smtClean="0"/>
          </a:p>
          <a:p>
            <a:pPr>
              <a:buNone/>
            </a:pPr>
            <a:r>
              <a:rPr lang="ru-RU" dirty="0" smtClean="0"/>
              <a:t>   Следовательно, удельная теплоемкость вещества этого тела равна</a:t>
            </a:r>
          </a:p>
          <a:p>
            <a:pPr>
              <a:buNone/>
            </a:pPr>
            <a:endParaRPr lang="ru-RU" dirty="0" smtClean="0"/>
          </a:p>
          <a:p>
            <a:pPr>
              <a:buNone/>
            </a:pPr>
            <a:endParaRPr lang="ru-RU" dirty="0"/>
          </a:p>
        </p:txBody>
      </p:sp>
      <p:pic>
        <p:nvPicPr>
          <p:cNvPr id="4" name="Рисунок 3" descr="Q=200\text{кДж}"/>
          <p:cNvPicPr/>
          <p:nvPr/>
        </p:nvPicPr>
        <p:blipFill>
          <a:blip r:embed="rId2" cstate="print"/>
          <a:srcRect/>
          <a:stretch>
            <a:fillRect/>
          </a:stretch>
        </p:blipFill>
        <p:spPr bwMode="auto">
          <a:xfrm>
            <a:off x="6347641" y="1054417"/>
            <a:ext cx="2622188" cy="578440"/>
          </a:xfrm>
          <a:prstGeom prst="rect">
            <a:avLst/>
          </a:prstGeom>
          <a:noFill/>
          <a:ln w="9525">
            <a:noFill/>
            <a:miter lim="800000"/>
            <a:headEnd/>
            <a:tailEnd/>
          </a:ln>
        </p:spPr>
      </p:pic>
      <p:pic>
        <p:nvPicPr>
          <p:cNvPr id="5" name="Рисунок 4" descr="\Delta T=400\text{К} минус 300\text{К}=100\text{К}."/>
          <p:cNvPicPr/>
          <p:nvPr/>
        </p:nvPicPr>
        <p:blipFill>
          <a:blip r:embed="rId3" cstate="print"/>
          <a:srcRect/>
          <a:stretch>
            <a:fillRect/>
          </a:stretch>
        </p:blipFill>
        <p:spPr bwMode="auto">
          <a:xfrm>
            <a:off x="4711473" y="2047784"/>
            <a:ext cx="3648756" cy="738958"/>
          </a:xfrm>
          <a:prstGeom prst="rect">
            <a:avLst/>
          </a:prstGeom>
          <a:noFill/>
          <a:ln w="9525">
            <a:noFill/>
            <a:miter lim="800000"/>
            <a:headEnd/>
            <a:tailEnd/>
          </a:ln>
        </p:spPr>
      </p:pic>
      <p:pic>
        <p:nvPicPr>
          <p:cNvPr id="6" name="Рисунок 5" descr="c= дробь, числитель — Q, знаменатель — m\Delta T = дробь, числитель — 200\text{кДж}, знаменатель — 4\text{кг умножить на \text{100}\text{К}}="/>
          <p:cNvPicPr/>
          <p:nvPr/>
        </p:nvPicPr>
        <p:blipFill>
          <a:blip r:embed="rId4" cstate="print"/>
          <a:srcRect/>
          <a:stretch>
            <a:fillRect/>
          </a:stretch>
        </p:blipFill>
        <p:spPr bwMode="auto">
          <a:xfrm>
            <a:off x="1321026" y="3862568"/>
            <a:ext cx="3947660" cy="1231946"/>
          </a:xfrm>
          <a:prstGeom prst="rect">
            <a:avLst/>
          </a:prstGeom>
          <a:noFill/>
          <a:ln w="9525">
            <a:noFill/>
            <a:miter lim="800000"/>
            <a:headEnd/>
            <a:tailEnd/>
          </a:ln>
        </p:spPr>
      </p:pic>
      <p:pic>
        <p:nvPicPr>
          <p:cNvPr id="7" name="Рисунок 6" descr="= дробь, числитель — 200 умножить на 10 в степени 3 Дж, знаменатель — 4кг умножить на 100К =500\text{Дж/(кг} умножить на \text{К})."/>
          <p:cNvPicPr/>
          <p:nvPr/>
        </p:nvPicPr>
        <p:blipFill>
          <a:blip r:embed="rId5" cstate="print"/>
          <a:srcRect/>
          <a:stretch>
            <a:fillRect/>
          </a:stretch>
        </p:blipFill>
        <p:spPr bwMode="auto">
          <a:xfrm>
            <a:off x="5725886" y="3810001"/>
            <a:ext cx="4789714" cy="1331549"/>
          </a:xfrm>
          <a:prstGeom prst="rect">
            <a:avLst/>
          </a:prstGeom>
          <a:noFill/>
          <a:ln w="9525">
            <a:noFill/>
            <a:miter lim="800000"/>
            <a:headEnd/>
            <a:tailEnd/>
          </a:ln>
        </p:spPr>
      </p:pic>
      <p:sp>
        <p:nvSpPr>
          <p:cNvPr id="46081" name="Rectangle 1"/>
          <p:cNvSpPr>
            <a:spLocks noChangeArrowheads="1"/>
          </p:cNvSpPr>
          <p:nvPr/>
        </p:nvSpPr>
        <p:spPr bwMode="auto">
          <a:xfrm>
            <a:off x="5984431" y="97795"/>
            <a:ext cx="223138"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https://phys-ege.sdamgia.ru/get_file?id=78078&amp;png=1"/>
          <p:cNvPicPr>
            <a:picLocks noGrp="1"/>
          </p:cNvPicPr>
          <p:nvPr>
            <p:ph idx="1"/>
          </p:nvPr>
        </p:nvPicPr>
        <p:blipFill>
          <a:blip r:embed="rId2" cstate="print"/>
          <a:srcRect/>
          <a:stretch>
            <a:fillRect/>
          </a:stretch>
        </p:blipFill>
        <p:spPr bwMode="auto">
          <a:xfrm>
            <a:off x="973476" y="914401"/>
            <a:ext cx="3903324" cy="3614057"/>
          </a:xfrm>
          <a:prstGeom prst="rect">
            <a:avLst/>
          </a:prstGeom>
          <a:noFill/>
          <a:ln w="9525">
            <a:noFill/>
            <a:miter lim="800000"/>
            <a:headEnd/>
            <a:tailEnd/>
          </a:ln>
        </p:spPr>
      </p:pic>
      <p:sp>
        <p:nvSpPr>
          <p:cNvPr id="5121" name="Rectangle 1"/>
          <p:cNvSpPr>
            <a:spLocks noChangeArrowheads="1"/>
          </p:cNvSpPr>
          <p:nvPr/>
        </p:nvSpPr>
        <p:spPr bwMode="auto">
          <a:xfrm>
            <a:off x="5486400" y="1252551"/>
            <a:ext cx="5159829"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1313" algn="just" defTabSz="914400" rtl="0" eaLnBrk="1" fontAlgn="base" latinLnBrk="0" hangingPunct="1">
              <a:lnSpc>
                <a:spcPct val="100000"/>
              </a:lnSpc>
              <a:spcBef>
                <a:spcPct val="0"/>
              </a:spcBef>
              <a:spcAft>
                <a:spcPct val="0"/>
              </a:spcAft>
              <a:buClrTx/>
              <a:buSzTx/>
              <a:buFontTx/>
              <a:buNone/>
              <a:tabLst/>
            </a:pPr>
            <a:r>
              <a:rPr lang="ru-RU" sz="3600" b="1" i="1" dirty="0" smtClean="0">
                <a:solidFill>
                  <a:srgbClr val="000000"/>
                </a:solidFill>
                <a:latin typeface="Calibri" pitchFamily="34" charset="0"/>
                <a:ea typeface="Times New Roman" pitchFamily="18" charset="0"/>
                <a:cs typeface="Times New Roman" pitchFamily="18" charset="0"/>
              </a:rPr>
              <a:t>11</a:t>
            </a:r>
            <a:r>
              <a:rPr kumimoji="0" lang="ru-RU" sz="3600" b="1"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.Какую работу совершает газ при переходе из состояния 1 в состояние 3? (Ответ дайте в килоджоулях.)</a:t>
            </a:r>
            <a:endParaRPr kumimoji="0" lang="ru-RU" sz="3600" b="1" i="1"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1787608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609600" y="718457"/>
            <a:ext cx="10972800" cy="5590903"/>
          </a:xfrm>
        </p:spPr>
        <p:txBody>
          <a:bodyPr/>
          <a:lstStyle/>
          <a:p>
            <a:pPr>
              <a:buNone/>
            </a:pPr>
            <a:r>
              <a:rPr lang="ru-RU" b="1" i="1" dirty="0" smtClean="0"/>
              <a:t>Решение</a:t>
            </a:r>
            <a:r>
              <a:rPr lang="ru-RU" dirty="0" smtClean="0"/>
              <a:t>:</a:t>
            </a:r>
            <a:endParaRPr lang="ru-RU" dirty="0"/>
          </a:p>
        </p:txBody>
      </p:sp>
      <p:pic>
        <p:nvPicPr>
          <p:cNvPr id="5" name="Рисунок 4" descr="https://phys-ege.sdamgia.ru/get_file?id=78079&amp;png=1"/>
          <p:cNvPicPr/>
          <p:nvPr/>
        </p:nvPicPr>
        <p:blipFill>
          <a:blip r:embed="rId2" cstate="print"/>
          <a:srcRect/>
          <a:stretch>
            <a:fillRect/>
          </a:stretch>
        </p:blipFill>
        <p:spPr bwMode="auto">
          <a:xfrm>
            <a:off x="861240" y="1497601"/>
            <a:ext cx="3340645" cy="3357427"/>
          </a:xfrm>
          <a:prstGeom prst="rect">
            <a:avLst/>
          </a:prstGeom>
          <a:noFill/>
          <a:ln w="9525">
            <a:noFill/>
            <a:miter lim="800000"/>
            <a:headEnd/>
            <a:tailEnd/>
          </a:ln>
        </p:spPr>
      </p:pic>
      <p:sp>
        <p:nvSpPr>
          <p:cNvPr id="4097" name="Rectangle 1"/>
          <p:cNvSpPr>
            <a:spLocks noChangeArrowheads="1"/>
          </p:cNvSpPr>
          <p:nvPr/>
        </p:nvSpPr>
        <p:spPr bwMode="auto">
          <a:xfrm>
            <a:off x="5138058" y="1192587"/>
            <a:ext cx="633548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1313" algn="just"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На диаграмме </a:t>
            </a:r>
            <a:r>
              <a:rPr kumimoji="0" lang="ru-RU" sz="2400" b="1" i="1"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p</a:t>
            </a:r>
            <a:r>
              <a:rPr kumimoji="0" lang="ru-RU" sz="2400" b="1"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—V работе, совершаемой газом при переходе из начального состояния в конечное, соответствует площадь под линией, изображающей процесс перехода. Для процесса 1—2—3 эта площадь показана на рисунке штриховкой. Таким образом, при переходе из состояния 1 в состояние 3 газ совершает работу</a:t>
            </a:r>
            <a:endParaRPr kumimoji="0" lang="ru-RU" sz="2400" b="1" i="1" u="none" strike="noStrike" cap="none" normalizeH="0" baseline="0" dirty="0" smtClean="0">
              <a:ln>
                <a:noFill/>
              </a:ln>
              <a:solidFill>
                <a:schemeClr val="tx1"/>
              </a:solidFill>
              <a:effectLst/>
              <a:latin typeface="Arial" pitchFamily="34" charset="0"/>
              <a:cs typeface="Arial" pitchFamily="34" charset="0"/>
            </a:endParaRPr>
          </a:p>
          <a:p>
            <a:pPr marL="0" marR="0" lvl="0" indent="341313"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endParaRPr kumimoji="0" lang="ru-RU" sz="2400" b="1" i="1" u="none" strike="noStrike" cap="none" normalizeH="0" baseline="0" dirty="0" smtClean="0">
              <a:ln>
                <a:noFill/>
              </a:ln>
              <a:solidFill>
                <a:schemeClr val="tx1"/>
              </a:solidFill>
              <a:effectLst/>
              <a:latin typeface="Arial" pitchFamily="34" charset="0"/>
              <a:cs typeface="Arial" pitchFamily="34" charset="0"/>
            </a:endParaRPr>
          </a:p>
        </p:txBody>
      </p:sp>
      <p:pic>
        <p:nvPicPr>
          <p:cNvPr id="7" name="Рисунок 6" descr="A=1 умножить на 10 в степени 5 Па умножить на (0{,}04м в степени 3 минус 0{,}02м в степени 3 )=2кДж."/>
          <p:cNvPicPr/>
          <p:nvPr/>
        </p:nvPicPr>
        <p:blipFill>
          <a:blip r:embed="rId3" cstate="print"/>
          <a:srcRect/>
          <a:stretch>
            <a:fillRect/>
          </a:stretch>
        </p:blipFill>
        <p:spPr bwMode="auto">
          <a:xfrm>
            <a:off x="1960925" y="5377543"/>
            <a:ext cx="9490846" cy="979714"/>
          </a:xfrm>
          <a:prstGeom prst="rect">
            <a:avLst/>
          </a:prstGeom>
          <a:noFill/>
          <a:ln w="9525">
            <a:noFill/>
            <a:miter lim="800000"/>
            <a:headEnd/>
            <a:tailEnd/>
          </a:ln>
        </p:spPr>
      </p:pic>
    </p:spTree>
    <p:extLst>
      <p:ext uri="{BB962C8B-B14F-4D97-AF65-F5344CB8AC3E}">
        <p14:creationId xmlns="" xmlns:p14="http://schemas.microsoft.com/office/powerpoint/2010/main" val="26795846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7"/>
            <a:ext cx="10972800" cy="5930219"/>
          </a:xfrm>
        </p:spPr>
        <p:txBody>
          <a:bodyPr/>
          <a:lstStyle/>
          <a:p>
            <a:endParaRPr lang="ru-RU" dirty="0"/>
          </a:p>
        </p:txBody>
      </p:sp>
      <p:sp>
        <p:nvSpPr>
          <p:cNvPr id="3" name="Содержимое 2"/>
          <p:cNvSpPr>
            <a:spLocks noGrp="1"/>
          </p:cNvSpPr>
          <p:nvPr>
            <p:ph idx="1"/>
          </p:nvPr>
        </p:nvSpPr>
        <p:spPr>
          <a:xfrm>
            <a:off x="609600" y="609600"/>
            <a:ext cx="10972800" cy="5699760"/>
          </a:xfrm>
        </p:spPr>
        <p:txBody>
          <a:bodyPr>
            <a:normAutofit/>
          </a:bodyPr>
          <a:lstStyle/>
          <a:p>
            <a:pPr>
              <a:buNone/>
            </a:pPr>
            <a:r>
              <a:rPr lang="ru-RU" b="1" i="1" dirty="0" smtClean="0"/>
              <a:t> 11. Пять одинаковых резисторов с сопротивлением </a:t>
            </a:r>
            <a:r>
              <a:rPr lang="ru-RU" b="1" i="1" dirty="0" err="1" smtClean="0"/>
              <a:t>r</a:t>
            </a:r>
            <a:r>
              <a:rPr lang="ru-RU" b="1" i="1" dirty="0" smtClean="0"/>
              <a:t> = 1 Ом соединены в электрическую цепь, схема которой представлена на рисунке. По участку AB идёт ток I = 4 А. Какое напряжение показывает идеальный вольтметр? (Ответ дайте в вольтах.)</a:t>
            </a:r>
          </a:p>
          <a:p>
            <a:pPr>
              <a:buNone/>
            </a:pPr>
            <a:endParaRPr lang="ru-RU" b="1" i="1" dirty="0"/>
          </a:p>
        </p:txBody>
      </p:sp>
      <p:pic>
        <p:nvPicPr>
          <p:cNvPr id="5" name="Рисунок 4" descr="https://phys-ege.sdamgia.ru/get_file?id=88888&amp;png=1"/>
          <p:cNvPicPr/>
          <p:nvPr/>
        </p:nvPicPr>
        <p:blipFill>
          <a:blip r:embed="rId2" cstate="print"/>
          <a:srcRect/>
          <a:stretch>
            <a:fillRect/>
          </a:stretch>
        </p:blipFill>
        <p:spPr bwMode="auto">
          <a:xfrm>
            <a:off x="3679369" y="2792095"/>
            <a:ext cx="6313715" cy="24548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dirty="0" smtClean="0"/>
              <a:t>Решение.</a:t>
            </a:r>
            <a:endParaRPr lang="ru-RU" dirty="0" smtClean="0"/>
          </a:p>
          <a:p>
            <a:pPr>
              <a:buNone/>
            </a:pPr>
            <a:r>
              <a:rPr lang="ru-RU" dirty="0" smtClean="0"/>
              <a:t>На параллельном участке имеем:</a:t>
            </a:r>
          </a:p>
          <a:p>
            <a:pPr>
              <a:buNone/>
            </a:pPr>
            <a:r>
              <a:rPr lang="ru-RU" dirty="0" smtClean="0"/>
              <a:t>Тогда:</a:t>
            </a:r>
          </a:p>
          <a:p>
            <a:pPr>
              <a:buNone/>
            </a:pPr>
            <a:endParaRPr lang="ru-RU" dirty="0" smtClean="0"/>
          </a:p>
          <a:p>
            <a:pPr>
              <a:buNone/>
            </a:pPr>
            <a:r>
              <a:rPr lang="ru-RU" dirty="0" smtClean="0"/>
              <a:t>Вольтметр покажет напряжение  </a:t>
            </a:r>
          </a:p>
          <a:p>
            <a:pPr>
              <a:buNone/>
            </a:pPr>
            <a:r>
              <a:rPr lang="ru-RU" dirty="0" smtClean="0"/>
              <a:t> </a:t>
            </a:r>
          </a:p>
          <a:p>
            <a:pPr>
              <a:buNone/>
            </a:pPr>
            <a:r>
              <a:rPr lang="ru-RU" dirty="0" smtClean="0"/>
              <a:t>Ответ: 7.</a:t>
            </a:r>
          </a:p>
          <a:p>
            <a:endParaRPr lang="ru-RU" dirty="0"/>
          </a:p>
        </p:txBody>
      </p:sp>
      <p:pic>
        <p:nvPicPr>
          <p:cNvPr id="4" name="Рисунок 3" descr="U_1 = U_2 = U_{12},"/>
          <p:cNvPicPr/>
          <p:nvPr/>
        </p:nvPicPr>
        <p:blipFill>
          <a:blip r:embed="rId2" cstate="print"/>
          <a:srcRect/>
          <a:stretch>
            <a:fillRect/>
          </a:stretch>
        </p:blipFill>
        <p:spPr bwMode="auto">
          <a:xfrm>
            <a:off x="6233251" y="1990587"/>
            <a:ext cx="1669778" cy="730841"/>
          </a:xfrm>
          <a:prstGeom prst="rect">
            <a:avLst/>
          </a:prstGeom>
          <a:noFill/>
          <a:ln w="9525">
            <a:noFill/>
            <a:miter lim="800000"/>
            <a:headEnd/>
            <a:tailEnd/>
          </a:ln>
        </p:spPr>
      </p:pic>
      <p:pic>
        <p:nvPicPr>
          <p:cNvPr id="5" name="Рисунок 4" descr="I = I_1 плюс I_2."/>
          <p:cNvPicPr/>
          <p:nvPr/>
        </p:nvPicPr>
        <p:blipFill>
          <a:blip r:embed="rId3" cstate="print"/>
          <a:srcRect/>
          <a:stretch>
            <a:fillRect/>
          </a:stretch>
        </p:blipFill>
        <p:spPr bwMode="auto">
          <a:xfrm>
            <a:off x="9139962" y="2111829"/>
            <a:ext cx="1789295" cy="566057"/>
          </a:xfrm>
          <a:prstGeom prst="rect">
            <a:avLst/>
          </a:prstGeom>
          <a:noFill/>
          <a:ln w="9525">
            <a:noFill/>
            <a:miter lim="800000"/>
            <a:headEnd/>
            <a:tailEnd/>
          </a:ln>
        </p:spPr>
      </p:pic>
      <p:pic>
        <p:nvPicPr>
          <p:cNvPr id="6" name="Рисунок 5" descr="I= дробь, числитель — U_{12}, знаменатель — r плюс дробь, числитель — U_{12}, знаменатель — 3r равносильно U_{12} = 3Ir/4."/>
          <p:cNvPicPr/>
          <p:nvPr/>
        </p:nvPicPr>
        <p:blipFill>
          <a:blip r:embed="rId4" cstate="print"/>
          <a:srcRect/>
          <a:stretch>
            <a:fillRect/>
          </a:stretch>
        </p:blipFill>
        <p:spPr bwMode="auto">
          <a:xfrm>
            <a:off x="2286725" y="2737122"/>
            <a:ext cx="3983445" cy="811622"/>
          </a:xfrm>
          <a:prstGeom prst="rect">
            <a:avLst/>
          </a:prstGeom>
          <a:noFill/>
          <a:ln w="9525">
            <a:noFill/>
            <a:miter lim="800000"/>
            <a:headEnd/>
            <a:tailEnd/>
          </a:ln>
        </p:spPr>
      </p:pic>
      <p:pic>
        <p:nvPicPr>
          <p:cNvPr id="7" name="Рисунок 6" descr="U=U_{AB} плюс U_{12}=Ir плюс 3Ir/4=7 В."/>
          <p:cNvPicPr/>
          <p:nvPr/>
        </p:nvPicPr>
        <p:blipFill>
          <a:blip r:embed="rId5" cstate="print"/>
          <a:srcRect/>
          <a:stretch>
            <a:fillRect/>
          </a:stretch>
        </p:blipFill>
        <p:spPr bwMode="auto">
          <a:xfrm>
            <a:off x="6338433" y="3722914"/>
            <a:ext cx="5004481" cy="696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b="1" i="1" dirty="0" smtClean="0"/>
              <a:t>12. </a:t>
            </a:r>
            <a:r>
              <a:rPr lang="ru-RU" i="1" dirty="0" smtClean="0"/>
              <a:t>Энергия ионизации атома кислорода равна 14 эВ. Найдите максимальную длину волны света, которая может вызвать ионизацию атома кислорода. Ответ приведите в нанометрах, округлив до целых.</a:t>
            </a:r>
          </a:p>
          <a:p>
            <a:pPr>
              <a:buNone/>
            </a:pPr>
            <a:endParaRPr lang="ru-RU" dirty="0" smtClean="0"/>
          </a:p>
          <a:p>
            <a:pPr>
              <a:buNone/>
            </a:pPr>
            <a:endParaRPr lang="ru-RU" i="1" dirty="0" smtClean="0"/>
          </a:p>
          <a:p>
            <a:pPr>
              <a:buNone/>
            </a:pPr>
            <a:r>
              <a:rPr lang="ru-RU" i="1" dirty="0" smtClean="0"/>
              <a:t>Справочные данные:</a:t>
            </a:r>
            <a:r>
              <a:rPr lang="ru-RU" dirty="0" smtClean="0"/>
              <a:t> постоянная Планка </a:t>
            </a:r>
            <a:endParaRPr lang="ru-RU" dirty="0"/>
          </a:p>
        </p:txBody>
      </p:sp>
      <p:pic>
        <p:nvPicPr>
          <p:cNvPr id="4" name="Рисунок 3" descr="h=6,6 умножить на 10 в степени минус 34 Дж умножить на с,"/>
          <p:cNvPicPr/>
          <p:nvPr/>
        </p:nvPicPr>
        <p:blipFill>
          <a:blip r:embed="rId2" cstate="print"/>
          <a:srcRect/>
          <a:stretch>
            <a:fillRect/>
          </a:stretch>
        </p:blipFill>
        <p:spPr bwMode="auto">
          <a:xfrm>
            <a:off x="1126943" y="3505201"/>
            <a:ext cx="2857227" cy="587829"/>
          </a:xfrm>
          <a:prstGeom prst="rect">
            <a:avLst/>
          </a:prstGeom>
          <a:noFill/>
          <a:ln w="9525">
            <a:noFill/>
            <a:miter lim="800000"/>
            <a:headEnd/>
            <a:tailEnd/>
          </a:ln>
        </p:spPr>
      </p:pic>
      <p:pic>
        <p:nvPicPr>
          <p:cNvPr id="5" name="Рисунок 4" descr="1эВ=1,6 умножить на 10 в степени минус 19 Дж."/>
          <p:cNvPicPr/>
          <p:nvPr/>
        </p:nvPicPr>
        <p:blipFill>
          <a:blip r:embed="rId3" cstate="print"/>
          <a:srcRect/>
          <a:stretch>
            <a:fillRect/>
          </a:stretch>
        </p:blipFill>
        <p:spPr bwMode="auto">
          <a:xfrm>
            <a:off x="5203371" y="3570515"/>
            <a:ext cx="3853543"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413657"/>
            <a:ext cx="10972800" cy="5895703"/>
          </a:xfrm>
        </p:spPr>
        <p:txBody>
          <a:bodyPr>
            <a:normAutofit/>
          </a:bodyPr>
          <a:lstStyle/>
          <a:p>
            <a:pPr>
              <a:buNone/>
            </a:pPr>
            <a:r>
              <a:rPr lang="ru-RU" b="1" dirty="0" smtClean="0"/>
              <a:t>Решение.</a:t>
            </a:r>
            <a:endParaRPr lang="ru-RU" dirty="0" smtClean="0"/>
          </a:p>
          <a:p>
            <a:pPr>
              <a:buNone/>
            </a:pPr>
            <a:r>
              <a:rPr lang="ru-RU" sz="1800" dirty="0" smtClean="0"/>
              <a:t>Длина волны связана с частотой и скоростью света </a:t>
            </a:r>
          </a:p>
          <a:p>
            <a:pPr>
              <a:buNone/>
            </a:pPr>
            <a:r>
              <a:rPr lang="ru-RU" sz="1800" dirty="0" smtClean="0"/>
              <a:t>соотношением:</a:t>
            </a:r>
          </a:p>
          <a:p>
            <a:pPr>
              <a:buNone/>
            </a:pPr>
            <a:r>
              <a:rPr lang="ru-RU" sz="1800" dirty="0" smtClean="0"/>
              <a:t> </a:t>
            </a:r>
          </a:p>
          <a:p>
            <a:pPr>
              <a:buNone/>
            </a:pPr>
            <a:r>
              <a:rPr lang="ru-RU" sz="1800" dirty="0" smtClean="0"/>
              <a:t>  Следовательно, максимально возможной длине волны, соответствует минимально возможная частота.</a:t>
            </a:r>
          </a:p>
          <a:p>
            <a:pPr>
              <a:buNone/>
            </a:pPr>
            <a:r>
              <a:rPr lang="ru-RU" sz="1800" dirty="0" smtClean="0"/>
              <a:t>Согласно постулатам Бора, для перехода электрона на более высокий уровень необходимо, чтобы атом поглотил квант энергии, равный по величине разности энергий конечного и начального состояний. Для ионизации атома необходимо, чтобы энергия поглощаемого фотона была не меньше энергии ионизации: </a:t>
            </a:r>
          </a:p>
          <a:p>
            <a:pPr>
              <a:buNone/>
            </a:pPr>
            <a:r>
              <a:rPr lang="ru-RU" sz="1800" dirty="0" smtClean="0"/>
              <a:t>  Энергия фотона пропорциональна частоте света:   </a:t>
            </a:r>
          </a:p>
          <a:p>
            <a:pPr>
              <a:buNone/>
            </a:pPr>
            <a:endParaRPr lang="ru-RU" sz="1800" dirty="0" smtClean="0"/>
          </a:p>
          <a:p>
            <a:pPr>
              <a:buNone/>
            </a:pPr>
            <a:r>
              <a:rPr lang="ru-RU" sz="1800" dirty="0" smtClean="0"/>
              <a:t>Таким образом, максимальная длина волны света, которая может вызвать ионизацию атома кислорода равна:</a:t>
            </a:r>
          </a:p>
          <a:p>
            <a:endParaRPr lang="ru-RU" dirty="0"/>
          </a:p>
        </p:txBody>
      </p:sp>
      <p:pic>
        <p:nvPicPr>
          <p:cNvPr id="34818" name="Picture 2" descr="C:\Users\HP\Desktop\18ac30bdba50dcf90bc473b287bd8482p.png"/>
          <p:cNvPicPr>
            <a:picLocks noChangeAspect="1" noChangeArrowheads="1"/>
          </p:cNvPicPr>
          <p:nvPr/>
        </p:nvPicPr>
        <p:blipFill>
          <a:blip r:embed="rId2" cstate="print"/>
          <a:srcRect/>
          <a:stretch>
            <a:fillRect/>
          </a:stretch>
        </p:blipFill>
        <p:spPr bwMode="auto">
          <a:xfrm>
            <a:off x="3035527" y="1425574"/>
            <a:ext cx="1419225" cy="457200"/>
          </a:xfrm>
          <a:prstGeom prst="rect">
            <a:avLst/>
          </a:prstGeom>
          <a:noFill/>
        </p:spPr>
      </p:pic>
      <p:pic>
        <p:nvPicPr>
          <p:cNvPr id="34819" name="Picture 3" descr="C:\Users\HP\Desktop\c70a5e505386efa9e55bbd51aeb9a801p.png"/>
          <p:cNvPicPr>
            <a:picLocks noChangeAspect="1" noChangeArrowheads="1"/>
          </p:cNvPicPr>
          <p:nvPr/>
        </p:nvPicPr>
        <p:blipFill>
          <a:blip r:embed="rId3" cstate="print"/>
          <a:srcRect/>
          <a:stretch>
            <a:fillRect/>
          </a:stretch>
        </p:blipFill>
        <p:spPr bwMode="auto">
          <a:xfrm>
            <a:off x="6033860" y="3118078"/>
            <a:ext cx="2476500" cy="514350"/>
          </a:xfrm>
          <a:prstGeom prst="rect">
            <a:avLst/>
          </a:prstGeom>
          <a:noFill/>
        </p:spPr>
      </p:pic>
      <p:pic>
        <p:nvPicPr>
          <p:cNvPr id="34821" name="Picture 5" descr="C:\Users\HP\Desktop\4125aa09c5721648be0a6aca36db3dfap.png"/>
          <p:cNvPicPr>
            <a:picLocks noChangeAspect="1" noChangeArrowheads="1"/>
          </p:cNvPicPr>
          <p:nvPr/>
        </p:nvPicPr>
        <p:blipFill>
          <a:blip r:embed="rId4" cstate="print"/>
          <a:srcRect/>
          <a:stretch>
            <a:fillRect/>
          </a:stretch>
        </p:blipFill>
        <p:spPr bwMode="auto">
          <a:xfrm>
            <a:off x="1483406" y="4377418"/>
            <a:ext cx="5219700" cy="891267"/>
          </a:xfrm>
          <a:prstGeom prst="rect">
            <a:avLst/>
          </a:prstGeom>
          <a:noFill/>
        </p:spPr>
      </p:pic>
      <p:pic>
        <p:nvPicPr>
          <p:cNvPr id="34823" name="Picture 7" descr="C:\Users\HP\Desktop\c8b4bf4c37c8ef542c0b570e2705f264p.png"/>
          <p:cNvPicPr>
            <a:picLocks noChangeAspect="1" noChangeArrowheads="1"/>
          </p:cNvPicPr>
          <p:nvPr/>
        </p:nvPicPr>
        <p:blipFill>
          <a:blip r:embed="rId5" cstate="print"/>
          <a:srcRect/>
          <a:stretch>
            <a:fillRect/>
          </a:stretch>
        </p:blipFill>
        <p:spPr bwMode="auto">
          <a:xfrm>
            <a:off x="1524000" y="5331051"/>
            <a:ext cx="8077200" cy="11811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66055" y="283029"/>
            <a:ext cx="10951029" cy="6270171"/>
          </a:xfrm>
        </p:spPr>
        <p:txBody>
          <a:bodyPr/>
          <a:lstStyle/>
          <a:p>
            <a:pPr>
              <a:buNone/>
            </a:pPr>
            <a:r>
              <a:rPr lang="ru-RU" b="1" dirty="0" smtClean="0"/>
              <a:t>     13. Точка B находится в середине отрезка AC. Неподвижные точечные заряды –</a:t>
            </a:r>
            <a:r>
              <a:rPr lang="ru-RU" b="1" i="1" dirty="0" err="1" smtClean="0"/>
              <a:t>q</a:t>
            </a:r>
            <a:r>
              <a:rPr lang="ru-RU" b="1" dirty="0" smtClean="0"/>
              <a:t> и –2</a:t>
            </a:r>
            <a:r>
              <a:rPr lang="ru-RU" b="1" i="1" dirty="0" smtClean="0"/>
              <a:t>q</a:t>
            </a:r>
            <a:r>
              <a:rPr lang="ru-RU" b="1" dirty="0" smtClean="0"/>
              <a:t> (</a:t>
            </a:r>
            <a:r>
              <a:rPr lang="ru-RU" b="1" i="1" dirty="0" err="1" smtClean="0"/>
              <a:t>q</a:t>
            </a:r>
            <a:r>
              <a:rPr lang="ru-RU" b="1" dirty="0" smtClean="0"/>
              <a:t> = 2 нКл) расположены в точках A и C соответственно (см. рисунок). Какой положительный заряд надо поместить в точку C взамен заряда –2</a:t>
            </a:r>
            <a:r>
              <a:rPr lang="ru-RU" b="1" i="1" dirty="0" smtClean="0"/>
              <a:t>q</a:t>
            </a:r>
            <a:r>
              <a:rPr lang="ru-RU" b="1" dirty="0" smtClean="0"/>
              <a:t>, чтобы модуль напряжённости электрического поля в точке B увеличился в 4 раза? (Ответ дайте в нКл.)</a:t>
            </a:r>
          </a:p>
          <a:p>
            <a:endParaRPr lang="ru-RU" dirty="0"/>
          </a:p>
        </p:txBody>
      </p:sp>
      <p:pic>
        <p:nvPicPr>
          <p:cNvPr id="4" name="Рисунок 3" descr="https://phys-ege.sdamgia.ru/get_file?id=33937&amp;png=1"/>
          <p:cNvPicPr/>
          <p:nvPr/>
        </p:nvPicPr>
        <p:blipFill>
          <a:blip r:embed="rId2" cstate="print"/>
          <a:srcRect/>
          <a:stretch>
            <a:fillRect/>
          </a:stretch>
        </p:blipFill>
        <p:spPr bwMode="auto">
          <a:xfrm>
            <a:off x="3027680" y="3249295"/>
            <a:ext cx="5506720" cy="1692819"/>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49087" y="892628"/>
            <a:ext cx="10421257" cy="5092097"/>
          </a:xfrm>
        </p:spPr>
        <p:txBody>
          <a:bodyPr>
            <a:normAutofit/>
          </a:bodyPr>
          <a:lstStyle/>
          <a:p>
            <a:pPr marL="0" indent="0">
              <a:buNone/>
            </a:pPr>
            <a:r>
              <a:rPr lang="ru-RU" sz="2800" dirty="0" smtClean="0"/>
              <a:t>4. В части 2 увеличено количество заданий с развёрнутым ответом и исключены расчётные задачи повышенного уровня сложности с кратким ответом. Добавлена одна расчётная задача повышенного уровня сложности с развёрнутым ответом и изменены требования к решению задачи высокого уровня по механике. Теперь дополнительно к решению необходимо представить обоснование использования законов и формул для условия задачи. Данная задача оценивается максимально 4 баллами, при этом выделено два критерия оценивания: для обоснования использования законов и для математического решения задачи.</a:t>
            </a:r>
          </a:p>
          <a:p>
            <a:pPr marL="0" indent="0">
              <a:buNone/>
            </a:pP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5300306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304800"/>
            <a:ext cx="10972800" cy="6004560"/>
          </a:xfrm>
        </p:spPr>
        <p:txBody>
          <a:bodyPr/>
          <a:lstStyle/>
          <a:p>
            <a:pPr>
              <a:buNone/>
            </a:pPr>
            <a:r>
              <a:rPr lang="ru-RU" b="1" dirty="0" smtClean="0"/>
              <a:t>Решение.</a:t>
            </a:r>
            <a:endParaRPr lang="ru-RU" dirty="0" smtClean="0"/>
          </a:p>
          <a:p>
            <a:pPr>
              <a:buNone/>
            </a:pPr>
            <a:r>
              <a:rPr lang="ru-RU" dirty="0" smtClean="0"/>
              <a:t>Обозначим   длину отрезка AB. Для исходных зарядов напряжённость в точке B равна</a:t>
            </a:r>
          </a:p>
          <a:p>
            <a:pPr>
              <a:buNone/>
            </a:pPr>
            <a:endParaRPr lang="ru-RU" dirty="0" smtClean="0"/>
          </a:p>
          <a:p>
            <a:pPr>
              <a:buNone/>
            </a:pPr>
            <a:r>
              <a:rPr lang="ru-RU" dirty="0" smtClean="0"/>
              <a:t>После замены заряда        на положительный заряд   напряжённость в точке B станет равной</a:t>
            </a:r>
          </a:p>
          <a:p>
            <a:pPr>
              <a:buNone/>
            </a:pPr>
            <a:endParaRPr lang="ru-RU" dirty="0" smtClean="0"/>
          </a:p>
          <a:p>
            <a:pPr>
              <a:buNone/>
            </a:pPr>
            <a:r>
              <a:rPr lang="ru-RU" dirty="0" smtClean="0"/>
              <a:t>По условию                 значит:</a:t>
            </a:r>
          </a:p>
          <a:p>
            <a:pPr>
              <a:buNone/>
            </a:pPr>
            <a:endParaRPr lang="ru-RU" dirty="0" smtClean="0"/>
          </a:p>
          <a:p>
            <a:pPr>
              <a:buNone/>
            </a:pPr>
            <a:endParaRPr lang="ru-RU" dirty="0" smtClean="0"/>
          </a:p>
          <a:p>
            <a:pPr>
              <a:buNone/>
            </a:pPr>
            <a:r>
              <a:rPr lang="ru-RU" dirty="0" smtClean="0"/>
              <a:t>Ответ: 6.</a:t>
            </a:r>
          </a:p>
          <a:p>
            <a:pPr>
              <a:buNone/>
            </a:pPr>
            <a:endParaRPr lang="ru-RU" dirty="0"/>
          </a:p>
        </p:txBody>
      </p:sp>
      <p:pic>
        <p:nvPicPr>
          <p:cNvPr id="4" name="Рисунок 3" descr="E_1= дробь, числитель — k умножить на 2q, знаменатель — r в степени 2 минус дробь, числитель — k умножить на q, знаменатель — r в степени 2 = дробь, числитель — kq, знаменатель — r в степени 2 ."/>
          <p:cNvPicPr/>
          <p:nvPr/>
        </p:nvPicPr>
        <p:blipFill>
          <a:blip r:embed="rId2" cstate="print"/>
          <a:srcRect/>
          <a:stretch>
            <a:fillRect/>
          </a:stretch>
        </p:blipFill>
        <p:spPr bwMode="auto">
          <a:xfrm>
            <a:off x="4230324" y="1482498"/>
            <a:ext cx="3411447" cy="825273"/>
          </a:xfrm>
          <a:prstGeom prst="rect">
            <a:avLst/>
          </a:prstGeom>
          <a:noFill/>
          <a:ln w="9525">
            <a:noFill/>
            <a:miter lim="800000"/>
            <a:headEnd/>
            <a:tailEnd/>
          </a:ln>
        </p:spPr>
      </p:pic>
      <p:pic>
        <p:nvPicPr>
          <p:cNvPr id="5" name="Рисунок 4" descr="{ минус 2q}"/>
          <p:cNvPicPr/>
          <p:nvPr/>
        </p:nvPicPr>
        <p:blipFill>
          <a:blip r:embed="rId3" cstate="print"/>
          <a:srcRect/>
          <a:stretch>
            <a:fillRect/>
          </a:stretch>
        </p:blipFill>
        <p:spPr bwMode="auto">
          <a:xfrm>
            <a:off x="4117023" y="2404246"/>
            <a:ext cx="520292" cy="338954"/>
          </a:xfrm>
          <a:prstGeom prst="rect">
            <a:avLst/>
          </a:prstGeom>
          <a:noFill/>
          <a:ln w="9525">
            <a:noFill/>
            <a:miter lim="800000"/>
            <a:headEnd/>
            <a:tailEnd/>
          </a:ln>
        </p:spPr>
      </p:pic>
      <p:pic>
        <p:nvPicPr>
          <p:cNvPr id="6" name="Рисунок 5" descr="E_2= дробь, числитель — k умножить на Q, знаменатель — r в степени 2 плюс дробь, числитель — k умножить на q, знаменатель — r в степени 2 = дробь, числитель — k(Q плюс q), знаменатель — r в степени 2 ."/>
          <p:cNvPicPr/>
          <p:nvPr/>
        </p:nvPicPr>
        <p:blipFill>
          <a:blip r:embed="rId4" cstate="print"/>
          <a:srcRect/>
          <a:stretch>
            <a:fillRect/>
          </a:stretch>
        </p:blipFill>
        <p:spPr bwMode="auto">
          <a:xfrm>
            <a:off x="5179740" y="2847430"/>
            <a:ext cx="3180489" cy="1114969"/>
          </a:xfrm>
          <a:prstGeom prst="rect">
            <a:avLst/>
          </a:prstGeom>
          <a:noFill/>
          <a:ln w="9525">
            <a:noFill/>
            <a:miter lim="800000"/>
            <a:headEnd/>
            <a:tailEnd/>
          </a:ln>
        </p:spPr>
      </p:pic>
      <p:pic>
        <p:nvPicPr>
          <p:cNvPr id="7" name="Рисунок 6" descr="E_2=4E_1,"/>
          <p:cNvPicPr/>
          <p:nvPr/>
        </p:nvPicPr>
        <p:blipFill>
          <a:blip r:embed="rId5" cstate="print"/>
          <a:srcRect/>
          <a:stretch>
            <a:fillRect/>
          </a:stretch>
        </p:blipFill>
        <p:spPr bwMode="auto">
          <a:xfrm>
            <a:off x="2838767" y="3810001"/>
            <a:ext cx="1080090" cy="522513"/>
          </a:xfrm>
          <a:prstGeom prst="rect">
            <a:avLst/>
          </a:prstGeom>
          <a:noFill/>
          <a:ln w="9525">
            <a:noFill/>
            <a:miter lim="800000"/>
            <a:headEnd/>
            <a:tailEnd/>
          </a:ln>
        </p:spPr>
      </p:pic>
      <p:pic>
        <p:nvPicPr>
          <p:cNvPr id="8" name="Рисунок 7" descr="Q плюс q=4q равносильно Q=3q=6нКл."/>
          <p:cNvPicPr/>
          <p:nvPr/>
        </p:nvPicPr>
        <p:blipFill>
          <a:blip r:embed="rId6" cstate="print"/>
          <a:srcRect/>
          <a:stretch>
            <a:fillRect/>
          </a:stretch>
        </p:blipFill>
        <p:spPr bwMode="auto">
          <a:xfrm>
            <a:off x="5268686" y="4428988"/>
            <a:ext cx="4571999" cy="883241"/>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326571"/>
            <a:ext cx="10972800" cy="5982789"/>
          </a:xfrm>
        </p:spPr>
        <p:txBody>
          <a:bodyPr/>
          <a:lstStyle/>
          <a:p>
            <a:pPr>
              <a:buNone/>
            </a:pPr>
            <a:r>
              <a:rPr lang="ru-RU" dirty="0" smtClean="0"/>
              <a:t>    </a:t>
            </a:r>
            <a:r>
              <a:rPr lang="ru-RU" b="1" dirty="0" smtClean="0"/>
              <a:t>14. Дифракционная решётка с периодом 10</a:t>
            </a:r>
            <a:r>
              <a:rPr lang="ru-RU" b="1" baseline="30000" dirty="0" smtClean="0"/>
              <a:t>−5</a:t>
            </a:r>
            <a:r>
              <a:rPr lang="ru-RU" b="1" dirty="0" smtClean="0"/>
              <a:t> м расположена параллельно экрану на расстоянии 0,75 м от него. На решётку по нормали к ней падает пучок света с длиной волны 0,4 мкм. Максимум какого порядка будет наблюдаться на экране на расстоянии 3 см от центра дифракционной картины? Считать </a:t>
            </a:r>
            <a:r>
              <a:rPr lang="ru-RU" b="1" dirty="0" err="1" smtClean="0"/>
              <a:t>sinα</a:t>
            </a:r>
            <a:r>
              <a:rPr lang="ru-RU" b="1" dirty="0" smtClean="0"/>
              <a:t> ≈ </a:t>
            </a:r>
            <a:r>
              <a:rPr lang="ru-RU" b="1" dirty="0" err="1" smtClean="0"/>
              <a:t>tgα</a:t>
            </a:r>
            <a:r>
              <a:rPr lang="ru-RU" b="1" dirty="0" smtClean="0"/>
              <a:t>.</a:t>
            </a:r>
          </a:p>
          <a:p>
            <a:pPr>
              <a:buNone/>
            </a:pPr>
            <a:endParaRPr lang="ru-RU" dirty="0"/>
          </a:p>
        </p:txBody>
      </p:sp>
      <p:pic>
        <p:nvPicPr>
          <p:cNvPr id="4" name="Рисунок 3" descr="https://phys-ege.sdamgia.ru/get_file?id=15874&amp;png=1"/>
          <p:cNvPicPr/>
          <p:nvPr/>
        </p:nvPicPr>
        <p:blipFill>
          <a:blip r:embed="rId2" cstate="print"/>
          <a:srcRect/>
          <a:stretch>
            <a:fillRect/>
          </a:stretch>
        </p:blipFill>
        <p:spPr bwMode="auto">
          <a:xfrm>
            <a:off x="4876072" y="2899864"/>
            <a:ext cx="3549469" cy="2695394"/>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370114"/>
            <a:ext cx="10972800" cy="5939246"/>
          </a:xfrm>
        </p:spPr>
        <p:txBody>
          <a:bodyPr>
            <a:normAutofit lnSpcReduction="10000"/>
          </a:bodyPr>
          <a:lstStyle/>
          <a:p>
            <a:pPr>
              <a:buNone/>
            </a:pPr>
            <a:r>
              <a:rPr lang="ru-RU" b="1" i="1" dirty="0" smtClean="0"/>
              <a:t>Решение: </a:t>
            </a:r>
          </a:p>
          <a:p>
            <a:pPr>
              <a:buNone/>
            </a:pPr>
            <a:r>
              <a:rPr lang="ru-RU" i="1" dirty="0" smtClean="0"/>
              <a:t>Условие интерференционных максимумов дифракционной </a:t>
            </a:r>
            <a:r>
              <a:rPr lang="ru-RU" dirty="0" smtClean="0"/>
              <a:t>решётки:  </a:t>
            </a:r>
          </a:p>
          <a:p>
            <a:pPr>
              <a:buNone/>
            </a:pPr>
            <a:endParaRPr lang="ru-RU" dirty="0" smtClean="0"/>
          </a:p>
          <a:p>
            <a:pPr>
              <a:buNone/>
            </a:pPr>
            <a:endParaRPr lang="ru-RU" dirty="0" smtClean="0"/>
          </a:p>
          <a:p>
            <a:pPr>
              <a:buNone/>
            </a:pPr>
            <a:r>
              <a:rPr lang="ru-RU" dirty="0" smtClean="0"/>
              <a:t> Из рисунка видим, что</a:t>
            </a:r>
          </a:p>
          <a:p>
            <a:pPr>
              <a:buNone/>
            </a:pPr>
            <a:endParaRPr lang="ru-RU" dirty="0" smtClean="0"/>
          </a:p>
          <a:p>
            <a:pPr>
              <a:buNone/>
            </a:pPr>
            <a:r>
              <a:rPr lang="ru-RU" dirty="0" smtClean="0"/>
              <a:t>   Найдём номер дифракционного   максимума, который будет наблюдаться на экране на расстоянии 3 см от центра дифракционной картины:</a:t>
            </a:r>
          </a:p>
          <a:p>
            <a:pPr>
              <a:buNone/>
            </a:pPr>
            <a:endParaRPr lang="ru-RU" dirty="0" smtClean="0"/>
          </a:p>
          <a:p>
            <a:pPr>
              <a:buNone/>
            </a:pPr>
            <a:r>
              <a:rPr lang="ru-RU" dirty="0" smtClean="0"/>
              <a:t> Таким образом, будет наблюдаться максимум первого порядка.</a:t>
            </a:r>
          </a:p>
          <a:p>
            <a:pPr>
              <a:buNone/>
            </a:pPr>
            <a:r>
              <a:rPr lang="ru-RU" dirty="0" smtClean="0"/>
              <a:t> </a:t>
            </a:r>
          </a:p>
          <a:p>
            <a:endParaRPr lang="ru-RU" dirty="0"/>
          </a:p>
        </p:txBody>
      </p:sp>
      <p:pic>
        <p:nvPicPr>
          <p:cNvPr id="4" name="Рисунок 3" descr="d синус \alpha=k\lambda."/>
          <p:cNvPicPr/>
          <p:nvPr/>
        </p:nvPicPr>
        <p:blipFill>
          <a:blip r:embed="rId2" cstate="print"/>
          <a:srcRect/>
          <a:stretch>
            <a:fillRect/>
          </a:stretch>
        </p:blipFill>
        <p:spPr bwMode="auto">
          <a:xfrm>
            <a:off x="1336176" y="1664016"/>
            <a:ext cx="2212567" cy="534898"/>
          </a:xfrm>
          <a:prstGeom prst="rect">
            <a:avLst/>
          </a:prstGeom>
          <a:noFill/>
          <a:ln w="9525">
            <a:noFill/>
            <a:miter lim="800000"/>
            <a:headEnd/>
            <a:tailEnd/>
          </a:ln>
        </p:spPr>
      </p:pic>
      <p:pic>
        <p:nvPicPr>
          <p:cNvPr id="5" name="Рисунок 4" descr=" синус \alpha= тангенс \alpha= дробь, числитель — a, знаменатель — L = дробь, числитель — 3 умножить на 10 в степени минус 2 м, знаменатель — 0,75м =0,04."/>
          <p:cNvPicPr/>
          <p:nvPr/>
        </p:nvPicPr>
        <p:blipFill>
          <a:blip r:embed="rId3" cstate="print"/>
          <a:srcRect/>
          <a:stretch>
            <a:fillRect/>
          </a:stretch>
        </p:blipFill>
        <p:spPr bwMode="auto">
          <a:xfrm>
            <a:off x="5003345" y="2260735"/>
            <a:ext cx="4859111" cy="1048522"/>
          </a:xfrm>
          <a:prstGeom prst="rect">
            <a:avLst/>
          </a:prstGeom>
          <a:noFill/>
          <a:ln w="9525">
            <a:noFill/>
            <a:miter lim="800000"/>
            <a:headEnd/>
            <a:tailEnd/>
          </a:ln>
        </p:spPr>
      </p:pic>
      <p:pic>
        <p:nvPicPr>
          <p:cNvPr id="6" name="Рисунок 5" descr="k= дробь, числитель — d синус \alpha, знаменатель — \lambda = дробь, числитель — 10 в степени минус 5 м умножить на 0,04, знаменатель — 0,4 умножить на 10 в степени минус 6 м =1."/>
          <p:cNvPicPr/>
          <p:nvPr/>
        </p:nvPicPr>
        <p:blipFill>
          <a:blip r:embed="rId4" cstate="print"/>
          <a:srcRect/>
          <a:stretch>
            <a:fillRect/>
          </a:stretch>
        </p:blipFill>
        <p:spPr bwMode="auto">
          <a:xfrm>
            <a:off x="5900057" y="3940630"/>
            <a:ext cx="5007429" cy="917892"/>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45719"/>
          </a:xfrm>
        </p:spPr>
        <p:txBody>
          <a:bodyPr>
            <a:normAutofit fontScale="90000"/>
          </a:bodyPr>
          <a:lstStyle/>
          <a:p>
            <a:endParaRPr lang="ru-RU" dirty="0"/>
          </a:p>
        </p:txBody>
      </p:sp>
      <p:sp>
        <p:nvSpPr>
          <p:cNvPr id="3" name="Содержимое 2"/>
          <p:cNvSpPr>
            <a:spLocks noGrp="1"/>
          </p:cNvSpPr>
          <p:nvPr>
            <p:ph idx="1"/>
          </p:nvPr>
        </p:nvSpPr>
        <p:spPr>
          <a:xfrm>
            <a:off x="609600" y="261257"/>
            <a:ext cx="10972800" cy="6048103"/>
          </a:xfrm>
        </p:spPr>
        <p:txBody>
          <a:bodyPr>
            <a:normAutofit/>
          </a:bodyPr>
          <a:lstStyle/>
          <a:p>
            <a:pPr>
              <a:buNone/>
            </a:pPr>
            <a:r>
              <a:rPr lang="ru-RU" b="1" i="1" dirty="0" smtClean="0"/>
              <a:t> 15</a:t>
            </a:r>
            <a:r>
              <a:rPr lang="ru-RU" sz="2400" dirty="0" smtClean="0"/>
              <a:t>. Альфа-частица движется по окружности в однородном магнитном поле. Как изменятся ускорение альфа-частицы и частота её обращения, если уменьшить её кинетическую энергию?</a:t>
            </a:r>
          </a:p>
          <a:p>
            <a:pPr>
              <a:buNone/>
            </a:pPr>
            <a:r>
              <a:rPr lang="ru-RU" sz="2400" dirty="0" smtClean="0"/>
              <a:t>Для каждой величины определите соответствующий характер изменения:</a:t>
            </a:r>
          </a:p>
          <a:p>
            <a:pPr>
              <a:buNone/>
            </a:pPr>
            <a:r>
              <a:rPr lang="ru-RU" sz="2400" dirty="0" smtClean="0"/>
              <a:t> 1) увеличится</a:t>
            </a:r>
          </a:p>
          <a:p>
            <a:pPr>
              <a:buNone/>
            </a:pPr>
            <a:r>
              <a:rPr lang="ru-RU" sz="2400" dirty="0" smtClean="0"/>
              <a:t>2) уменьшится</a:t>
            </a:r>
          </a:p>
          <a:p>
            <a:pPr>
              <a:buNone/>
            </a:pPr>
            <a:r>
              <a:rPr lang="ru-RU" sz="2400" dirty="0" smtClean="0"/>
              <a:t>3) не изменится</a:t>
            </a:r>
          </a:p>
          <a:p>
            <a:pPr>
              <a:buNone/>
            </a:pPr>
            <a:r>
              <a:rPr lang="ru-RU" sz="2400" dirty="0" smtClean="0"/>
              <a:t> Запишите в таблицу выбранные цифры для каждой физической величины. Цифры в ответе могут повторяться.</a:t>
            </a:r>
          </a:p>
          <a:p>
            <a:pPr>
              <a:buNone/>
            </a:pPr>
            <a:r>
              <a:rPr lang="ru-RU" sz="2000" dirty="0" smtClean="0"/>
              <a:t> </a:t>
            </a:r>
          </a:p>
          <a:p>
            <a:endParaRPr lang="ru-RU" dirty="0"/>
          </a:p>
        </p:txBody>
      </p:sp>
      <p:graphicFrame>
        <p:nvGraphicFramePr>
          <p:cNvPr id="4" name="Таблица 3"/>
          <p:cNvGraphicFramePr>
            <a:graphicFrameLocks noGrp="1"/>
          </p:cNvGraphicFramePr>
          <p:nvPr/>
        </p:nvGraphicFramePr>
        <p:xfrm>
          <a:off x="3251200" y="4594981"/>
          <a:ext cx="6132286" cy="1892906"/>
        </p:xfrm>
        <a:graphic>
          <a:graphicData uri="http://schemas.openxmlformats.org/drawingml/2006/table">
            <a:tbl>
              <a:tblPr firstRow="1" bandRow="1">
                <a:tableStyleId>{5C22544A-7EE6-4342-B048-85BDC9FD1C3A}</a:tableStyleId>
              </a:tblPr>
              <a:tblGrid>
                <a:gridCol w="3066143"/>
                <a:gridCol w="3066143"/>
              </a:tblGrid>
              <a:tr h="1005042">
                <a:tc>
                  <a:txBody>
                    <a:bodyPr/>
                    <a:lstStyle/>
                    <a:p>
                      <a:pPr algn="ctr"/>
                      <a:r>
                        <a:rPr lang="ru-RU" dirty="0" smtClean="0">
                          <a:solidFill>
                            <a:schemeClr val="tx1"/>
                          </a:solidFill>
                        </a:rPr>
                        <a:t>Ускорение </a:t>
                      </a:r>
                    </a:p>
                    <a:p>
                      <a:pPr algn="ctr"/>
                      <a:r>
                        <a:rPr lang="ru-RU" dirty="0" smtClean="0">
                          <a:solidFill>
                            <a:schemeClr val="tx1"/>
                          </a:solidFill>
                        </a:rPr>
                        <a:t>альфа-частицы</a:t>
                      </a:r>
                      <a:endParaRPr lang="ru-RU" dirty="0">
                        <a:solidFill>
                          <a:schemeClr val="tx1"/>
                        </a:solidFill>
                      </a:endParaRPr>
                    </a:p>
                  </a:txBody>
                  <a:tcPr/>
                </a:tc>
                <a:tc>
                  <a:txBody>
                    <a:bodyPr/>
                    <a:lstStyle/>
                    <a:p>
                      <a:pPr algn="ctr"/>
                      <a:r>
                        <a:rPr lang="ru-RU" dirty="0" smtClean="0">
                          <a:solidFill>
                            <a:schemeClr val="tx1"/>
                          </a:solidFill>
                        </a:rPr>
                        <a:t> Частота обращения</a:t>
                      </a:r>
                      <a:r>
                        <a:rPr lang="ru-RU" baseline="0" dirty="0" smtClean="0">
                          <a:solidFill>
                            <a:schemeClr val="tx1"/>
                          </a:solidFill>
                        </a:rPr>
                        <a:t> альфа-частицы</a:t>
                      </a:r>
                      <a:endParaRPr lang="ru-RU" dirty="0">
                        <a:solidFill>
                          <a:schemeClr val="tx1"/>
                        </a:solidFill>
                      </a:endParaRPr>
                    </a:p>
                  </a:txBody>
                  <a:tcPr/>
                </a:tc>
              </a:tr>
              <a:tr h="887864">
                <a:tc>
                  <a:txBody>
                    <a:bodyPr/>
                    <a:lstStyle/>
                    <a:p>
                      <a:pPr algn="ctr"/>
                      <a:endParaRPr lang="ru-RU"/>
                    </a:p>
                  </a:txBody>
                  <a:tcPr/>
                </a:tc>
                <a:tc>
                  <a:txBody>
                    <a:bodyPr/>
                    <a:lstStyle/>
                    <a:p>
                      <a:pPr algn="ctr"/>
                      <a:endParaRPr lang="ru-RU" dirty="0">
                        <a:solidFill>
                          <a:schemeClr val="tx1"/>
                        </a:solidFill>
                      </a:endParaRPr>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45719"/>
          </a:xfrm>
        </p:spPr>
        <p:txBody>
          <a:bodyPr>
            <a:normAutofit fontScale="90000"/>
          </a:bodyPr>
          <a:lstStyle/>
          <a:p>
            <a:endParaRPr lang="ru-RU" dirty="0"/>
          </a:p>
        </p:txBody>
      </p:sp>
      <p:sp>
        <p:nvSpPr>
          <p:cNvPr id="3" name="Содержимое 2"/>
          <p:cNvSpPr>
            <a:spLocks noGrp="1"/>
          </p:cNvSpPr>
          <p:nvPr>
            <p:ph idx="1"/>
          </p:nvPr>
        </p:nvSpPr>
        <p:spPr>
          <a:xfrm>
            <a:off x="609600" y="413657"/>
            <a:ext cx="10972800" cy="5895703"/>
          </a:xfrm>
        </p:spPr>
        <p:txBody>
          <a:bodyPr>
            <a:normAutofit/>
          </a:bodyPr>
          <a:lstStyle/>
          <a:p>
            <a:pPr>
              <a:buNone/>
            </a:pPr>
            <a:r>
              <a:rPr lang="ru-RU" sz="1900" dirty="0" smtClean="0"/>
              <a:t>     При движении заряженной частицы в однородном магнитном поле по окружности параметры системы связаны между собой соотношениями</a:t>
            </a:r>
          </a:p>
          <a:p>
            <a:pPr>
              <a:buNone/>
            </a:pPr>
            <a:endParaRPr lang="ru-RU" sz="1900" dirty="0" smtClean="0"/>
          </a:p>
          <a:p>
            <a:pPr>
              <a:buNone/>
            </a:pPr>
            <a:endParaRPr lang="ru-RU" sz="1900" dirty="0" smtClean="0"/>
          </a:p>
          <a:p>
            <a:pPr>
              <a:buNone/>
            </a:pPr>
            <a:r>
              <a:rPr lang="ru-RU" sz="1900" dirty="0" smtClean="0"/>
              <a:t> </a:t>
            </a:r>
          </a:p>
          <a:p>
            <a:pPr>
              <a:buNone/>
            </a:pPr>
            <a:r>
              <a:rPr lang="ru-RU" sz="1900" dirty="0" smtClean="0"/>
              <a:t>    При уменьшении кинетической энергии уменьшается и скорость частицы. Если скорость частицы уменьшится, то ускорение частицы тоже уменьшится.</a:t>
            </a:r>
          </a:p>
          <a:p>
            <a:pPr>
              <a:buNone/>
            </a:pPr>
            <a:r>
              <a:rPr lang="ru-RU" sz="1900" dirty="0" smtClean="0"/>
              <a:t>   Рассмотрим второе уравнение ещё раз и выразим из него радиус обращения частицы:</a:t>
            </a:r>
          </a:p>
          <a:p>
            <a:pPr>
              <a:buNone/>
            </a:pPr>
            <a:endParaRPr lang="ru-RU" sz="1900" dirty="0" smtClean="0"/>
          </a:p>
          <a:p>
            <a:pPr>
              <a:buNone/>
            </a:pPr>
            <a:endParaRPr lang="ru-RU" sz="1900" dirty="0" smtClean="0"/>
          </a:p>
          <a:p>
            <a:pPr>
              <a:buNone/>
            </a:pPr>
            <a:r>
              <a:rPr lang="ru-RU" sz="1900" dirty="0" smtClean="0"/>
              <a:t>      Частота обращения частицы обратно пропорциональна периоду:  </a:t>
            </a:r>
          </a:p>
          <a:p>
            <a:pPr>
              <a:buNone/>
            </a:pPr>
            <a:endParaRPr lang="ru-RU" sz="1900" dirty="0" smtClean="0"/>
          </a:p>
          <a:p>
            <a:pPr>
              <a:buNone/>
            </a:pPr>
            <a:r>
              <a:rPr lang="ru-RU" sz="1900" dirty="0" smtClean="0"/>
              <a:t>       Радиус обращения частицы прямо пропорционален её скорости, следовательно, при изменении скорости отношение скорости и радиуса остаётся неизменным, то есть частота обращения частицы не изменяется.</a:t>
            </a:r>
          </a:p>
          <a:p>
            <a:pPr>
              <a:buNone/>
            </a:pPr>
            <a:r>
              <a:rPr lang="ru-RU" sz="1900" dirty="0" smtClean="0"/>
              <a:t> </a:t>
            </a:r>
          </a:p>
          <a:p>
            <a:pPr>
              <a:buNone/>
            </a:pPr>
            <a:r>
              <a:rPr lang="ru-RU" dirty="0" smtClean="0"/>
              <a:t>Ответ: 23.</a:t>
            </a:r>
          </a:p>
          <a:p>
            <a:endParaRPr lang="ru-RU" dirty="0"/>
          </a:p>
        </p:txBody>
      </p:sp>
      <p:pic>
        <p:nvPicPr>
          <p:cNvPr id="4" name="Рисунок 3" descr="F_Л=q\upsilon B,"/>
          <p:cNvPicPr/>
          <p:nvPr/>
        </p:nvPicPr>
        <p:blipFill>
          <a:blip r:embed="rId2" cstate="print"/>
          <a:srcRect/>
          <a:stretch>
            <a:fillRect/>
          </a:stretch>
        </p:blipFill>
        <p:spPr bwMode="auto">
          <a:xfrm>
            <a:off x="6222591" y="814932"/>
            <a:ext cx="1680437" cy="556669"/>
          </a:xfrm>
          <a:prstGeom prst="rect">
            <a:avLst/>
          </a:prstGeom>
          <a:noFill/>
          <a:ln w="9525">
            <a:noFill/>
            <a:miter lim="800000"/>
            <a:headEnd/>
            <a:tailEnd/>
          </a:ln>
        </p:spPr>
      </p:pic>
      <p:pic>
        <p:nvPicPr>
          <p:cNvPr id="5" name="Рисунок 4" descr="ma_{ц.с}=F_Л равносильно a_{ц.с} = дробь, числитель — q\upsilon B, знаменатель — m ."/>
          <p:cNvPicPr/>
          <p:nvPr/>
        </p:nvPicPr>
        <p:blipFill>
          <a:blip r:embed="rId3" cstate="print"/>
          <a:srcRect/>
          <a:stretch>
            <a:fillRect/>
          </a:stretch>
        </p:blipFill>
        <p:spPr bwMode="auto">
          <a:xfrm>
            <a:off x="1624375" y="1023257"/>
            <a:ext cx="3187111" cy="1001485"/>
          </a:xfrm>
          <a:prstGeom prst="rect">
            <a:avLst/>
          </a:prstGeom>
          <a:noFill/>
          <a:ln w="9525">
            <a:noFill/>
            <a:miter lim="800000"/>
            <a:headEnd/>
            <a:tailEnd/>
          </a:ln>
        </p:spPr>
      </p:pic>
      <p:pic>
        <p:nvPicPr>
          <p:cNvPr id="6" name="Рисунок 5" descr="ma_{ц.с}=F_Л равносильно m дробь, числитель — \upsilon в степени 2 , знаменатель — R =q\upsilon B равносильно R= дробь, числитель — m\upsilon , знаменатель — qB ."/>
          <p:cNvPicPr/>
          <p:nvPr/>
        </p:nvPicPr>
        <p:blipFill>
          <a:blip r:embed="rId4" cstate="print"/>
          <a:srcRect/>
          <a:stretch>
            <a:fillRect/>
          </a:stretch>
        </p:blipFill>
        <p:spPr bwMode="auto">
          <a:xfrm>
            <a:off x="4397829" y="3196907"/>
            <a:ext cx="3091542" cy="591322"/>
          </a:xfrm>
          <a:prstGeom prst="rect">
            <a:avLst/>
          </a:prstGeom>
          <a:noFill/>
          <a:ln w="9525">
            <a:noFill/>
            <a:miter lim="800000"/>
            <a:headEnd/>
            <a:tailEnd/>
          </a:ln>
        </p:spPr>
      </p:pic>
      <p:pic>
        <p:nvPicPr>
          <p:cNvPr id="7" name="Рисунок 6" descr="\nu = дробь, числитель — 1, знаменатель — T = дробь, числитель — \upsilon , знаменатель — 2 Пи R ."/>
          <p:cNvPicPr/>
          <p:nvPr/>
        </p:nvPicPr>
        <p:blipFill>
          <a:blip r:embed="rId5" cstate="print"/>
          <a:srcRect/>
          <a:stretch>
            <a:fillRect/>
          </a:stretch>
        </p:blipFill>
        <p:spPr bwMode="auto">
          <a:xfrm>
            <a:off x="8286432" y="3681412"/>
            <a:ext cx="2316254" cy="651102"/>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7248"/>
          </a:xfrm>
        </p:spPr>
        <p:txBody>
          <a:bodyPr>
            <a:normAutofit fontScale="90000"/>
          </a:bodyPr>
          <a:lstStyle/>
          <a:p>
            <a:endParaRPr lang="ru-RU" dirty="0"/>
          </a:p>
        </p:txBody>
      </p:sp>
      <p:sp>
        <p:nvSpPr>
          <p:cNvPr id="3" name="Содержимое 2"/>
          <p:cNvSpPr>
            <a:spLocks noGrp="1"/>
          </p:cNvSpPr>
          <p:nvPr>
            <p:ph idx="1"/>
          </p:nvPr>
        </p:nvSpPr>
        <p:spPr>
          <a:xfrm>
            <a:off x="609600" y="370114"/>
            <a:ext cx="10972800" cy="5939246"/>
          </a:xfrm>
        </p:spPr>
        <p:txBody>
          <a:bodyPr>
            <a:normAutofit fontScale="70000" lnSpcReduction="20000"/>
          </a:bodyPr>
          <a:lstStyle/>
          <a:p>
            <a:pPr>
              <a:buNone/>
            </a:pPr>
            <a:r>
              <a:rPr lang="ru-RU" b="1" dirty="0" smtClean="0"/>
              <a:t>16. Исследуется электрическая цепь, собранная по схеме, представленной на рисунке. Определите формулы, которые можно использовать для расчётов показаний амперметра и вольтметра. Измерительные приборы считать идеальными.</a:t>
            </a:r>
          </a:p>
          <a:p>
            <a:pPr>
              <a:buNone/>
            </a:pPr>
            <a:r>
              <a:rPr lang="ru-RU" b="1" dirty="0" smtClean="0"/>
              <a:t>      К каждой позиции первого столбца подберите соответствующую позицию из второго столбца и запишите в таблицу выбранные цифры под соответствующими буквами.</a:t>
            </a:r>
          </a:p>
          <a:p>
            <a:pPr>
              <a:buNone/>
            </a:pPr>
            <a:r>
              <a:rPr lang="ru-RU" dirty="0" smtClean="0"/>
              <a:t> </a:t>
            </a:r>
          </a:p>
          <a:p>
            <a:pPr>
              <a:buNone/>
            </a:pPr>
            <a:r>
              <a:rPr lang="ru-RU" dirty="0" smtClean="0"/>
              <a:t>ПОКАЗАНИЯ ПРИБОРОВ</a:t>
            </a:r>
          </a:p>
          <a:p>
            <a:pPr>
              <a:buNone/>
            </a:pPr>
            <a:r>
              <a:rPr lang="ru-RU" dirty="0" smtClean="0"/>
              <a:t> </a:t>
            </a:r>
          </a:p>
          <a:p>
            <a:pPr>
              <a:buNone/>
            </a:pPr>
            <a:r>
              <a:rPr lang="ru-RU" dirty="0" smtClean="0"/>
              <a:t>ФОРМУЛЫ   А) показания амперметра             </a:t>
            </a:r>
          </a:p>
          <a:p>
            <a:pPr>
              <a:buNone/>
            </a:pPr>
            <a:r>
              <a:rPr lang="ru-RU" dirty="0" smtClean="0"/>
              <a:t>Б) показания вольтметра                             </a:t>
            </a:r>
          </a:p>
          <a:p>
            <a:pPr>
              <a:buNone/>
            </a:pPr>
            <a:r>
              <a:rPr lang="ru-RU" dirty="0" smtClean="0"/>
              <a:t> </a:t>
            </a:r>
          </a:p>
          <a:p>
            <a:pPr>
              <a:buNone/>
            </a:pPr>
            <a:r>
              <a:rPr lang="ru-RU" dirty="0" smtClean="0"/>
              <a:t>1) </a:t>
            </a:r>
            <a:endParaRPr lang="ru-RU" b="1" dirty="0" smtClean="0"/>
          </a:p>
          <a:p>
            <a:pPr>
              <a:buNone/>
            </a:pPr>
            <a:r>
              <a:rPr lang="ru-RU" dirty="0" smtClean="0"/>
              <a:t> 2)</a:t>
            </a:r>
          </a:p>
          <a:p>
            <a:pPr>
              <a:buNone/>
            </a:pPr>
            <a:endParaRPr lang="ru-RU" dirty="0" smtClean="0"/>
          </a:p>
          <a:p>
            <a:pPr>
              <a:buNone/>
            </a:pPr>
            <a:r>
              <a:rPr lang="ru-RU" dirty="0" smtClean="0"/>
              <a:t> </a:t>
            </a:r>
          </a:p>
          <a:p>
            <a:pPr>
              <a:buNone/>
            </a:pPr>
            <a:r>
              <a:rPr lang="ru-RU" dirty="0" smtClean="0"/>
              <a:t>3) </a:t>
            </a:r>
          </a:p>
          <a:p>
            <a:pPr>
              <a:buNone/>
            </a:pPr>
            <a:endParaRPr lang="ru-RU" dirty="0" smtClean="0"/>
          </a:p>
          <a:p>
            <a:pPr>
              <a:buNone/>
            </a:pPr>
            <a:r>
              <a:rPr lang="ru-RU" dirty="0" smtClean="0"/>
              <a:t>4)</a:t>
            </a:r>
          </a:p>
          <a:p>
            <a:endParaRPr lang="ru-RU" dirty="0"/>
          </a:p>
        </p:txBody>
      </p:sp>
      <p:pic>
        <p:nvPicPr>
          <p:cNvPr id="4" name="Рисунок 3" descr=" дробь, числитель — \varepsilon(R плюс R_p), знаменатель — R плюс R_p плюс r "/>
          <p:cNvPicPr/>
          <p:nvPr/>
        </p:nvPicPr>
        <p:blipFill>
          <a:blip r:embed="rId2" cstate="print"/>
          <a:srcRect/>
          <a:stretch>
            <a:fillRect/>
          </a:stretch>
        </p:blipFill>
        <p:spPr bwMode="auto">
          <a:xfrm>
            <a:off x="1707786" y="3784738"/>
            <a:ext cx="2407013" cy="460691"/>
          </a:xfrm>
          <a:prstGeom prst="rect">
            <a:avLst/>
          </a:prstGeom>
          <a:noFill/>
          <a:ln w="9525">
            <a:noFill/>
            <a:miter lim="800000"/>
            <a:headEnd/>
            <a:tailEnd/>
          </a:ln>
        </p:spPr>
      </p:pic>
      <p:pic>
        <p:nvPicPr>
          <p:cNvPr id="5" name="Рисунок 4" descr=" дробь, числитель — \varepsilon, знаменатель — R плюс R_p плюс r "/>
          <p:cNvPicPr/>
          <p:nvPr/>
        </p:nvPicPr>
        <p:blipFill>
          <a:blip r:embed="rId3" cstate="print"/>
          <a:srcRect/>
          <a:stretch>
            <a:fillRect/>
          </a:stretch>
        </p:blipFill>
        <p:spPr bwMode="auto">
          <a:xfrm>
            <a:off x="1483790" y="4168919"/>
            <a:ext cx="2391524" cy="642568"/>
          </a:xfrm>
          <a:prstGeom prst="rect">
            <a:avLst/>
          </a:prstGeom>
          <a:noFill/>
          <a:ln w="9525">
            <a:noFill/>
            <a:miter lim="800000"/>
            <a:headEnd/>
            <a:tailEnd/>
          </a:ln>
        </p:spPr>
      </p:pic>
      <p:pic>
        <p:nvPicPr>
          <p:cNvPr id="6" name="Рисунок 5" descr="\varepsilon(R плюс R_p минус r)"/>
          <p:cNvPicPr/>
          <p:nvPr/>
        </p:nvPicPr>
        <p:blipFill>
          <a:blip r:embed="rId4" cstate="print"/>
          <a:srcRect/>
          <a:stretch>
            <a:fillRect/>
          </a:stretch>
        </p:blipFill>
        <p:spPr bwMode="auto">
          <a:xfrm>
            <a:off x="1598885" y="5007428"/>
            <a:ext cx="2777173" cy="478972"/>
          </a:xfrm>
          <a:prstGeom prst="rect">
            <a:avLst/>
          </a:prstGeom>
          <a:noFill/>
          <a:ln w="9525">
            <a:noFill/>
            <a:miter lim="800000"/>
            <a:headEnd/>
            <a:tailEnd/>
          </a:ln>
        </p:spPr>
      </p:pic>
      <p:pic>
        <p:nvPicPr>
          <p:cNvPr id="7" name="Рисунок 6" descr=" дробь, числитель — \varepsilon r, знаменатель — R плюс R_p плюс r "/>
          <p:cNvPicPr/>
          <p:nvPr/>
        </p:nvPicPr>
        <p:blipFill>
          <a:blip r:embed="rId5" cstate="print"/>
          <a:srcRect/>
          <a:stretch>
            <a:fillRect/>
          </a:stretch>
        </p:blipFill>
        <p:spPr bwMode="auto">
          <a:xfrm>
            <a:off x="1555387" y="5787707"/>
            <a:ext cx="3299642" cy="7219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334962"/>
          </a:xfrm>
        </p:spPr>
        <p:txBody>
          <a:bodyPr>
            <a:normAutofit fontScale="90000"/>
          </a:bodyPr>
          <a:lstStyle/>
          <a:p>
            <a:endParaRPr lang="ru-RU" dirty="0"/>
          </a:p>
        </p:txBody>
      </p:sp>
      <p:sp>
        <p:nvSpPr>
          <p:cNvPr id="5" name="Содержимое 4"/>
          <p:cNvSpPr>
            <a:spLocks noGrp="1"/>
          </p:cNvSpPr>
          <p:nvPr>
            <p:ph idx="1"/>
          </p:nvPr>
        </p:nvSpPr>
        <p:spPr>
          <a:xfrm>
            <a:off x="609600" y="457200"/>
            <a:ext cx="10972800" cy="5852160"/>
          </a:xfrm>
        </p:spPr>
        <p:txBody>
          <a:bodyPr>
            <a:normAutofit lnSpcReduction="10000"/>
          </a:bodyPr>
          <a:lstStyle/>
          <a:p>
            <a:pPr>
              <a:buNone/>
            </a:pPr>
            <a:r>
              <a:rPr lang="ru-RU" b="1" i="1" dirty="0" smtClean="0"/>
              <a:t>Решение:</a:t>
            </a:r>
          </a:p>
          <a:p>
            <a:pPr>
              <a:buNone/>
            </a:pPr>
            <a:r>
              <a:rPr lang="ru-RU" dirty="0" smtClean="0"/>
              <a:t>Амперметр показывает ток в цепи. По закону Ома для полной цепи:  </a:t>
            </a:r>
          </a:p>
          <a:p>
            <a:pPr>
              <a:buNone/>
            </a:pPr>
            <a:endParaRPr lang="ru-RU" dirty="0" smtClean="0"/>
          </a:p>
          <a:p>
            <a:pPr>
              <a:buNone/>
            </a:pPr>
            <a:endParaRPr lang="ru-RU" dirty="0" smtClean="0"/>
          </a:p>
          <a:p>
            <a:pPr>
              <a:buNone/>
            </a:pPr>
            <a:endParaRPr lang="ru-RU" dirty="0" smtClean="0"/>
          </a:p>
          <a:p>
            <a:pPr>
              <a:buNone/>
            </a:pPr>
            <a:r>
              <a:rPr lang="ru-RU" dirty="0" smtClean="0"/>
              <a:t>Вольтметр показывает напряжение на сопротивлении и переменном сопротивлении. Найдём это напряжение: </a:t>
            </a:r>
          </a:p>
          <a:p>
            <a:pPr>
              <a:buNone/>
            </a:pPr>
            <a:r>
              <a:rPr lang="ru-RU" dirty="0" smtClean="0"/>
              <a:t> </a:t>
            </a:r>
          </a:p>
          <a:p>
            <a:endParaRPr lang="ru-RU" dirty="0" smtClean="0"/>
          </a:p>
          <a:p>
            <a:endParaRPr lang="ru-RU" dirty="0" smtClean="0"/>
          </a:p>
          <a:p>
            <a:endParaRPr lang="ru-RU" dirty="0" smtClean="0"/>
          </a:p>
          <a:p>
            <a:r>
              <a:rPr lang="ru-RU" dirty="0" smtClean="0"/>
              <a:t>Ответ 2; 4</a:t>
            </a:r>
            <a:endParaRPr lang="ru-RU" dirty="0"/>
          </a:p>
        </p:txBody>
      </p:sp>
      <p:pic>
        <p:nvPicPr>
          <p:cNvPr id="6" name="Рисунок 5" descr="I = дробь, числитель — \varepsilon, знаменатель — r плюс R плюс R_p ."/>
          <p:cNvPicPr/>
          <p:nvPr/>
        </p:nvPicPr>
        <p:blipFill>
          <a:blip r:embed="rId2" cstate="print"/>
          <a:srcRect/>
          <a:stretch>
            <a:fillRect/>
          </a:stretch>
        </p:blipFill>
        <p:spPr bwMode="auto">
          <a:xfrm>
            <a:off x="1821769" y="1502229"/>
            <a:ext cx="3185660" cy="1219200"/>
          </a:xfrm>
          <a:prstGeom prst="rect">
            <a:avLst/>
          </a:prstGeom>
          <a:noFill/>
          <a:ln w="9525">
            <a:noFill/>
            <a:miter lim="800000"/>
            <a:headEnd/>
            <a:tailEnd/>
          </a:ln>
        </p:spPr>
      </p:pic>
      <p:pic>
        <p:nvPicPr>
          <p:cNvPr id="7" name="Рисунок 6" descr="U = I(R плюс R_p) = дробь, числитель — \varepsilon (R плюс R_p), знаменатель — r плюс R плюс R_p ."/>
          <p:cNvPicPr/>
          <p:nvPr/>
        </p:nvPicPr>
        <p:blipFill>
          <a:blip r:embed="rId3" cstate="print"/>
          <a:srcRect/>
          <a:stretch>
            <a:fillRect/>
          </a:stretch>
        </p:blipFill>
        <p:spPr bwMode="auto">
          <a:xfrm>
            <a:off x="1700393" y="3831771"/>
            <a:ext cx="4613322" cy="1589316"/>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609600" y="0"/>
            <a:ext cx="10972800" cy="274638"/>
          </a:xfrm>
        </p:spPr>
        <p:txBody>
          <a:bodyPr>
            <a:normAutofit fontScale="90000"/>
          </a:bodyPr>
          <a:lstStyle/>
          <a:p>
            <a:endParaRPr lang="ru-RU" dirty="0"/>
          </a:p>
        </p:txBody>
      </p:sp>
      <p:sp>
        <p:nvSpPr>
          <p:cNvPr id="3" name="Содержимое 2"/>
          <p:cNvSpPr>
            <a:spLocks noGrp="1"/>
          </p:cNvSpPr>
          <p:nvPr>
            <p:ph idx="1"/>
          </p:nvPr>
        </p:nvSpPr>
        <p:spPr>
          <a:xfrm>
            <a:off x="609600" y="326571"/>
            <a:ext cx="10972800" cy="5982789"/>
          </a:xfrm>
        </p:spPr>
        <p:txBody>
          <a:bodyPr>
            <a:normAutofit lnSpcReduction="10000"/>
          </a:bodyPr>
          <a:lstStyle/>
          <a:p>
            <a:pPr>
              <a:buNone/>
            </a:pPr>
            <a:r>
              <a:rPr lang="ru-RU" b="1" dirty="0" smtClean="0"/>
              <a:t>   </a:t>
            </a:r>
            <a:r>
              <a:rPr lang="ru-RU" sz="2400" b="1" dirty="0" smtClean="0"/>
              <a:t>17.На рисунке представлен фрагмент Периодической системы элементов Д.И. Менделеева. Под названием каждого элемента приведены массовые числа его основных стабильных изотопов. При этом нижний индекс около массового числа указывает (в процентах) распространённость изотопа в природе.</a:t>
            </a:r>
          </a:p>
          <a:p>
            <a:pPr>
              <a:buNone/>
            </a:pPr>
            <a:endParaRPr lang="ru-RU" sz="2400" b="1" dirty="0" smtClean="0"/>
          </a:p>
          <a:p>
            <a:pPr>
              <a:buNone/>
            </a:pPr>
            <a:endParaRPr lang="ru-RU" sz="2400" b="1" dirty="0" smtClean="0"/>
          </a:p>
          <a:p>
            <a:pPr>
              <a:buNone/>
            </a:pPr>
            <a:endParaRPr lang="ru-RU" sz="2400" b="1" dirty="0" smtClean="0"/>
          </a:p>
          <a:p>
            <a:pPr>
              <a:buNone/>
            </a:pPr>
            <a:endParaRPr lang="ru-RU" sz="2400" b="1" dirty="0" smtClean="0"/>
          </a:p>
          <a:p>
            <a:pPr>
              <a:buNone/>
            </a:pPr>
            <a:endParaRPr lang="ru-RU" sz="2400" b="1" dirty="0" smtClean="0"/>
          </a:p>
          <a:p>
            <a:pPr>
              <a:buNone/>
            </a:pPr>
            <a:endParaRPr lang="ru-RU" sz="2400" b="1" dirty="0" smtClean="0"/>
          </a:p>
          <a:p>
            <a:pPr>
              <a:buNone/>
            </a:pPr>
            <a:endParaRPr lang="ru-RU" sz="2400" b="1" dirty="0" smtClean="0"/>
          </a:p>
          <a:p>
            <a:pPr>
              <a:buNone/>
            </a:pPr>
            <a:endParaRPr lang="ru-RU" sz="2400" b="1" dirty="0" smtClean="0"/>
          </a:p>
          <a:p>
            <a:pPr lvl="0">
              <a:buNone/>
            </a:pPr>
            <a:r>
              <a:rPr lang="ru-RU" sz="2400" b="1" dirty="0" smtClean="0">
                <a:solidFill>
                  <a:srgbClr val="000000"/>
                </a:solidFill>
                <a:latin typeface="Arial" pitchFamily="34" charset="0"/>
                <a:ea typeface="Times New Roman" pitchFamily="18" charset="0"/>
                <a:cs typeface="Arial" pitchFamily="34" charset="0"/>
              </a:rPr>
              <a:t>     Укажите число протонов и число нейтронов в ядре самого распространённого стабильного изотопа лития.</a:t>
            </a:r>
            <a:endParaRPr lang="ru-RU" sz="2400" b="1" dirty="0" smtClean="0">
              <a:latin typeface="Arial" pitchFamily="34" charset="0"/>
              <a:ea typeface="Times New Roman" pitchFamily="18" charset="0"/>
              <a:cs typeface="Arial" pitchFamily="34" charset="0"/>
            </a:endParaRPr>
          </a:p>
          <a:p>
            <a:pPr>
              <a:buNone/>
            </a:pPr>
            <a:endParaRPr lang="ru-RU" sz="2400" b="1" dirty="0" smtClean="0"/>
          </a:p>
          <a:p>
            <a:endParaRPr lang="ru-RU" dirty="0"/>
          </a:p>
        </p:txBody>
      </p:sp>
      <p:pic>
        <p:nvPicPr>
          <p:cNvPr id="4" name="Рисунок 3" descr="https://phys-ege.sdamgia.ru/get_file?id=42370&amp;png=1"/>
          <p:cNvPicPr/>
          <p:nvPr/>
        </p:nvPicPr>
        <p:blipFill>
          <a:blip r:embed="rId2" cstate="print"/>
          <a:srcRect/>
          <a:stretch>
            <a:fillRect/>
          </a:stretch>
        </p:blipFill>
        <p:spPr bwMode="auto">
          <a:xfrm>
            <a:off x="4107769" y="2132284"/>
            <a:ext cx="5275717" cy="3092859"/>
          </a:xfrm>
          <a:prstGeom prst="rect">
            <a:avLst/>
          </a:prstGeom>
          <a:noFill/>
          <a:ln w="9525">
            <a:noFill/>
            <a:miter lim="800000"/>
            <a:headEnd/>
            <a:tailEnd/>
          </a:ln>
        </p:spPr>
      </p:pic>
      <p:sp>
        <p:nvSpPr>
          <p:cNvPr id="3073" name="Rectangle 1"/>
          <p:cNvSpPr>
            <a:spLocks noChangeArrowheads="1"/>
          </p:cNvSpPr>
          <p:nvPr/>
        </p:nvSpPr>
        <p:spPr bwMode="auto">
          <a:xfrm>
            <a:off x="5811948" y="97795"/>
            <a:ext cx="568104"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1313" algn="just"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443819"/>
          </a:xfrm>
        </p:spPr>
        <p:txBody>
          <a:bodyPr>
            <a:normAutofit fontScale="90000"/>
          </a:bodyPr>
          <a:lstStyle/>
          <a:p>
            <a:endParaRPr lang="ru-RU" dirty="0"/>
          </a:p>
        </p:txBody>
      </p:sp>
      <p:sp>
        <p:nvSpPr>
          <p:cNvPr id="3" name="Содержимое 2"/>
          <p:cNvSpPr>
            <a:spLocks noGrp="1"/>
          </p:cNvSpPr>
          <p:nvPr>
            <p:ph idx="1"/>
          </p:nvPr>
        </p:nvSpPr>
        <p:spPr>
          <a:xfrm>
            <a:off x="609600" y="762000"/>
            <a:ext cx="10972800" cy="5547360"/>
          </a:xfrm>
        </p:spPr>
        <p:txBody>
          <a:bodyPr>
            <a:normAutofit/>
          </a:bodyPr>
          <a:lstStyle/>
          <a:p>
            <a:pPr>
              <a:buNone/>
            </a:pPr>
            <a:r>
              <a:rPr lang="ru-RU" sz="3600" dirty="0" smtClean="0"/>
              <a:t>    Число протонов в ядре самого распространённого стабильного изотопа лития равно 3. Массовое число этого изотопа равно 7, поэтому число нейтронов в ядре равно 7 − 3 = 4.</a:t>
            </a:r>
          </a:p>
          <a:p>
            <a:pPr>
              <a:buNone/>
            </a:pPr>
            <a:r>
              <a:rPr lang="ru-RU" sz="3600" dirty="0" smtClean="0"/>
              <a:t> </a:t>
            </a:r>
          </a:p>
          <a:p>
            <a:pPr>
              <a:buNone/>
            </a:pPr>
            <a:r>
              <a:rPr lang="ru-RU" sz="3600" dirty="0" smtClean="0"/>
              <a:t>     Ответ: 34</a:t>
            </a:r>
          </a:p>
          <a:p>
            <a:endParaRPr lang="ru-RU" sz="3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378505"/>
          </a:xfrm>
        </p:spPr>
        <p:txBody>
          <a:bodyPr>
            <a:normAutofit fontScale="90000"/>
          </a:bodyPr>
          <a:lstStyle/>
          <a:p>
            <a:endParaRPr lang="ru-RU" dirty="0"/>
          </a:p>
        </p:txBody>
      </p:sp>
      <p:sp>
        <p:nvSpPr>
          <p:cNvPr id="3" name="Содержимое 2"/>
          <p:cNvSpPr>
            <a:spLocks noGrp="1"/>
          </p:cNvSpPr>
          <p:nvPr>
            <p:ph idx="1"/>
          </p:nvPr>
        </p:nvSpPr>
        <p:spPr>
          <a:xfrm>
            <a:off x="609600" y="914400"/>
            <a:ext cx="10972800" cy="5394960"/>
          </a:xfrm>
        </p:spPr>
        <p:txBody>
          <a:bodyPr/>
          <a:lstStyle/>
          <a:p>
            <a:pPr>
              <a:buNone/>
            </a:pPr>
            <a:r>
              <a:rPr lang="ru-RU" b="1" dirty="0" smtClean="0"/>
              <a:t>18. Квадратная проволочная рамка со стороной </a:t>
            </a:r>
            <a:r>
              <a:rPr lang="ru-RU" b="1" i="1" dirty="0" err="1" smtClean="0"/>
              <a:t>l</a:t>
            </a:r>
            <a:r>
              <a:rPr lang="ru-RU" b="1" dirty="0" smtClean="0"/>
              <a:t> = 10 см находится в однородном магнитном поле с индукцией   На рисунке изображена зависимость проекции вектора   на перпендикуляр к плоскости рамки от времени. Какое количество теплоты выделится в рамке за время </a:t>
            </a:r>
            <a:r>
              <a:rPr lang="ru-RU" b="1" i="1" dirty="0" err="1" smtClean="0"/>
              <a:t>t</a:t>
            </a:r>
            <a:r>
              <a:rPr lang="ru-RU" b="1" dirty="0" smtClean="0"/>
              <a:t> = 10 с, если сопротивление рамки </a:t>
            </a:r>
            <a:r>
              <a:rPr lang="ru-RU" b="1" i="1" dirty="0" smtClean="0"/>
              <a:t>R</a:t>
            </a:r>
            <a:r>
              <a:rPr lang="ru-RU" b="1" dirty="0" smtClean="0"/>
              <a:t> = 0,2 Ом?</a:t>
            </a:r>
          </a:p>
          <a:p>
            <a:endParaRPr lang="ru-RU" dirty="0"/>
          </a:p>
        </p:txBody>
      </p:sp>
      <p:pic>
        <p:nvPicPr>
          <p:cNvPr id="51202" name="Picture 2" descr="C:\Users\HP\Desktop\11955.svg.png"/>
          <p:cNvPicPr>
            <a:picLocks noChangeAspect="1" noChangeArrowheads="1"/>
          </p:cNvPicPr>
          <p:nvPr/>
        </p:nvPicPr>
        <p:blipFill>
          <a:blip r:embed="rId2" cstate="print"/>
          <a:srcRect/>
          <a:stretch>
            <a:fillRect/>
          </a:stretch>
        </p:blipFill>
        <p:spPr bwMode="auto">
          <a:xfrm>
            <a:off x="4054929" y="3793218"/>
            <a:ext cx="5154386" cy="275998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4487" y="856343"/>
            <a:ext cx="10649856" cy="5268685"/>
          </a:xfrm>
        </p:spPr>
        <p:txBody>
          <a:bodyPr>
            <a:normAutofit/>
          </a:bodyPr>
          <a:lstStyle/>
          <a:p>
            <a:pPr marL="0" indent="0">
              <a:buNone/>
            </a:pPr>
            <a:r>
              <a:rPr lang="ru-RU" sz="3200" dirty="0" smtClean="0"/>
              <a:t>На выполнение всей экзаменационной работы отводится 235 минут. Примерное время на выполнение заданий экзаменационной работы составляет: </a:t>
            </a:r>
          </a:p>
          <a:p>
            <a:pPr marL="0" indent="0">
              <a:buNone/>
            </a:pPr>
            <a:r>
              <a:rPr lang="ru-RU" sz="3200" dirty="0" smtClean="0"/>
              <a:t>− для каждого задания с кратким ответом </a:t>
            </a:r>
          </a:p>
          <a:p>
            <a:pPr marL="0" indent="0">
              <a:buNone/>
            </a:pPr>
            <a:r>
              <a:rPr lang="ru-RU" sz="3200" dirty="0" smtClean="0"/>
              <a:t>– 2–5 минут; </a:t>
            </a:r>
          </a:p>
          <a:p>
            <a:pPr marL="0" indent="0">
              <a:buNone/>
            </a:pPr>
            <a:r>
              <a:rPr lang="ru-RU" sz="3200" dirty="0" smtClean="0"/>
              <a:t>− для каждого задания с развёрнутым ответом – от 5 до 20 минут.</a:t>
            </a:r>
          </a:p>
          <a:p>
            <a:pPr marL="0" indent="0">
              <a:buNone/>
            </a:pPr>
            <a:endParaRPr lang="ru-RU"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7222497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509133"/>
          </a:xfrm>
        </p:spPr>
        <p:txBody>
          <a:bodyPr>
            <a:normAutofit fontScale="90000"/>
          </a:bodyPr>
          <a:lstStyle/>
          <a:p>
            <a:endParaRPr lang="ru-RU" dirty="0"/>
          </a:p>
        </p:txBody>
      </p:sp>
      <p:sp>
        <p:nvSpPr>
          <p:cNvPr id="3" name="Содержимое 2"/>
          <p:cNvSpPr>
            <a:spLocks noGrp="1"/>
          </p:cNvSpPr>
          <p:nvPr>
            <p:ph idx="1"/>
          </p:nvPr>
        </p:nvSpPr>
        <p:spPr>
          <a:xfrm>
            <a:off x="609600" y="283029"/>
            <a:ext cx="10972800" cy="6026331"/>
          </a:xfrm>
        </p:spPr>
        <p:txBody>
          <a:bodyPr>
            <a:normAutofit fontScale="70000" lnSpcReduction="20000"/>
          </a:bodyPr>
          <a:lstStyle/>
          <a:p>
            <a:pPr>
              <a:buNone/>
            </a:pPr>
            <a:endParaRPr lang="ru-RU" sz="1600" dirty="0" smtClean="0"/>
          </a:p>
          <a:p>
            <a:pPr>
              <a:buNone/>
            </a:pPr>
            <a:endParaRPr lang="ru-RU" sz="1600" dirty="0" smtClean="0"/>
          </a:p>
          <a:p>
            <a:pPr>
              <a:buNone/>
            </a:pPr>
            <a:r>
              <a:rPr lang="ru-RU" sz="1600" dirty="0" smtClean="0"/>
              <a:t>При изменении магнитного поля изменяется поток вектора магнитной индукции</a:t>
            </a:r>
          </a:p>
          <a:p>
            <a:pPr>
              <a:buNone/>
            </a:pPr>
            <a:endParaRPr lang="ru-RU" sz="1600" dirty="0" smtClean="0"/>
          </a:p>
          <a:p>
            <a:pPr>
              <a:buNone/>
            </a:pPr>
            <a:r>
              <a:rPr lang="ru-RU" sz="1600" dirty="0" smtClean="0"/>
              <a:t>   через рамку площадью                  что  создаёт в ней ЭДС индукции   В соответствии с законом индукции Фарадея</a:t>
            </a:r>
          </a:p>
          <a:p>
            <a:pPr>
              <a:buNone/>
            </a:pPr>
            <a:endParaRPr lang="ru-RU" sz="1600" dirty="0" smtClean="0"/>
          </a:p>
          <a:p>
            <a:pPr>
              <a:buNone/>
            </a:pPr>
            <a:r>
              <a:rPr lang="ru-RU" sz="1600" dirty="0" smtClean="0"/>
              <a:t>:</a:t>
            </a:r>
          </a:p>
          <a:p>
            <a:pPr>
              <a:buNone/>
            </a:pPr>
            <a:endParaRPr lang="ru-RU" sz="1600" dirty="0" smtClean="0"/>
          </a:p>
          <a:p>
            <a:pPr>
              <a:buNone/>
            </a:pPr>
            <a:endParaRPr lang="ru-RU" sz="1600" dirty="0" smtClean="0"/>
          </a:p>
          <a:p>
            <a:pPr>
              <a:buNone/>
            </a:pPr>
            <a:endParaRPr lang="ru-RU" sz="1600" dirty="0" smtClean="0"/>
          </a:p>
          <a:p>
            <a:pPr>
              <a:buNone/>
            </a:pPr>
            <a:r>
              <a:rPr lang="ru-RU" sz="1600" dirty="0" smtClean="0"/>
              <a:t>Эта ЭДС вызывает в рамке ток, сила которого определяется законом Ома для замкнутой цепи:</a:t>
            </a:r>
          </a:p>
          <a:p>
            <a:pPr>
              <a:buNone/>
            </a:pPr>
            <a:endParaRPr lang="ru-RU" sz="1600" dirty="0" smtClean="0"/>
          </a:p>
          <a:p>
            <a:pPr>
              <a:buNone/>
            </a:pPr>
            <a:endParaRPr lang="ru-RU" sz="1600" dirty="0" smtClean="0"/>
          </a:p>
          <a:p>
            <a:pPr>
              <a:buNone/>
            </a:pPr>
            <a:endParaRPr lang="ru-RU" sz="1600" dirty="0" smtClean="0"/>
          </a:p>
          <a:p>
            <a:pPr>
              <a:buNone/>
            </a:pPr>
            <a:endParaRPr lang="ru-RU" sz="1600" dirty="0" smtClean="0"/>
          </a:p>
          <a:p>
            <a:pPr>
              <a:buNone/>
            </a:pPr>
            <a:r>
              <a:rPr lang="ru-RU" sz="1600" dirty="0" smtClean="0"/>
              <a:t>Согласно закону Джоуля — Ленца за время </a:t>
            </a:r>
            <a:r>
              <a:rPr lang="ru-RU" sz="1600" dirty="0" err="1" smtClean="0"/>
              <a:t>Δ</a:t>
            </a:r>
            <a:r>
              <a:rPr lang="ru-RU" sz="1600" i="1" dirty="0" err="1" smtClean="0"/>
              <a:t>t</a:t>
            </a:r>
            <a:r>
              <a:rPr lang="ru-RU" sz="1600" dirty="0" smtClean="0"/>
              <a:t> в рамке выделится количество теплоты</a:t>
            </a:r>
          </a:p>
          <a:p>
            <a:pPr>
              <a:buNone/>
            </a:pPr>
            <a:endParaRPr lang="ru-RU" sz="1600" dirty="0" smtClean="0"/>
          </a:p>
          <a:p>
            <a:pPr>
              <a:buNone/>
            </a:pPr>
            <a:endParaRPr lang="ru-RU" sz="1600" dirty="0" smtClean="0"/>
          </a:p>
          <a:p>
            <a:pPr>
              <a:buNone/>
            </a:pPr>
            <a:endParaRPr lang="ru-RU" sz="1600" dirty="0" smtClean="0"/>
          </a:p>
          <a:p>
            <a:pPr>
              <a:buNone/>
            </a:pPr>
            <a:endParaRPr lang="ru-RU" sz="1600" dirty="0" smtClean="0"/>
          </a:p>
          <a:p>
            <a:pPr>
              <a:buNone/>
            </a:pPr>
            <a:r>
              <a:rPr lang="ru-RU" sz="1600" dirty="0" smtClean="0"/>
              <a:t>На первом участке графика    </a:t>
            </a:r>
          </a:p>
          <a:p>
            <a:pPr>
              <a:buNone/>
            </a:pPr>
            <a:endParaRPr lang="ru-RU" sz="1600" dirty="0" smtClean="0"/>
          </a:p>
          <a:p>
            <a:pPr>
              <a:buNone/>
            </a:pPr>
            <a:r>
              <a:rPr lang="ru-RU" sz="1600" dirty="0" smtClean="0"/>
              <a:t>  и   на втором участке  </a:t>
            </a:r>
          </a:p>
          <a:p>
            <a:pPr>
              <a:buNone/>
            </a:pPr>
            <a:r>
              <a:rPr lang="ru-RU" sz="1600" dirty="0" smtClean="0"/>
              <a:t>      </a:t>
            </a:r>
          </a:p>
          <a:p>
            <a:pPr>
              <a:buNone/>
            </a:pPr>
            <a:endParaRPr lang="ru-RU" sz="1600" dirty="0" smtClean="0"/>
          </a:p>
          <a:p>
            <a:pPr>
              <a:buNone/>
            </a:pPr>
            <a:r>
              <a:rPr lang="ru-RU" sz="1600" dirty="0" smtClean="0"/>
              <a:t>   и   поэтому суммарное количество выделившейся теплоты</a:t>
            </a:r>
          </a:p>
          <a:p>
            <a:pPr>
              <a:buNone/>
            </a:pPr>
            <a:endParaRPr lang="ru-RU" sz="1600" dirty="0" smtClean="0"/>
          </a:p>
          <a:p>
            <a:pPr>
              <a:buNone/>
            </a:pPr>
            <a:endParaRPr lang="ru-RU" sz="1600" dirty="0" smtClean="0"/>
          </a:p>
          <a:p>
            <a:pPr>
              <a:buNone/>
            </a:pPr>
            <a:endParaRPr lang="ru-RU" sz="1600" dirty="0" smtClean="0"/>
          </a:p>
          <a:p>
            <a:pPr>
              <a:buNone/>
            </a:pPr>
            <a:endParaRPr lang="ru-RU" sz="1600" dirty="0" smtClean="0"/>
          </a:p>
          <a:p>
            <a:pPr>
              <a:buNone/>
            </a:pPr>
            <a:r>
              <a:rPr lang="ru-RU" sz="1600" dirty="0" smtClean="0"/>
              <a:t>Подставляя сюда значения физических величин, получим:</a:t>
            </a:r>
          </a:p>
          <a:p>
            <a:pPr>
              <a:buNone/>
            </a:pPr>
            <a:endParaRPr lang="ru-RU" sz="1600" dirty="0" smtClean="0"/>
          </a:p>
          <a:p>
            <a:pPr>
              <a:buNone/>
            </a:pPr>
            <a:r>
              <a:rPr lang="ru-RU" sz="1600" dirty="0" smtClean="0"/>
              <a:t>Ответ: 0,155 мДж.</a:t>
            </a:r>
          </a:p>
          <a:p>
            <a:pPr>
              <a:buNone/>
            </a:pPr>
            <a:r>
              <a:rPr lang="ru-RU" sz="1600" dirty="0" smtClean="0"/>
              <a:t> </a:t>
            </a:r>
          </a:p>
          <a:p>
            <a:pPr>
              <a:buNone/>
            </a:pPr>
            <a:endParaRPr lang="ru-RU" dirty="0"/>
          </a:p>
        </p:txBody>
      </p:sp>
      <p:pic>
        <p:nvPicPr>
          <p:cNvPr id="4" name="Рисунок 3" descr="Ф(t) = B(t)S"/>
          <p:cNvPicPr/>
          <p:nvPr/>
        </p:nvPicPr>
        <p:blipFill>
          <a:blip r:embed="rId2" cstate="print"/>
          <a:srcRect/>
          <a:stretch>
            <a:fillRect/>
          </a:stretch>
        </p:blipFill>
        <p:spPr bwMode="auto">
          <a:xfrm>
            <a:off x="8354694" y="916803"/>
            <a:ext cx="2008505" cy="389483"/>
          </a:xfrm>
          <a:prstGeom prst="rect">
            <a:avLst/>
          </a:prstGeom>
          <a:noFill/>
          <a:ln w="9525">
            <a:noFill/>
            <a:miter lim="800000"/>
            <a:headEnd/>
            <a:tailEnd/>
          </a:ln>
        </p:spPr>
      </p:pic>
      <p:pic>
        <p:nvPicPr>
          <p:cNvPr id="6" name="Рисунок 5" descr="S = l в степени 2 ,"/>
          <p:cNvPicPr/>
          <p:nvPr/>
        </p:nvPicPr>
        <p:blipFill>
          <a:blip r:embed="rId3" cstate="print"/>
          <a:srcRect/>
          <a:stretch>
            <a:fillRect/>
          </a:stretch>
        </p:blipFill>
        <p:spPr bwMode="auto">
          <a:xfrm>
            <a:off x="2584540" y="1092427"/>
            <a:ext cx="615859" cy="453344"/>
          </a:xfrm>
          <a:prstGeom prst="rect">
            <a:avLst/>
          </a:prstGeom>
          <a:noFill/>
          <a:ln w="9525">
            <a:noFill/>
            <a:miter lim="800000"/>
            <a:headEnd/>
            <a:tailEnd/>
          </a:ln>
        </p:spPr>
      </p:pic>
      <p:pic>
        <p:nvPicPr>
          <p:cNvPr id="7" name="Рисунок 6" descr="\varepsilon = минус дробь, числитель — \Delta Ф, знаменатель — \Delta t = минус дробь, числитель — \Delta B_{n} , знаменатель — \Delta t умножить на S."/>
          <p:cNvPicPr/>
          <p:nvPr/>
        </p:nvPicPr>
        <p:blipFill>
          <a:blip r:embed="rId4" cstate="print"/>
          <a:srcRect/>
          <a:stretch>
            <a:fillRect/>
          </a:stretch>
        </p:blipFill>
        <p:spPr bwMode="auto">
          <a:xfrm>
            <a:off x="1156833" y="1663655"/>
            <a:ext cx="2457224" cy="426402"/>
          </a:xfrm>
          <a:prstGeom prst="rect">
            <a:avLst/>
          </a:prstGeom>
          <a:noFill/>
          <a:ln w="9525">
            <a:noFill/>
            <a:miter lim="800000"/>
            <a:headEnd/>
            <a:tailEnd/>
          </a:ln>
        </p:spPr>
      </p:pic>
      <p:pic>
        <p:nvPicPr>
          <p:cNvPr id="8" name="Рисунок 7" descr="I= дробь, числитель — \varepsilon, знаменатель — R = минус дробь, числитель — 1, знаменатель — R умножить на дробь, числитель — \Delta Ф, знаменатель — \Delta t = минус дробь, числитель — S, знаменатель — R умножить на дробь, числитель — \Delta B_{n} , знаменатель — \Delta t ."/>
          <p:cNvPicPr/>
          <p:nvPr/>
        </p:nvPicPr>
        <p:blipFill>
          <a:blip r:embed="rId5" cstate="print"/>
          <a:srcRect/>
          <a:stretch>
            <a:fillRect/>
          </a:stretch>
        </p:blipFill>
        <p:spPr bwMode="auto">
          <a:xfrm>
            <a:off x="1163862" y="2251482"/>
            <a:ext cx="3560535" cy="382861"/>
          </a:xfrm>
          <a:prstGeom prst="rect">
            <a:avLst/>
          </a:prstGeom>
          <a:noFill/>
          <a:ln w="9525">
            <a:noFill/>
            <a:miter lim="800000"/>
            <a:headEnd/>
            <a:tailEnd/>
          </a:ln>
        </p:spPr>
      </p:pic>
      <p:pic>
        <p:nvPicPr>
          <p:cNvPr id="9" name="Рисунок 8" descr="Q = I в степени 2 R\Delta t = дробь, числитель — S в степени 2 , знаменатель — R умножить на дробь, числитель — (\Delta B_n) в степени 2 , знаменатель — \Delta t = дробь, числитель — l в степени 4 , знаменатель — R умножить на дробь, числитель — (\Delta B_n) в степени 2 , знаменатель — \Delta t ."/>
          <p:cNvPicPr/>
          <p:nvPr/>
        </p:nvPicPr>
        <p:blipFill>
          <a:blip r:embed="rId6" cstate="print"/>
          <a:srcRect/>
          <a:stretch>
            <a:fillRect/>
          </a:stretch>
        </p:blipFill>
        <p:spPr bwMode="auto">
          <a:xfrm>
            <a:off x="3461293" y="3305764"/>
            <a:ext cx="3657963" cy="526007"/>
          </a:xfrm>
          <a:prstGeom prst="rect">
            <a:avLst/>
          </a:prstGeom>
          <a:noFill/>
          <a:ln w="9525">
            <a:noFill/>
            <a:miter lim="800000"/>
            <a:headEnd/>
            <a:tailEnd/>
          </a:ln>
        </p:spPr>
      </p:pic>
      <p:pic>
        <p:nvPicPr>
          <p:cNvPr id="10" name="Рисунок 9" descr="\Delta t = t_1 = 4с"/>
          <p:cNvPicPr/>
          <p:nvPr/>
        </p:nvPicPr>
        <p:blipFill>
          <a:blip r:embed="rId7" cstate="print"/>
          <a:srcRect/>
          <a:stretch>
            <a:fillRect/>
          </a:stretch>
        </p:blipFill>
        <p:spPr bwMode="auto">
          <a:xfrm>
            <a:off x="2759436" y="3897086"/>
            <a:ext cx="1856105" cy="326571"/>
          </a:xfrm>
          <a:prstGeom prst="rect">
            <a:avLst/>
          </a:prstGeom>
          <a:noFill/>
          <a:ln w="9525">
            <a:noFill/>
            <a:miter lim="800000"/>
            <a:headEnd/>
            <a:tailEnd/>
          </a:ln>
        </p:spPr>
      </p:pic>
      <p:pic>
        <p:nvPicPr>
          <p:cNvPr id="11" name="Рисунок 10" descr="\Delta B = B_1 минус B_0 = минус 1Тл,"/>
          <p:cNvPicPr/>
          <p:nvPr/>
        </p:nvPicPr>
        <p:blipFill>
          <a:blip r:embed="rId8" cstate="print"/>
          <a:srcRect/>
          <a:stretch>
            <a:fillRect/>
          </a:stretch>
        </p:blipFill>
        <p:spPr bwMode="auto">
          <a:xfrm>
            <a:off x="6275705" y="3766456"/>
            <a:ext cx="1774190" cy="413659"/>
          </a:xfrm>
          <a:prstGeom prst="rect">
            <a:avLst/>
          </a:prstGeom>
          <a:noFill/>
          <a:ln w="9525">
            <a:noFill/>
            <a:miter lim="800000"/>
            <a:headEnd/>
            <a:tailEnd/>
          </a:ln>
        </p:spPr>
      </p:pic>
      <p:pic>
        <p:nvPicPr>
          <p:cNvPr id="12" name="Рисунок 11" descr="\Delta t_2 = t_2 минус t_1 = 6с"/>
          <p:cNvPicPr/>
          <p:nvPr/>
        </p:nvPicPr>
        <p:blipFill>
          <a:blip r:embed="rId9" cstate="print"/>
          <a:srcRect/>
          <a:stretch>
            <a:fillRect/>
          </a:stretch>
        </p:blipFill>
        <p:spPr bwMode="auto">
          <a:xfrm>
            <a:off x="1073059" y="4812756"/>
            <a:ext cx="1337310" cy="521244"/>
          </a:xfrm>
          <a:prstGeom prst="rect">
            <a:avLst/>
          </a:prstGeom>
          <a:noFill/>
          <a:ln w="9525">
            <a:noFill/>
            <a:miter lim="800000"/>
            <a:headEnd/>
            <a:tailEnd/>
          </a:ln>
        </p:spPr>
      </p:pic>
      <p:pic>
        <p:nvPicPr>
          <p:cNvPr id="13" name="Рисунок 12" descr="\Delta B = B_2 минус B_1 = 0{,}6Тл,"/>
          <p:cNvPicPr/>
          <p:nvPr/>
        </p:nvPicPr>
        <p:blipFill>
          <a:blip r:embed="rId10" cstate="print"/>
          <a:srcRect/>
          <a:stretch>
            <a:fillRect/>
          </a:stretch>
        </p:blipFill>
        <p:spPr bwMode="auto">
          <a:xfrm>
            <a:off x="8866504" y="3514589"/>
            <a:ext cx="1866809" cy="360725"/>
          </a:xfrm>
          <a:prstGeom prst="rect">
            <a:avLst/>
          </a:prstGeom>
          <a:noFill/>
          <a:ln w="9525">
            <a:noFill/>
            <a:miter lim="800000"/>
            <a:headEnd/>
            <a:tailEnd/>
          </a:ln>
        </p:spPr>
      </p:pic>
      <p:pic>
        <p:nvPicPr>
          <p:cNvPr id="14" name="Рисунок 13" descr="Q = Q_1 плюс Q_2 = дробь, числитель — l в степени 4 , знаменатель — R левая квадратная скобка дробь, числитель — (\Delta B_1) в степени 2 , знаменатель — \Delta t_1 плюс дробь, числитель — (\Delta B_2) в степени 2 , знаменатель — \Delta t_2 правая квадратная скобка ."/>
          <p:cNvPicPr/>
          <p:nvPr/>
        </p:nvPicPr>
        <p:blipFill>
          <a:blip r:embed="rId11" cstate="print"/>
          <a:srcRect/>
          <a:stretch>
            <a:fillRect/>
          </a:stretch>
        </p:blipFill>
        <p:spPr bwMode="auto">
          <a:xfrm>
            <a:off x="2952432" y="4807993"/>
            <a:ext cx="2934335" cy="464185"/>
          </a:xfrm>
          <a:prstGeom prst="rect">
            <a:avLst/>
          </a:prstGeom>
          <a:noFill/>
          <a:ln w="9525">
            <a:noFill/>
            <a:miter lim="800000"/>
            <a:headEnd/>
            <a:tailEnd/>
          </a:ln>
        </p:spPr>
      </p:pic>
      <p:pic>
        <p:nvPicPr>
          <p:cNvPr id="15" name="Рисунок 14" descr="Q = дробь, числитель — (0{,}1м) в степени 4 , знаменатель — 0{, 2Ом} умножить на левая квадратная скобка дробь, числитель — 1Тл в степени 2 , знаменатель — 4с плюс дробь, числитель — 0{,}36Тл в степени 2 , знаменатель — 6с правая квадратная скобка = 0{,}155 умножить на 10 в степени минус 3 Дж."/>
          <p:cNvPicPr/>
          <p:nvPr/>
        </p:nvPicPr>
        <p:blipFill>
          <a:blip r:embed="rId12" cstate="print"/>
          <a:srcRect/>
          <a:stretch>
            <a:fillRect/>
          </a:stretch>
        </p:blipFill>
        <p:spPr bwMode="auto">
          <a:xfrm>
            <a:off x="6425882" y="5265192"/>
            <a:ext cx="4895261" cy="93966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383495"/>
            <a:ext cx="10972800" cy="661533"/>
          </a:xfrm>
        </p:spPr>
        <p:txBody>
          <a:bodyPr>
            <a:normAutofit/>
          </a:bodyPr>
          <a:lstStyle/>
          <a:p>
            <a:r>
              <a:rPr lang="ru-RU" sz="3100" dirty="0" smtClean="0">
                <a:solidFill>
                  <a:srgbClr val="FF0000"/>
                </a:solidFill>
              </a:rPr>
              <a:t>Основные ошибки при подготовке к экзамену:</a:t>
            </a:r>
            <a:endParaRPr lang="ru-RU" sz="3100" dirty="0">
              <a:solidFill>
                <a:srgbClr val="FF0000"/>
              </a:solidFill>
            </a:endParaRPr>
          </a:p>
        </p:txBody>
      </p:sp>
      <p:sp>
        <p:nvSpPr>
          <p:cNvPr id="3" name="Содержимое 2"/>
          <p:cNvSpPr>
            <a:spLocks noGrp="1"/>
          </p:cNvSpPr>
          <p:nvPr>
            <p:ph idx="1"/>
          </p:nvPr>
        </p:nvSpPr>
        <p:spPr>
          <a:xfrm>
            <a:off x="609600" y="1001486"/>
            <a:ext cx="10972800" cy="5307874"/>
          </a:xfrm>
        </p:spPr>
        <p:txBody>
          <a:bodyPr>
            <a:normAutofit/>
          </a:bodyPr>
          <a:lstStyle/>
          <a:p>
            <a:pPr>
              <a:buNone/>
            </a:pPr>
            <a:r>
              <a:rPr lang="ru-RU" dirty="0" smtClean="0"/>
              <a:t>   1) Начинать с решения тестов. Как ни странно, но я считаю это главной ошибкой при подготовке. Да, многие сразу покупают книжки с тестами или открывают сайты и начинают решать. При таком подходе уже через месяц у вас будет такая каша в голове, что ваш мозг просто не будет способен к восприятию новой информации.</a:t>
            </a:r>
          </a:p>
          <a:p>
            <a:pPr>
              <a:buNone/>
            </a:pPr>
            <a:r>
              <a:rPr lang="ru-RU" dirty="0" smtClean="0"/>
              <a:t>     Но самое главное, вы будете запоминать образцы решения этих тестовых задач, не запоминая главного – физического смысла того или иного закона! И помните, что никто не гарантирует, что именно такие задачи будут на экзамене.</a:t>
            </a:r>
          </a:p>
          <a:p>
            <a:pPr>
              <a:buNone/>
            </a:pP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204333"/>
          </a:xfrm>
        </p:spPr>
        <p:txBody>
          <a:bodyPr>
            <a:normAutofit fontScale="90000"/>
          </a:bodyPr>
          <a:lstStyle/>
          <a:p>
            <a:endParaRPr lang="ru-RU" dirty="0"/>
          </a:p>
        </p:txBody>
      </p:sp>
      <p:sp>
        <p:nvSpPr>
          <p:cNvPr id="3" name="Содержимое 2"/>
          <p:cNvSpPr>
            <a:spLocks noGrp="1"/>
          </p:cNvSpPr>
          <p:nvPr>
            <p:ph idx="1"/>
          </p:nvPr>
        </p:nvSpPr>
        <p:spPr>
          <a:xfrm>
            <a:off x="609600" y="544286"/>
            <a:ext cx="10972800" cy="5765074"/>
          </a:xfrm>
        </p:spPr>
        <p:txBody>
          <a:bodyPr/>
          <a:lstStyle/>
          <a:p>
            <a:pPr>
              <a:buNone/>
            </a:pPr>
            <a:r>
              <a:rPr lang="ru-RU" dirty="0" smtClean="0"/>
              <a:t>   2) Готовиться только по тестам ЕГЭ. Эта ошибка перекликается с первой. Если вы даже выучите и поймете всю теорию, но зациклитесь на тестах ЕГЭ, то вы сильно рискуете наработать шаблонность в решении задач и уже в первой не совсем стандартной задаче на экзамене сделаете ошибку или вообще не будете знать как ее решать. И поверьте, такое часто бывает на экзамене.</a:t>
            </a:r>
          </a:p>
          <a:p>
            <a:pPr>
              <a:buNone/>
            </a:pPr>
            <a:r>
              <a:rPr lang="ru-RU" dirty="0" smtClean="0"/>
              <a:t> 3) Зубрить формулы. Некоторые формулы, конечно, нужно просто выучить, но большинство формул легко запомнить, если вы понимаете физический смысл того или иного закона. Кроме того, понимание физического смысла поможет вам и в решении, и в понимании задач.</a:t>
            </a:r>
          </a:p>
          <a:p>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   4) Смотреть обучающие ролики на </a:t>
            </a:r>
            <a:r>
              <a:rPr lang="ru-RU" dirty="0" err="1" smtClean="0"/>
              <a:t>ютубе</a:t>
            </a:r>
            <a:r>
              <a:rPr lang="ru-RU" dirty="0" smtClean="0"/>
              <a:t>. Именно смотреть (!) – в этом ошибка. Да, вы найдете толковые объяснения задач, но будете только смотреть их решения. У вас будет складываться ощущение что все понятно и легко. И самостоятельно </a:t>
            </a:r>
            <a:r>
              <a:rPr lang="ru-RU" dirty="0" err="1" smtClean="0"/>
              <a:t>прорешать</a:t>
            </a:r>
            <a:r>
              <a:rPr lang="ru-RU" dirty="0" smtClean="0"/>
              <a:t> заново эту задачу вы уже не захотите (ведь и так все понятно и легко). Но именно повторить решение самостоятельно (а лучше еще и на следующей день после просмотра ролика) – это будет самым важным в процессе подготовки!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6086" y="762000"/>
            <a:ext cx="10316028" cy="6095999"/>
          </a:xfrm>
        </p:spPr>
        <p:txBody>
          <a:bodyPr>
            <a:noAutofit/>
          </a:bodyPr>
          <a:lstStyle/>
          <a:p>
            <a:pPr>
              <a:buNone/>
            </a:pPr>
            <a:r>
              <a:rPr lang="ru-RU" sz="2400" b="1" dirty="0" smtClean="0">
                <a:solidFill>
                  <a:srgbClr val="FF0000"/>
                </a:solidFill>
                <a:latin typeface="Times New Roman" panose="02020603050405020304" pitchFamily="18" charset="0"/>
                <a:cs typeface="Times New Roman" panose="02020603050405020304" pitchFamily="18" charset="0"/>
              </a:rPr>
              <a:t>                 ПОДРОБНОЕ РЕШЕНИЕ НЕКОТОРЫХ  ЗАДАНИЙ</a:t>
            </a:r>
          </a:p>
          <a:p>
            <a:pPr>
              <a:buNone/>
            </a:pPr>
            <a:endParaRPr lang="ru-RU" sz="2400" b="1" dirty="0" smtClean="0">
              <a:solidFill>
                <a:srgbClr val="FF0000"/>
              </a:solidFill>
              <a:latin typeface="Times New Roman" panose="02020603050405020304" pitchFamily="18" charset="0"/>
              <a:cs typeface="Times New Roman" panose="02020603050405020304" pitchFamily="18" charset="0"/>
            </a:endParaRPr>
          </a:p>
          <a:p>
            <a:pPr>
              <a:buNone/>
            </a:pPr>
            <a:r>
              <a:rPr lang="ru-RU" sz="2000" b="1" i="1" dirty="0" smtClean="0"/>
              <a:t>1.    Выберите все верные утверждения о физических явлениях, величинах и закономерностях.</a:t>
            </a:r>
          </a:p>
          <a:p>
            <a:pPr>
              <a:buNone/>
            </a:pPr>
            <a:r>
              <a:rPr lang="ru-RU" sz="2000" dirty="0" smtClean="0"/>
              <a:t>      Запишите в ответе их номера.</a:t>
            </a:r>
          </a:p>
          <a:p>
            <a:pPr>
              <a:buNone/>
            </a:pPr>
            <a:r>
              <a:rPr lang="ru-RU" sz="2000" dirty="0" smtClean="0"/>
              <a:t>1) При равномерном движении материальной точки по окружности сила, действующая на неё, всегда направлена по радиусу к центру дуги окружности и </a:t>
            </a:r>
            <a:r>
              <a:rPr lang="ru-RU" sz="2000" dirty="0" err="1" smtClean="0"/>
              <a:t>сонаправлена</a:t>
            </a:r>
            <a:r>
              <a:rPr lang="ru-RU" sz="2000" dirty="0" smtClean="0"/>
              <a:t> ускорению, ею сообщаемому.</a:t>
            </a:r>
          </a:p>
          <a:p>
            <a:pPr>
              <a:buNone/>
            </a:pPr>
            <a:r>
              <a:rPr lang="ru-RU" sz="2000" dirty="0" smtClean="0"/>
              <a:t>2) Если два газа находятся в тепловом равновесии, то это означает равенство средних кинетических энергий их молекул.</a:t>
            </a:r>
          </a:p>
          <a:p>
            <a:pPr>
              <a:buNone/>
            </a:pPr>
            <a:r>
              <a:rPr lang="ru-RU" sz="2000" dirty="0" smtClean="0"/>
              <a:t>3) Сила тока короткого замыкания определяется только величиной ЭДС источника.</a:t>
            </a:r>
          </a:p>
          <a:p>
            <a:pPr>
              <a:buNone/>
            </a:pPr>
            <a:r>
              <a:rPr lang="ru-RU" sz="2000" dirty="0" smtClean="0"/>
              <a:t>4) Энергия от Солнца на Землю поступает за счёт высокой теплопроводности вакуума.</a:t>
            </a:r>
          </a:p>
          <a:p>
            <a:pPr>
              <a:buNone/>
            </a:pPr>
            <a:r>
              <a:rPr lang="ru-RU" sz="2000" dirty="0" smtClean="0"/>
              <a:t>5) Ядро любого атома состоит из положительно заряженных протонов и незаряженных нейтронов, при этом ядро атома заряжено положительно.</a:t>
            </a:r>
          </a:p>
          <a:p>
            <a:pPr>
              <a:buNone/>
            </a:pP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674209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35744" y="725714"/>
            <a:ext cx="10199913" cy="5150154"/>
          </a:xfrm>
        </p:spPr>
        <p:txBody>
          <a:bodyPr>
            <a:normAutofit/>
          </a:bodyPr>
          <a:lstStyle/>
          <a:p>
            <a:pPr>
              <a:buNone/>
            </a:pPr>
            <a:r>
              <a:rPr lang="ru-RU" sz="2000" b="1" i="1" dirty="0" smtClean="0"/>
              <a:t>Решение.</a:t>
            </a:r>
          </a:p>
          <a:p>
            <a:pPr>
              <a:buNone/>
            </a:pPr>
            <a:r>
              <a:rPr lang="ru-RU" sz="2000" dirty="0" smtClean="0"/>
              <a:t>1) Верно. При равномерном движении тела по окружности сила становится причиной центростремительного ускорения, </a:t>
            </a:r>
            <a:r>
              <a:rPr lang="ru-RU" sz="2000" dirty="0" err="1" smtClean="0"/>
              <a:t>сонаправленного</a:t>
            </a:r>
            <a:r>
              <a:rPr lang="ru-RU" sz="2000" dirty="0" smtClean="0"/>
              <a:t> с этой силой. Поэтому направлено к центру окружности.</a:t>
            </a:r>
          </a:p>
          <a:p>
            <a:pPr>
              <a:buNone/>
            </a:pPr>
            <a:r>
              <a:rPr lang="ru-RU" sz="2000" dirty="0" smtClean="0"/>
              <a:t>2) Верно. Если тела находятся в тепловом равновесии, значит, их средние кинетические энергии равны.</a:t>
            </a:r>
          </a:p>
          <a:p>
            <a:pPr>
              <a:buNone/>
            </a:pPr>
            <a:r>
              <a:rPr lang="ru-RU" sz="2000" dirty="0" smtClean="0"/>
              <a:t>3) Неверно. Сила тока при коротком замыкании зависит от ЭДС источника тока и его внутреннего сопротивления.</a:t>
            </a:r>
          </a:p>
          <a:p>
            <a:pPr>
              <a:buNone/>
            </a:pPr>
            <a:r>
              <a:rPr lang="ru-RU" sz="2000" dirty="0" smtClean="0"/>
              <a:t>4) Неверно. Вакуум не обладает теплопроводностью, т.к. при </a:t>
            </a:r>
            <a:r>
              <a:rPr lang="ru-RU" sz="2000" dirty="0" err="1" smtClean="0"/>
              <a:t>теплопроводностиэнергия</a:t>
            </a:r>
            <a:r>
              <a:rPr lang="ru-RU" sz="2000" dirty="0" smtClean="0"/>
              <a:t> передается частицами вещества.</a:t>
            </a:r>
          </a:p>
          <a:p>
            <a:pPr>
              <a:buNone/>
            </a:pPr>
            <a:r>
              <a:rPr lang="ru-RU" sz="2000" dirty="0" smtClean="0"/>
              <a:t>5) Верно. Ядро атома имеет положительный заряд и состоит из положительно заряженных протонов и незаряженных нейтронов.</a:t>
            </a:r>
          </a:p>
          <a:p>
            <a:pPr>
              <a:buNone/>
            </a:pPr>
            <a:r>
              <a:rPr lang="ru-RU" sz="2000" dirty="0" smtClean="0"/>
              <a:t> </a:t>
            </a:r>
          </a:p>
          <a:p>
            <a:pPr>
              <a:buNone/>
            </a:pPr>
            <a:r>
              <a:rPr lang="ru-RU" sz="2000" dirty="0" smtClean="0"/>
              <a:t>Ответ: 1 2 5.</a:t>
            </a:r>
          </a:p>
          <a:p>
            <a:pPr>
              <a:buNone/>
            </a:pPr>
            <a:endParaRPr lang="ru-RU" sz="2000" b="1" dirty="0"/>
          </a:p>
        </p:txBody>
      </p:sp>
    </p:spTree>
    <p:extLst>
      <p:ext uri="{BB962C8B-B14F-4D97-AF65-F5344CB8AC3E}">
        <p14:creationId xmlns="" xmlns:p14="http://schemas.microsoft.com/office/powerpoint/2010/main" val="890535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226105"/>
          </a:xfrm>
        </p:spPr>
        <p:txBody>
          <a:bodyPr>
            <a:normAutofit fontScale="90000"/>
          </a:bodyPr>
          <a:lstStyle/>
          <a:p>
            <a:endParaRPr lang="ru-RU" dirty="0"/>
          </a:p>
        </p:txBody>
      </p:sp>
      <p:sp>
        <p:nvSpPr>
          <p:cNvPr id="3" name="Содержимое 2"/>
          <p:cNvSpPr>
            <a:spLocks noGrp="1"/>
          </p:cNvSpPr>
          <p:nvPr>
            <p:ph idx="1"/>
          </p:nvPr>
        </p:nvSpPr>
        <p:spPr>
          <a:xfrm>
            <a:off x="609600" y="304801"/>
            <a:ext cx="10972800" cy="6004560"/>
          </a:xfrm>
        </p:spPr>
        <p:txBody>
          <a:bodyPr/>
          <a:lstStyle/>
          <a:p>
            <a:pPr>
              <a:buNone/>
            </a:pPr>
            <a:r>
              <a:rPr lang="ru-RU" b="1" dirty="0" smtClean="0"/>
              <a:t>  2</a:t>
            </a:r>
            <a:r>
              <a:rPr lang="ru-RU" dirty="0" smtClean="0"/>
              <a:t>. </a:t>
            </a:r>
            <a:r>
              <a:rPr lang="ru-RU" b="1" dirty="0" smtClean="0"/>
              <a:t>Материальная точка движется прямолинейно с постоянным ускорением вдоль оси О </a:t>
            </a:r>
            <a:r>
              <a:rPr lang="ru-RU" b="1" dirty="0" err="1" smtClean="0"/>
              <a:t>х</a:t>
            </a:r>
            <a:r>
              <a:rPr lang="ru-RU" b="1" dirty="0" smtClean="0"/>
              <a:t> Ох. График зависимости её координаты от времени </a:t>
            </a:r>
            <a:r>
              <a:rPr lang="ru-RU" b="1" dirty="0" err="1" smtClean="0"/>
              <a:t>x=x</a:t>
            </a:r>
            <a:r>
              <a:rPr lang="ru-RU" b="1" dirty="0" smtClean="0"/>
              <a:t>(</a:t>
            </a:r>
            <a:r>
              <a:rPr lang="ru-RU" b="1" dirty="0" err="1" smtClean="0"/>
              <a:t>t</a:t>
            </a:r>
            <a:r>
              <a:rPr lang="ru-RU" b="1" dirty="0" smtClean="0"/>
              <a:t>) изображён на рисунке. Определите проекцию </a:t>
            </a:r>
            <a:r>
              <a:rPr lang="ru-RU" b="1" dirty="0" err="1" smtClean="0"/>
              <a:t>a</a:t>
            </a:r>
            <a:r>
              <a:rPr lang="en-US" b="1" dirty="0" smtClean="0"/>
              <a:t>x</a:t>
            </a:r>
            <a:r>
              <a:rPr lang="ru-RU" b="1" dirty="0" smtClean="0"/>
              <a:t> ускорения этого тела.</a:t>
            </a:r>
            <a:r>
              <a:rPr lang="ru-RU" dirty="0" smtClean="0"/>
              <a:t/>
            </a:r>
            <a:br>
              <a:rPr lang="ru-RU" dirty="0" smtClean="0"/>
            </a:br>
            <a:r>
              <a:rPr lang="ru-RU" dirty="0" smtClean="0"/>
              <a:t/>
            </a:r>
            <a:br>
              <a:rPr lang="ru-RU" dirty="0" smtClean="0"/>
            </a:br>
            <a:endParaRPr lang="ru-RU" dirty="0"/>
          </a:p>
        </p:txBody>
      </p:sp>
      <p:pic>
        <p:nvPicPr>
          <p:cNvPr id="1026" name="Picture 2" descr="C:\Users\HP\Desktop\v-de-2021-1-pict1.png"/>
          <p:cNvPicPr>
            <a:picLocks noChangeAspect="1" noChangeArrowheads="1"/>
          </p:cNvPicPr>
          <p:nvPr/>
        </p:nvPicPr>
        <p:blipFill>
          <a:blip r:embed="rId2" cstate="print"/>
          <a:srcRect/>
          <a:stretch>
            <a:fillRect/>
          </a:stretch>
        </p:blipFill>
        <p:spPr bwMode="auto">
          <a:xfrm>
            <a:off x="3687763" y="2133601"/>
            <a:ext cx="4977266" cy="39936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51933"/>
          </a:xfrm>
        </p:spPr>
        <p:txBody>
          <a:bodyPr>
            <a:normAutofit fontScale="90000"/>
          </a:bodyPr>
          <a:lstStyle/>
          <a:p>
            <a:endParaRPr lang="ru-RU" dirty="0"/>
          </a:p>
        </p:txBody>
      </p:sp>
      <p:sp>
        <p:nvSpPr>
          <p:cNvPr id="3" name="Содержимое 2"/>
          <p:cNvSpPr>
            <a:spLocks noGrp="1"/>
          </p:cNvSpPr>
          <p:nvPr>
            <p:ph idx="1"/>
          </p:nvPr>
        </p:nvSpPr>
        <p:spPr>
          <a:xfrm>
            <a:off x="609600" y="326571"/>
            <a:ext cx="10972800" cy="5982789"/>
          </a:xfrm>
        </p:spPr>
        <p:txBody>
          <a:bodyPr>
            <a:normAutofit lnSpcReduction="10000"/>
          </a:bodyPr>
          <a:lstStyle/>
          <a:p>
            <a:pPr>
              <a:buNone/>
            </a:pPr>
            <a:r>
              <a:rPr lang="ru-RU" sz="2200" b="1" i="1" dirty="0" smtClean="0"/>
              <a:t>    Решение:</a:t>
            </a:r>
          </a:p>
          <a:p>
            <a:pPr>
              <a:buNone/>
            </a:pPr>
            <a:r>
              <a:rPr lang="ru-RU" sz="2200" dirty="0" smtClean="0"/>
              <a:t>     Графиком зависимости </a:t>
            </a:r>
            <a:r>
              <a:rPr lang="ru-RU" sz="2200" i="1" dirty="0" err="1" smtClean="0"/>
              <a:t>x</a:t>
            </a:r>
            <a:r>
              <a:rPr lang="ru-RU" sz="2200" dirty="0" smtClean="0"/>
              <a:t>(</a:t>
            </a:r>
            <a:r>
              <a:rPr lang="ru-RU" sz="2200" i="1" dirty="0" err="1" smtClean="0"/>
              <a:t>t</a:t>
            </a:r>
            <a:r>
              <a:rPr lang="ru-RU" sz="2200" dirty="0" smtClean="0"/>
              <a:t>) является парабола, так как прямолинейное движение тела равноускоренное. Уравнение равноускоренного движения имеет вид</a:t>
            </a:r>
          </a:p>
          <a:p>
            <a:pPr>
              <a:buNone/>
            </a:pPr>
            <a:endParaRPr lang="ru-RU" sz="2200" dirty="0" smtClean="0"/>
          </a:p>
          <a:p>
            <a:pPr>
              <a:buNone/>
            </a:pPr>
            <a:endParaRPr lang="ru-RU" sz="2200" dirty="0" smtClean="0"/>
          </a:p>
          <a:p>
            <a:pPr>
              <a:buNone/>
            </a:pPr>
            <a:r>
              <a:rPr lang="ru-RU" sz="2200" dirty="0" smtClean="0"/>
              <a:t>     В начальный момент времени координата тела равна нулю, поэтому </a:t>
            </a:r>
            <a:r>
              <a:rPr lang="ru-RU" sz="2200" i="1" dirty="0" smtClean="0"/>
              <a:t>x</a:t>
            </a:r>
            <a:r>
              <a:rPr lang="ru-RU" sz="2200" baseline="-25000" dirty="0" smtClean="0"/>
              <a:t>0</a:t>
            </a:r>
            <a:r>
              <a:rPr lang="ru-RU" sz="2200" dirty="0" smtClean="0"/>
              <a:t> = 0 м. Вершины параболы находится в начале координат, поэтому в начальный момент времени </a:t>
            </a:r>
            <a:r>
              <a:rPr lang="ru-RU" sz="2200" i="1" dirty="0" smtClean="0"/>
              <a:t>υ</a:t>
            </a:r>
            <a:r>
              <a:rPr lang="ru-RU" sz="2200" baseline="-25000" dirty="0" smtClean="0"/>
              <a:t>0</a:t>
            </a:r>
            <a:r>
              <a:rPr lang="ru-RU" sz="2200" i="1" baseline="-25000" dirty="0" smtClean="0"/>
              <a:t>x</a:t>
            </a:r>
            <a:r>
              <a:rPr lang="ru-RU" sz="2200" dirty="0" smtClean="0"/>
              <a:t> = 0 м/с. Следовательно, </a:t>
            </a:r>
          </a:p>
          <a:p>
            <a:pPr>
              <a:buNone/>
            </a:pPr>
            <a:r>
              <a:rPr lang="ru-RU" sz="2200" dirty="0" smtClean="0"/>
              <a:t>  </a:t>
            </a:r>
          </a:p>
          <a:p>
            <a:pPr>
              <a:buNone/>
            </a:pPr>
            <a:endParaRPr lang="ru-RU" sz="2200" dirty="0" smtClean="0"/>
          </a:p>
          <a:p>
            <a:pPr>
              <a:buNone/>
            </a:pPr>
            <a:r>
              <a:rPr lang="ru-RU" sz="2200" dirty="0" smtClean="0"/>
              <a:t>    а так как координата тела в момент времени </a:t>
            </a:r>
            <a:r>
              <a:rPr lang="ru-RU" sz="2200" i="1" dirty="0" err="1" smtClean="0"/>
              <a:t>t</a:t>
            </a:r>
            <a:r>
              <a:rPr lang="ru-RU" sz="2200" dirty="0" smtClean="0"/>
              <a:t> = 2 </a:t>
            </a:r>
            <a:r>
              <a:rPr lang="ru-RU" sz="2200" dirty="0" err="1" smtClean="0"/>
              <a:t>c</a:t>
            </a:r>
            <a:r>
              <a:rPr lang="ru-RU" sz="2200" dirty="0" smtClean="0"/>
              <a:t> равна </a:t>
            </a:r>
            <a:r>
              <a:rPr lang="ru-RU" sz="2200" i="1" dirty="0" err="1" smtClean="0"/>
              <a:t>х</a:t>
            </a:r>
            <a:r>
              <a:rPr lang="ru-RU" sz="2200" dirty="0" smtClean="0"/>
              <a:t> = 2 м, для проекции ускорения находим</a:t>
            </a:r>
          </a:p>
          <a:p>
            <a:pPr>
              <a:buNone/>
            </a:pPr>
            <a:endParaRPr lang="ru-RU" sz="2200" dirty="0" smtClean="0"/>
          </a:p>
          <a:p>
            <a:pPr>
              <a:buNone/>
            </a:pPr>
            <a:endParaRPr lang="ru-RU" sz="2200" dirty="0" smtClean="0"/>
          </a:p>
          <a:p>
            <a:pPr>
              <a:buNone/>
            </a:pPr>
            <a:r>
              <a:rPr lang="ru-RU" sz="2200" dirty="0" smtClean="0"/>
              <a:t>Значит, модуль ускорения равен 1 м/с</a:t>
            </a:r>
            <a:r>
              <a:rPr lang="ru-RU" sz="2200" baseline="30000" dirty="0" smtClean="0"/>
              <a:t>2</a:t>
            </a:r>
            <a:r>
              <a:rPr lang="ru-RU" sz="2200" dirty="0" smtClean="0"/>
              <a:t>.</a:t>
            </a:r>
          </a:p>
          <a:p>
            <a:pPr>
              <a:buNone/>
            </a:pPr>
            <a:r>
              <a:rPr lang="ru-RU" sz="2200" dirty="0" smtClean="0"/>
              <a:t> </a:t>
            </a:r>
          </a:p>
          <a:p>
            <a:pPr>
              <a:buNone/>
            </a:pPr>
            <a:endParaRPr lang="ru-RU" dirty="0"/>
          </a:p>
        </p:txBody>
      </p:sp>
      <p:pic>
        <p:nvPicPr>
          <p:cNvPr id="4" name="Рисунок 3" descr="x(t)=x_0 плюс \upsilon _{0x}t плюс дробь, числитель — a_xt в степени 2 , знаменатель — 2 ."/>
          <p:cNvPicPr/>
          <p:nvPr/>
        </p:nvPicPr>
        <p:blipFill>
          <a:blip r:embed="rId2" cstate="print"/>
          <a:srcRect/>
          <a:stretch>
            <a:fillRect/>
          </a:stretch>
        </p:blipFill>
        <p:spPr bwMode="auto">
          <a:xfrm>
            <a:off x="4670153" y="1284514"/>
            <a:ext cx="4364990" cy="762000"/>
          </a:xfrm>
          <a:prstGeom prst="rect">
            <a:avLst/>
          </a:prstGeom>
          <a:noFill/>
          <a:ln w="9525">
            <a:noFill/>
            <a:miter lim="800000"/>
            <a:headEnd/>
            <a:tailEnd/>
          </a:ln>
        </p:spPr>
      </p:pic>
      <p:pic>
        <p:nvPicPr>
          <p:cNvPr id="5" name="Рисунок 4" descr="x(t)= дробь, числитель — a_xt в степени 2 , знаменатель — 2 ,"/>
          <p:cNvPicPr/>
          <p:nvPr/>
        </p:nvPicPr>
        <p:blipFill>
          <a:blip r:embed="rId3" cstate="print"/>
          <a:srcRect/>
          <a:stretch>
            <a:fillRect/>
          </a:stretch>
        </p:blipFill>
        <p:spPr bwMode="auto">
          <a:xfrm>
            <a:off x="5979024" y="2913879"/>
            <a:ext cx="2250577" cy="787263"/>
          </a:xfrm>
          <a:prstGeom prst="rect">
            <a:avLst/>
          </a:prstGeom>
          <a:noFill/>
          <a:ln w="9525">
            <a:noFill/>
            <a:miter lim="800000"/>
            <a:headEnd/>
            <a:tailEnd/>
          </a:ln>
        </p:spPr>
      </p:pic>
      <p:pic>
        <p:nvPicPr>
          <p:cNvPr id="6" name="Рисунок 5" descr="a_x= дробь, числитель — 2x, знаменатель — t в степени 2 = дробь, числитель — 2 умножить на 2, знаменатель — 4 =1 м/с в степени 2 ."/>
          <p:cNvPicPr/>
          <p:nvPr/>
        </p:nvPicPr>
        <p:blipFill>
          <a:blip r:embed="rId4" cstate="print"/>
          <a:srcRect/>
          <a:stretch>
            <a:fillRect/>
          </a:stretch>
        </p:blipFill>
        <p:spPr bwMode="auto">
          <a:xfrm>
            <a:off x="6483804" y="4419600"/>
            <a:ext cx="2246539" cy="91235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a:t>
            </a:r>
            <a:endParaRPr lang="ru-RU" dirty="0"/>
          </a:p>
        </p:txBody>
      </p:sp>
      <p:sp>
        <p:nvSpPr>
          <p:cNvPr id="5" name="Содержимое 4"/>
          <p:cNvSpPr>
            <a:spLocks noGrp="1"/>
          </p:cNvSpPr>
          <p:nvPr>
            <p:ph idx="1"/>
          </p:nvPr>
        </p:nvSpPr>
        <p:spPr>
          <a:xfrm>
            <a:off x="609600" y="522514"/>
            <a:ext cx="10428514" cy="5812972"/>
          </a:xfrm>
        </p:spPr>
        <p:txBody>
          <a:bodyPr/>
          <a:lstStyle/>
          <a:p>
            <a:pPr>
              <a:buNone/>
            </a:pPr>
            <a:r>
              <a:rPr lang="ru-RU" b="1" i="1" dirty="0" smtClean="0"/>
              <a:t>3.</a:t>
            </a:r>
            <a:r>
              <a:rPr lang="ru-RU" dirty="0" smtClean="0"/>
              <a:t> </a:t>
            </a:r>
            <a:r>
              <a:rPr lang="ru-RU" b="1" i="1" dirty="0" smtClean="0"/>
              <a:t>Точечное тело начинает движется равноускоренно вдоль оси </a:t>
            </a:r>
            <a:r>
              <a:rPr lang="ru-RU" b="1" i="1" dirty="0" err="1" smtClean="0"/>
              <a:t>Оx</a:t>
            </a:r>
            <a:r>
              <a:rPr lang="ru-RU" b="1" i="1" dirty="0" smtClean="0"/>
              <a:t> по гладкой горизонтальной поверхности. Используя таблицу, определите значение проекции на ось </a:t>
            </a:r>
            <a:r>
              <a:rPr lang="ru-RU" b="1" i="1" dirty="0" err="1" smtClean="0"/>
              <a:t>Оx</a:t>
            </a:r>
            <a:r>
              <a:rPr lang="ru-RU" b="1" i="1" dirty="0" smtClean="0"/>
              <a:t> ускорения этого тела. (Ответ дайте в метрах в секунду в квадрате.)</a:t>
            </a:r>
          </a:p>
        </p:txBody>
      </p:sp>
      <p:graphicFrame>
        <p:nvGraphicFramePr>
          <p:cNvPr id="6" name="Таблица 5"/>
          <p:cNvGraphicFramePr>
            <a:graphicFrameLocks noGrp="1"/>
          </p:cNvGraphicFramePr>
          <p:nvPr/>
        </p:nvGraphicFramePr>
        <p:xfrm>
          <a:off x="2721428" y="2699657"/>
          <a:ext cx="4528458" cy="3418113"/>
        </p:xfrm>
        <a:graphic>
          <a:graphicData uri="http://schemas.openxmlformats.org/drawingml/2006/table">
            <a:tbl>
              <a:tblPr firstRow="1" bandRow="1">
                <a:tableStyleId>{5C22544A-7EE6-4342-B048-85BDC9FD1C3A}</a:tableStyleId>
              </a:tblPr>
              <a:tblGrid>
                <a:gridCol w="2264229"/>
                <a:gridCol w="2264229"/>
              </a:tblGrid>
              <a:tr h="15536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2000" b="1" i="0" kern="1200" dirty="0" smtClean="0">
                          <a:solidFill>
                            <a:schemeClr val="lt1"/>
                          </a:solidFill>
                          <a:latin typeface="+mn-lt"/>
                          <a:ea typeface="+mn-ea"/>
                          <a:cs typeface="+mn-cs"/>
                        </a:rPr>
                        <a:t>Момент времени</a:t>
                      </a:r>
                      <a:r>
                        <a:rPr kumimoji="0" lang="en-US" sz="2000" b="1" i="0" kern="1200" dirty="0" smtClean="0">
                          <a:solidFill>
                            <a:schemeClr val="lt1"/>
                          </a:solidFill>
                          <a:latin typeface="+mn-lt"/>
                          <a:ea typeface="+mn-ea"/>
                          <a:cs typeface="+mn-cs"/>
                        </a:rPr>
                        <a:t>t, c</a:t>
                      </a:r>
                    </a:p>
                    <a:p>
                      <a:pPr algn="ctr"/>
                      <a:endParaRPr lang="ru-RU"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2000" b="1" i="0" kern="1200" dirty="0" smtClean="0">
                          <a:solidFill>
                            <a:schemeClr val="lt1"/>
                          </a:solidFill>
                          <a:latin typeface="+mn-lt"/>
                          <a:ea typeface="+mn-ea"/>
                          <a:cs typeface="+mn-cs"/>
                        </a:rPr>
                        <a:t>Координата тела</a:t>
                      </a:r>
                      <a:r>
                        <a:rPr kumimoji="0" lang="en-US" sz="2000" b="1" i="0" kern="1200" dirty="0" smtClean="0">
                          <a:solidFill>
                            <a:schemeClr val="lt1"/>
                          </a:solidFill>
                          <a:latin typeface="+mn-lt"/>
                          <a:ea typeface="+mn-ea"/>
                          <a:cs typeface="+mn-cs"/>
                        </a:rPr>
                        <a:t>x, </a:t>
                      </a:r>
                      <a:r>
                        <a:rPr kumimoji="0" lang="ru-RU" sz="2000" b="1" i="0" kern="1200" dirty="0" smtClean="0">
                          <a:solidFill>
                            <a:schemeClr val="lt1"/>
                          </a:solidFill>
                          <a:latin typeface="+mn-lt"/>
                          <a:ea typeface="+mn-ea"/>
                          <a:cs typeface="+mn-cs"/>
                        </a:rPr>
                        <a:t>м</a:t>
                      </a:r>
                    </a:p>
                    <a:p>
                      <a:pPr algn="ctr"/>
                      <a:endParaRPr lang="ru-RU" sz="2000" dirty="0"/>
                    </a:p>
                  </a:txBody>
                  <a:tcPr/>
                </a:tc>
              </a:tr>
              <a:tr h="621475">
                <a:tc>
                  <a:txBody>
                    <a:bodyPr/>
                    <a:lstStyle/>
                    <a:p>
                      <a:pPr algn="ctr"/>
                      <a:r>
                        <a:rPr lang="ru-RU" sz="2000" dirty="0" smtClean="0"/>
                        <a:t>0</a:t>
                      </a:r>
                      <a:endParaRPr lang="ru-RU" sz="2000" dirty="0"/>
                    </a:p>
                  </a:txBody>
                  <a:tcPr/>
                </a:tc>
                <a:tc>
                  <a:txBody>
                    <a:bodyPr/>
                    <a:lstStyle/>
                    <a:p>
                      <a:pPr algn="ctr"/>
                      <a:r>
                        <a:rPr lang="ru-RU" sz="2000" dirty="0" smtClean="0"/>
                        <a:t>2</a:t>
                      </a:r>
                      <a:endParaRPr lang="ru-RU" sz="2000" dirty="0"/>
                    </a:p>
                  </a:txBody>
                  <a:tcPr/>
                </a:tc>
              </a:tr>
              <a:tr h="621475">
                <a:tc>
                  <a:txBody>
                    <a:bodyPr/>
                    <a:lstStyle/>
                    <a:p>
                      <a:pPr algn="ctr"/>
                      <a:r>
                        <a:rPr lang="ru-RU" sz="2000" dirty="0" smtClean="0"/>
                        <a:t>3</a:t>
                      </a:r>
                      <a:endParaRPr lang="ru-RU" sz="2000" dirty="0"/>
                    </a:p>
                  </a:txBody>
                  <a:tcPr/>
                </a:tc>
                <a:tc>
                  <a:txBody>
                    <a:bodyPr/>
                    <a:lstStyle/>
                    <a:p>
                      <a:pPr algn="ctr"/>
                      <a:r>
                        <a:rPr lang="ru-RU" sz="2000" dirty="0" smtClean="0"/>
                        <a:t>6.5</a:t>
                      </a:r>
                      <a:endParaRPr lang="ru-RU" sz="2000" dirty="0"/>
                    </a:p>
                  </a:txBody>
                  <a:tcPr/>
                </a:tc>
              </a:tr>
              <a:tr h="621475">
                <a:tc>
                  <a:txBody>
                    <a:bodyPr/>
                    <a:lstStyle/>
                    <a:p>
                      <a:pPr algn="ctr"/>
                      <a:r>
                        <a:rPr lang="ru-RU" sz="2000" dirty="0" smtClean="0"/>
                        <a:t>4</a:t>
                      </a:r>
                      <a:endParaRPr lang="ru-RU" sz="2000" dirty="0"/>
                    </a:p>
                  </a:txBody>
                  <a:tcPr/>
                </a:tc>
                <a:tc>
                  <a:txBody>
                    <a:bodyPr/>
                    <a:lstStyle/>
                    <a:p>
                      <a:pPr algn="ctr"/>
                      <a:r>
                        <a:rPr lang="ru-RU" sz="2000" dirty="0" smtClean="0"/>
                        <a:t>10</a:t>
                      </a:r>
                      <a:endParaRPr lang="ru-RU" sz="2000" dirty="0"/>
                    </a:p>
                  </a:txBody>
                  <a:tcPr/>
                </a:tc>
              </a:tr>
            </a:tbl>
          </a:graphicData>
        </a:graphic>
      </p:graphicFrame>
    </p:spTree>
    <p:extLst>
      <p:ext uri="{BB962C8B-B14F-4D97-AF65-F5344CB8AC3E}">
        <p14:creationId xmlns="" xmlns:p14="http://schemas.microsoft.com/office/powerpoint/2010/main" val="42374705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385</TotalTime>
  <Words>1658</Words>
  <Application>Microsoft Office PowerPoint</Application>
  <PresentationFormat>Произвольный</PresentationFormat>
  <Paragraphs>294</Paragraphs>
  <Slides>43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Апекс</vt:lpstr>
      <vt:lpstr>Изменения  в структуре  ЕГЭ по физике 2022г.   Практикум по Решению задач. </vt:lpstr>
      <vt:lpstr>Слайд 2</vt:lpstr>
      <vt:lpstr>Слайд 3</vt:lpstr>
      <vt:lpstr>Слайд 4</vt:lpstr>
      <vt:lpstr>Слайд 5</vt:lpstr>
      <vt:lpstr>Слайд 6</vt:lpstr>
      <vt:lpstr>Слайд 7</vt:lpstr>
      <vt:lpstr>Слайд 8</vt:lpstr>
      <vt:lpstr>.</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Основные ошибки при подготовке к экзамену:</vt:lpstr>
      <vt:lpstr>Слайд 42</vt:lpstr>
      <vt:lpstr>Слайд 43</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 о структуре ЕГЭ по физике 2021г.</dc:title>
  <dc:creator>Sanek</dc:creator>
  <cp:lastModifiedBy>HP</cp:lastModifiedBy>
  <cp:revision>62</cp:revision>
  <dcterms:created xsi:type="dcterms:W3CDTF">2020-10-07T13:10:08Z</dcterms:created>
  <dcterms:modified xsi:type="dcterms:W3CDTF">2021-10-20T07:48:44Z</dcterms:modified>
</cp:coreProperties>
</file>