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94660"/>
  </p:normalViewPr>
  <p:slideViewPr>
    <p:cSldViewPr snapToGrid="0">
      <p:cViewPr varScale="1">
        <p:scale>
          <a:sx n="41" d="100"/>
          <a:sy n="41" d="100"/>
        </p:scale>
        <p:origin x="4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65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024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282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1159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390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95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08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636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908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205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967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61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170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3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327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914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205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439C5BC-4703-457F-9B0D-05CF59A3C988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35CAA-96D5-4D46-9AD8-14882D0E9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342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0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12" Type="http://schemas.openxmlformats.org/officeDocument/2006/relationships/image" Target="../media/image49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5" Type="http://schemas.openxmlformats.org/officeDocument/2006/relationships/image" Target="../media/image5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Relationship Id="rId1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05286B36-279E-4173-963B-019FD6751F0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55" y="2304638"/>
            <a:ext cx="4377397" cy="328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1DFEBC5-78C3-480F-9AFD-571746009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0769" y="2304638"/>
            <a:ext cx="2752770" cy="275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C67236-6542-4DF1-8AF6-B78B7A9FD7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535" y="298014"/>
            <a:ext cx="10058400" cy="19227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научиться беречь электричество?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2D212C2-1496-40BC-9BB2-52E6ECF512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145" y="5842855"/>
            <a:ext cx="9211994" cy="717131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 МАДОУ ЦРР д/с №86 Романюк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16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CD69-AF9C-4202-AAA2-AD1A64410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лампочки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AD0BC2-C155-48FD-8400-1DEED92A1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482" y="1331259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того, как человек научился пользоваться огнем, единственным источником света для него было солнце. Но когда наступала ночь, людям грозили дикие звери, которые хорошо видели в темноте и могли напасть на человека. Если ночь заставала людей в лесу, они могли заблудиться и не найти дороги домой.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19D77073-F6E3-45F5-9812-4F1971882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82" y="3016156"/>
            <a:ext cx="4892723" cy="326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4E16A529-2CF4-4D3D-94AE-D9BA602E85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797" y="3067900"/>
            <a:ext cx="5218904" cy="326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693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BF04C4-C811-404A-847F-87575AABC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лампочки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405AD0-B633-4473-A503-11BAC38ECD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6687" y="1514665"/>
            <a:ext cx="4396339" cy="41957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человек научился добывать огонь и сохранять его, костер стал для человека и светом, и теплом в пещере. Он горел в пещере, давая свет, и тепло, служил защитой от хищников.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95CAD1F-DEA9-40F0-98BB-498A187AB8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4493" y="3903260"/>
            <a:ext cx="6150820" cy="235307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люди освещали свои жилища лучинами. Это самая обычная щепка, только заостренная на конце. Обычно лучину делали из березы: это дерево лучше других горит. Один конец лучины закрепляли, а другой зажигали. От лучины мало света, она быстро сгорает и сильно коптит, ее надо было часто менять, следить, чтобы не случился пожар.</a:t>
            </a:r>
          </a:p>
          <a:p>
            <a:endParaRPr lang="ru-RU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8737348E-5B0B-4F53-8842-A4B36412D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9896" y="1162874"/>
            <a:ext cx="3942994" cy="261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57AC9E01-FF56-4AC3-ADDD-E6876B7E4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084" y="3770316"/>
            <a:ext cx="3928445" cy="261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391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D8D5CE-8BF4-4711-B244-7FAB710E2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лампочки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FB33C6-F225-4F2B-9F71-CC9E3F7BD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1331259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пчелиного воска люди научились делать свечи, которые горели дольше лучины. Внутри свечи есть фитиль, сделанный из ниток. Это очень удобное изобретение используют и сегодня их часто используют как новогодние подарки. Но свеча была неудобна. Ею можно обжечься, от нее может быть пожар, она коптит, даёт мало света.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88214A89-502E-44A1-B0E9-4666771DA5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8472" y="2731789"/>
            <a:ext cx="5527409" cy="368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291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38A786-0614-4FBE-9F56-786C63B09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лампочки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2FAE2C-CF89-4285-8593-488FA57DE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743" y="1698076"/>
            <a:ext cx="6798742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люди научились добывать разные полезные ископаемые: уголь и нефть. Тогда появились керосиновые лампы, в которых можно делать пламя сильнее или меньше по желанию хозяина. Это было экономно и удобно. За стеклянной колбой пламя становилось безопасно.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керосиновая лампа была неудобной. Она долго освещала комнату, в нее постоянно надо было наливать керосин. Если кто-то нечаянно опрокидывал лампу, керосин разливался и вспыхивал огонь.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6215B1D3-03FD-4E5D-BD33-276A0DA45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0485" y="3220872"/>
            <a:ext cx="4967318" cy="318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997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F3F5D-541D-429F-A722-5336057A0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Здравствуй, лампочка!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C85304-B290-4EBC-9B8D-E278F17CE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486" y="1152983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человек узнал об электричестве, он придумал электрическую лампочку. Она и сейчас освещает наши квартиру и улицы. Теперь в наших домах много разных красивых светильников – какие вы знаете? (Люстры, бра, настольные лампы, торшеры)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B01F1BE1-B83B-4603-AE5B-E1D9CFBF2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63" y="2505180"/>
            <a:ext cx="2968388" cy="237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>
            <a:extLst>
              <a:ext uri="{FF2B5EF4-FFF2-40B4-BE49-F238E27FC236}">
                <a16:creationId xmlns:a16="http://schemas.microsoft.com/office/drawing/2014/main" id="{574B3044-7C99-4896-BBA8-0CD5B6282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487" y="3028475"/>
            <a:ext cx="3166281" cy="316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>
            <a:extLst>
              <a:ext uri="{FF2B5EF4-FFF2-40B4-BE49-F238E27FC236}">
                <a16:creationId xmlns:a16="http://schemas.microsoft.com/office/drawing/2014/main" id="{DC150D0B-58B7-4CFC-AD92-39B67EC18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921945" y="2553513"/>
            <a:ext cx="3166281" cy="316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0" name="Picture 18">
            <a:extLst>
              <a:ext uri="{FF2B5EF4-FFF2-40B4-BE49-F238E27FC236}">
                <a16:creationId xmlns:a16="http://schemas.microsoft.com/office/drawing/2014/main" id="{A7E94419-E964-460D-A1F7-F904DD4BC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8769" y="2505180"/>
            <a:ext cx="2702257" cy="270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615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A37D26-8C47-45C0-9318-A0F9A610D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Электрическая лампочка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236FB9-B713-4C63-B607-9E5615013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856" y="1657735"/>
            <a:ext cx="6252832" cy="419548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на заводе родилась электрическая лампочка.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завернули в удобную коробочку и отправила в магазин. На прилавке она долго лежала и ждала, когда ее купят. Ей было уныло и скучно,  а ведь раньше она мечтала дарить свой яркий свет людям. И вот однажды в магазин придел дедушка и купил лампочку. Принес ее в детский садик и вкрутил в большую светлую люстру. И лампочка зажглась! Все вокруг засияло, засверкало и стало так радостно всем! Детишки смотрели и восхищались её ярким светом. С тех пор лампочка каждый день наблюдает, как играют, резвятся и занимаются ребята. А ребята не забывают, что когда на улице светло лампочке надо отдыхать. Так мы сократим расход энергии, сбережем нефть, уголь и газ, добытые очень тяжелым трудом!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CB3F812D-A51E-4505-8A65-FB01E3D96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9500" y="141926"/>
            <a:ext cx="3422644" cy="342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>
            <a:extLst>
              <a:ext uri="{FF2B5EF4-FFF2-40B4-BE49-F238E27FC236}">
                <a16:creationId xmlns:a16="http://schemas.microsoft.com/office/drawing/2014/main" id="{F4536644-3627-4799-896F-25E36C9E5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9914" y="3246110"/>
            <a:ext cx="3159172" cy="3159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107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438A91-9137-40BB-8C2C-851DF90C9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«Закончи предложение»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9A0E41-E001-4FC8-B591-ACB2B967E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692322"/>
            <a:ext cx="8946541" cy="4556077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Новая энергосберегающая лампочка лучше, потому что… (светит дольше обычной лампы, экономит электроэнергию, меньше отрицательного воздействия на природу)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Папа с мамой заменили старые лампочки энергосберегающими, потому что…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Выходя из комнаты надо выключать свет потому что…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Электроэнергию надо беречь, так как…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одновременно включать много электроприборов, потому что…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выключать свет днем и ночью, то…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во всем доме вдруг погасли электрические лампочки, то…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Фонари на улице перестали светить, потому что…</a:t>
            </a:r>
          </a:p>
        </p:txBody>
      </p:sp>
    </p:spTree>
    <p:extLst>
      <p:ext uri="{BB962C8B-B14F-4D97-AF65-F5344CB8AC3E}">
        <p14:creationId xmlns:p14="http://schemas.microsoft.com/office/powerpoint/2010/main" val="17756486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EBA7F6-72F2-4D2B-A473-294FDEF6A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«Где живет Лампочка?»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DAC3D1-D083-4EEE-A203-C0D66F773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827" y="1254201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только те предметы, в которых может быть электрическая лампочка.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C7E79410-E05E-43B9-8DD6-4F2B24228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100" y="1702326"/>
            <a:ext cx="3314132" cy="248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>
            <a:extLst>
              <a:ext uri="{FF2B5EF4-FFF2-40B4-BE49-F238E27FC236}">
                <a16:creationId xmlns:a16="http://schemas.microsoft.com/office/drawing/2014/main" id="{05BAC28B-D4B9-44CF-8979-9CAADF205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5577" y="1930435"/>
            <a:ext cx="3183340" cy="202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>
            <a:extLst>
              <a:ext uri="{FF2B5EF4-FFF2-40B4-BE49-F238E27FC236}">
                <a16:creationId xmlns:a16="http://schemas.microsoft.com/office/drawing/2014/main" id="{0F393C51-3074-4C44-85E1-574DFD833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0768" y="4276986"/>
            <a:ext cx="2428876" cy="242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>
            <a:extLst>
              <a:ext uri="{FF2B5EF4-FFF2-40B4-BE49-F238E27FC236}">
                <a16:creationId xmlns:a16="http://schemas.microsoft.com/office/drawing/2014/main" id="{1DC0F6F7-3A91-4BE8-BEFD-CA8E5E45A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4338" y="4524637"/>
            <a:ext cx="3810000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Picture 16">
            <a:extLst>
              <a:ext uri="{FF2B5EF4-FFF2-40B4-BE49-F238E27FC236}">
                <a16:creationId xmlns:a16="http://schemas.microsoft.com/office/drawing/2014/main" id="{02D9615C-84CC-467A-A2B6-37BA802FD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546" y="4235244"/>
            <a:ext cx="242887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8" name="Picture 18">
            <a:extLst>
              <a:ext uri="{FF2B5EF4-FFF2-40B4-BE49-F238E27FC236}">
                <a16:creationId xmlns:a16="http://schemas.microsoft.com/office/drawing/2014/main" id="{B37F926C-C491-4C94-9AD1-240E6A701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051" y="1616425"/>
            <a:ext cx="2550331" cy="261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588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F41D9D-A049-4074-8D12-5D94A7A97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Энергосберегающие лампы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14DCAF-0D82-430C-BE03-FC8D3DE9C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743" y="1351129"/>
            <a:ext cx="5665978" cy="495186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лампочки накаливания очень потребляют много электрического тока, но из него только половина идет на освещение квартиры, помещения. Вторая половина электроэнергии потрачена на нагрев данной лампочки накаливания.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технический прогресс не стоит на месте, и терпеть такое расточительство традиционных ламп накаливания современные изобретатели не могли. На смену старой лампе накаливания пришла новая лампа – комплексная люминесцентная или энергосберегающая лампа.</a:t>
            </a:r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02A4C987-29DD-4952-ADA8-D29FFC625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5488" y="1095544"/>
            <a:ext cx="2579427" cy="257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>
            <a:extLst>
              <a:ext uri="{FF2B5EF4-FFF2-40B4-BE49-F238E27FC236}">
                <a16:creationId xmlns:a16="http://schemas.microsoft.com/office/drawing/2014/main" id="{A3FA1E15-021E-451F-BC71-03B4F3CB6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8012" y="3003578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74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B6FCE9-1901-4AF7-A58A-94E466CB7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«Было – стало»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458B1D-6180-473C-83EC-85D8C0DD0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255594"/>
            <a:ext cx="8946541" cy="96899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вами бытовая техника, которая помогает сейчас папам, мамам и вам.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Покажите, какой предмет заменял его до появления электричества.</a:t>
            </a:r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A2E3DC51-2922-48F6-A1A6-176AEC368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294" y="2070801"/>
            <a:ext cx="1836204" cy="164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>
            <a:extLst>
              <a:ext uri="{FF2B5EF4-FFF2-40B4-BE49-F238E27FC236}">
                <a16:creationId xmlns:a16="http://schemas.microsoft.com/office/drawing/2014/main" id="{FCD470B5-B588-4E52-B3CB-290F9F873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1595" y="2125056"/>
            <a:ext cx="1328333" cy="132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>
            <a:extLst>
              <a:ext uri="{FF2B5EF4-FFF2-40B4-BE49-F238E27FC236}">
                <a16:creationId xmlns:a16="http://schemas.microsoft.com/office/drawing/2014/main" id="{B847BAA7-58C5-4181-ACAE-6AD29D7D6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2384" y="3859884"/>
            <a:ext cx="1739355" cy="173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>
            <a:extLst>
              <a:ext uri="{FF2B5EF4-FFF2-40B4-BE49-F238E27FC236}">
                <a16:creationId xmlns:a16="http://schemas.microsoft.com/office/drawing/2014/main" id="{2EFB18D0-BEC9-4EAF-A802-072469FB8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7679" y="2093994"/>
            <a:ext cx="1666065" cy="166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2" name="Picture 14">
            <a:extLst>
              <a:ext uri="{FF2B5EF4-FFF2-40B4-BE49-F238E27FC236}">
                <a16:creationId xmlns:a16="http://schemas.microsoft.com/office/drawing/2014/main" id="{46120A28-C571-4156-8038-B3E9B06C2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574" y="3848712"/>
            <a:ext cx="1535867" cy="168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4" name="Picture 16">
            <a:extLst>
              <a:ext uri="{FF2B5EF4-FFF2-40B4-BE49-F238E27FC236}">
                <a16:creationId xmlns:a16="http://schemas.microsoft.com/office/drawing/2014/main" id="{7DDAA7C2-9FDA-4468-8444-6131E3FA3F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6415" y="2125056"/>
            <a:ext cx="1611618" cy="161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6" name="Picture 18">
            <a:extLst>
              <a:ext uri="{FF2B5EF4-FFF2-40B4-BE49-F238E27FC236}">
                <a16:creationId xmlns:a16="http://schemas.microsoft.com/office/drawing/2014/main" id="{EEC7C28C-40A3-46E9-849C-57422581C2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4857" y="5053506"/>
            <a:ext cx="2374106" cy="158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8" name="Picture 20">
            <a:extLst>
              <a:ext uri="{FF2B5EF4-FFF2-40B4-BE49-F238E27FC236}">
                <a16:creationId xmlns:a16="http://schemas.microsoft.com/office/drawing/2014/main" id="{C13C1C6C-C8E7-4BF8-BA86-E54DC7027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3591" y="4931291"/>
            <a:ext cx="2740752" cy="182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0" name="Picture 22">
            <a:extLst>
              <a:ext uri="{FF2B5EF4-FFF2-40B4-BE49-F238E27FC236}">
                <a16:creationId xmlns:a16="http://schemas.microsoft.com/office/drawing/2014/main" id="{EFB409E5-C5E7-4374-A07B-AA1C6635D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7757" y="1358863"/>
            <a:ext cx="2597165" cy="173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2" name="Picture 24">
            <a:extLst>
              <a:ext uri="{FF2B5EF4-FFF2-40B4-BE49-F238E27FC236}">
                <a16:creationId xmlns:a16="http://schemas.microsoft.com/office/drawing/2014/main" id="{405D4BDA-8121-44CF-8FCB-AC085A15A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5204" y="3797805"/>
            <a:ext cx="2301620" cy="152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4" name="Picture 26">
            <a:extLst>
              <a:ext uri="{FF2B5EF4-FFF2-40B4-BE49-F238E27FC236}">
                <a16:creationId xmlns:a16="http://schemas.microsoft.com/office/drawing/2014/main" id="{6D4B1C20-0AFB-44C5-909B-B13FB1D93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2862" y="2185180"/>
            <a:ext cx="1418780" cy="148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6" name="Picture 28">
            <a:extLst>
              <a:ext uri="{FF2B5EF4-FFF2-40B4-BE49-F238E27FC236}">
                <a16:creationId xmlns:a16="http://schemas.microsoft.com/office/drawing/2014/main" id="{0F10F057-0093-41BB-B9C4-AC445A2D2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4348" y="3303018"/>
            <a:ext cx="1894124" cy="189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>
            <a:extLst>
              <a:ext uri="{FF2B5EF4-FFF2-40B4-BE49-F238E27FC236}">
                <a16:creationId xmlns:a16="http://schemas.microsoft.com/office/drawing/2014/main" id="{56806A20-E654-457C-AC35-7B19D2B77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1595" y="3549906"/>
            <a:ext cx="1479745" cy="140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>
            <a:extLst>
              <a:ext uri="{FF2B5EF4-FFF2-40B4-BE49-F238E27FC236}">
                <a16:creationId xmlns:a16="http://schemas.microsoft.com/office/drawing/2014/main" id="{FCA046FF-08C4-4620-8969-E0715ADFA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4842" y="4931291"/>
            <a:ext cx="1739355" cy="173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654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5DD703-990D-44F1-8162-354223612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девиз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F91486-07CC-49C4-B39E-2E7513597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3" y="2052918"/>
            <a:ext cx="5395962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к свету относиться экономно!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Зря не использовать, а если тратить – скромно!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в наших силах этот мир сберечь!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же не будем свет понапрасну жечь!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1EF9AC4-B3AB-47CF-B71C-019B76FAF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9275" y="1401268"/>
            <a:ext cx="5422726" cy="361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961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291A4D-F516-4EF3-94B1-F848CBA24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43CCAF-8B85-43C9-AB2D-70389CBD1A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0357" y="1331118"/>
            <a:ext cx="4396339" cy="41957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Электроприборы могут ударить током, стать причиной пожара. Поэтому, выходя из дома, необходимо выключать телевизор, магнитофон, утюг.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831ABD-7331-4F47-858F-136FAF232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65302" y="5526881"/>
            <a:ext cx="4396341" cy="83723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тянуть руками электрический провод, можно брать в руки только вилку</a:t>
            </a:r>
            <a:endParaRPr lang="ru-RU" dirty="0"/>
          </a:p>
        </p:txBody>
      </p:sp>
      <p:pic>
        <p:nvPicPr>
          <p:cNvPr id="18436" name="Picture 4">
            <a:extLst>
              <a:ext uri="{FF2B5EF4-FFF2-40B4-BE49-F238E27FC236}">
                <a16:creationId xmlns:a16="http://schemas.microsoft.com/office/drawing/2014/main" id="{D15DBA34-5E1F-48C2-8422-2807DD6E0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357" y="2731648"/>
            <a:ext cx="2764735" cy="392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>
            <a:extLst>
              <a:ext uri="{FF2B5EF4-FFF2-40B4-BE49-F238E27FC236}">
                <a16:creationId xmlns:a16="http://schemas.microsoft.com/office/drawing/2014/main" id="{6CAB1078-0C85-4ABC-A792-F9BEE1B2D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5302" y="1637732"/>
            <a:ext cx="5040712" cy="326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0408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8F8615-C866-4313-B747-139318FB6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AFF51B-B3B3-4FE4-90B4-B8ED6E2450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6111" y="1331118"/>
            <a:ext cx="4396339" cy="1671389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 в коем случае нельзя подходить к оголенным проводам, не дотрагиваться до них. Это опасно для жизни.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E4A9FC-8D5C-44CE-96EC-BCE299080C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58959" y="1441942"/>
            <a:ext cx="4396341" cy="112383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прикасаться мокрыми руками к электрическим приборам и проводам.</a:t>
            </a:r>
          </a:p>
          <a:p>
            <a:endParaRPr lang="ru-RU" dirty="0"/>
          </a:p>
        </p:txBody>
      </p:sp>
      <p:pic>
        <p:nvPicPr>
          <p:cNvPr id="19460" name="Picture 4">
            <a:extLst>
              <a:ext uri="{FF2B5EF4-FFF2-40B4-BE49-F238E27FC236}">
                <a16:creationId xmlns:a16="http://schemas.microsoft.com/office/drawing/2014/main" id="{28949F9C-4968-44EB-8D20-BD37A3291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432" y="2443948"/>
            <a:ext cx="3815695" cy="398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>
            <a:extLst>
              <a:ext uri="{FF2B5EF4-FFF2-40B4-BE49-F238E27FC236}">
                <a16:creationId xmlns:a16="http://schemas.microsoft.com/office/drawing/2014/main" id="{DE82D90A-388C-4849-9D4A-4A5F06598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80" y="2565779"/>
            <a:ext cx="4261689" cy="295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800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87D92-736F-4725-B5A5-6BDE3AC36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142815-53C8-43BF-AAFA-2154D540501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стоять под деревом во время грозы.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701D0A-40E5-485F-B863-F3AB4E57ACC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вставлять никакие предметы в розетку.</a:t>
            </a:r>
          </a:p>
          <a:p>
            <a:endParaRPr lang="ru-RU" dirty="0"/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4B4E329B-8E39-4716-8A3B-80BE41C6E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6411" y="2702494"/>
            <a:ext cx="2845589" cy="3792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>
            <a:extLst>
              <a:ext uri="{FF2B5EF4-FFF2-40B4-BE49-F238E27FC236}">
                <a16:creationId xmlns:a16="http://schemas.microsoft.com/office/drawing/2014/main" id="{43EADC3B-5B60-46AD-A638-B9A63AAB1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4806" y="3207224"/>
            <a:ext cx="3894161" cy="292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0390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0546F6-9BF1-4CBF-81D7-583709C5F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Величество – электричество!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9AD91C-5689-473C-8697-21FB52485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 солнышко светило,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когда ушло оно,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Сразу стало нам уныло,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мрачно и темно.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я не унываю –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скорее свет включаю.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вазе солнышко живет,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Ваза свет чудесный льёт!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вечером играть,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читать, и рисовать…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оно, магическое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электрическое!</a:t>
            </a:r>
          </a:p>
        </p:txBody>
      </p:sp>
      <p:pic>
        <p:nvPicPr>
          <p:cNvPr id="21506" name="Picture 2">
            <a:extLst>
              <a:ext uri="{FF2B5EF4-FFF2-40B4-BE49-F238E27FC236}">
                <a16:creationId xmlns:a16="http://schemas.microsoft.com/office/drawing/2014/main" id="{8B0F044F-B149-4CD6-8C43-348F2421E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3149" y="1853248"/>
            <a:ext cx="6540192" cy="435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746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66A34-0478-48B7-A3A8-2EC73A986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«Правда ли, что…?»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3E54D7-D15C-4847-9C27-DA2498F4A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вытирать пыль с лампочек, чтобы они ярче светили?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находишься дома, надо включать все электроприборы?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пользоваться энергосберегающими лампочками?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вставлять посторонние предметы в розетку?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пользоваться неисправными электроприборами?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Уходя нужно выключать свет?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Выключать электроприборы из розетки, потянув за провод?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прикасаться мокрыми руками к электрическим проводам?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сушить на батарее одежду и белье?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оклеивать окна на зиму?</a:t>
            </a:r>
          </a:p>
        </p:txBody>
      </p:sp>
    </p:spTree>
    <p:extLst>
      <p:ext uri="{BB962C8B-B14F-4D97-AF65-F5344CB8AC3E}">
        <p14:creationId xmlns:p14="http://schemas.microsoft.com/office/powerpoint/2010/main" val="20964138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0B3EF9-47D8-494E-BC0D-0887AB2A3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 электричество!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97DC73-4453-4018-B57B-FD5E4F16A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3195733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 детства привыкнуть свет беречь,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пустякам в квартирах лампочки не жечь!</a:t>
            </a:r>
          </a:p>
        </p:txBody>
      </p:sp>
      <p:pic>
        <p:nvPicPr>
          <p:cNvPr id="22538" name="Picture 10">
            <a:extLst>
              <a:ext uri="{FF2B5EF4-FFF2-40B4-BE49-F238E27FC236}">
                <a16:creationId xmlns:a16="http://schemas.microsoft.com/office/drawing/2014/main" id="{344FC336-ECBA-4B04-AF36-6C941FC30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2633" y="2052918"/>
            <a:ext cx="5637788" cy="396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136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702B5B-68A3-4EB3-97D9-9652208C2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сберечь электричество?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1BFAC1-F3A7-44AB-A458-A8B3A55FE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мы с вами и вашими родителями должны беречь электричество, чтобы экономить свои деньги и чтобы электричества хватило всем и надолго. А как мы можем это делать?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не забывать выключать свет, когда и без него можно обойтись, или когда выходишь из комнаты в другое помещение.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утеплять свой дом, чтобы тепло «не убегало» на улицу через щели в окнах, дверях.</a:t>
            </a:r>
          </a:p>
        </p:txBody>
      </p:sp>
    </p:spTree>
    <p:extLst>
      <p:ext uri="{BB962C8B-B14F-4D97-AF65-F5344CB8AC3E}">
        <p14:creationId xmlns:p14="http://schemas.microsoft.com/office/powerpoint/2010/main" val="22407418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042143-4E42-44E2-93F9-60838AFD7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Итак, важные правила!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7E5EA7-3BB2-442E-9BE0-738770360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Уходя, гасите свет!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электричество!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освещай пустые комнаты!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включай одновременно много электроприборов!</a:t>
            </a:r>
          </a:p>
        </p:txBody>
      </p:sp>
    </p:spTree>
    <p:extLst>
      <p:ext uri="{BB962C8B-B14F-4D97-AF65-F5344CB8AC3E}">
        <p14:creationId xmlns:p14="http://schemas.microsoft.com/office/powerpoint/2010/main" val="785331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86DC5E-9D18-4106-87C2-F053750CD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электричество?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CCBEFF-A9BB-47F3-8F58-22968FB87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86" y="1378634"/>
            <a:ext cx="9782567" cy="486976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взрослые детям твердят: «Ток – не шутка!»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сами не могут прожить не минутки.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Плита не готовит, машина не шьет,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Стиралка уперлась – белье не дает,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тока не хочет работать утюг,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Электроприборы погасли все вдруг.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Смотрю, холодильник заплакал и сник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мясо, и куры пропали все вмиг.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Люди, берегите электричество! Не тратьте его его зря!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без электричества, поверьте,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никак нельзя!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0F5D6AA-720C-4E63-B6AE-06114106B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8273" y="1503411"/>
            <a:ext cx="4103481" cy="408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35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4F9C3B-0E16-4E99-B9A3-208DAAA62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EBB515-E00A-43C6-AD80-279EC5899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73" y="1534303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грозы среди туч вспыхивает ослепительный зигзаг молнии и грохочет гром.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что же такое молния?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она появляется?</a:t>
            </a:r>
          </a:p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B271F20-81FC-4F3F-B7B5-EFCA47A2B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5925" y="2694113"/>
            <a:ext cx="5075564" cy="339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B90FF9F9-4AD3-4776-8923-7685106DF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6511" y="2934833"/>
            <a:ext cx="3594816" cy="239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703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81F855-2FAE-4EA6-9075-5E1BAB7AB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Осторожно, молния!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99F8DF-4280-4ADF-A1D8-EF68EC257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4656043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Молнию создаёт электричество, которое рождается в тучах. Мы уже знакомы с тем, что тёмная мрачная туча состоит из… (капелек воды и кристалликов льда). Они трутся друг о друга и электризуются. А в результате этого трения возникает электрический разряд огромной силы. Молния может поджечь и разрушить дома, уничтожить деревья.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5EBDA5B-972A-4DA9-9456-687971B2B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853248"/>
            <a:ext cx="5270311" cy="395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66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E0309A-3A8E-400E-80ED-DB852527D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разряд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825498-F782-4B58-9DFF-9C49A1B2C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1520770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где еще в окружающем нас мире можно наблюдать электрический разряд? Помните, мы наблюдали за кошкой? Кошку тоже можно назвать «электрическим» животным. Погладив её, иногда чувствуешь покалывание, слышишь тихий треск электрического разряда.</a:t>
            </a:r>
          </a:p>
        </p:txBody>
      </p:sp>
      <p:pic>
        <p:nvPicPr>
          <p:cNvPr id="5130" name="Picture 10">
            <a:extLst>
              <a:ext uri="{FF2B5EF4-FFF2-40B4-BE49-F238E27FC236}">
                <a16:creationId xmlns:a16="http://schemas.microsoft.com/office/drawing/2014/main" id="{C0E8622F-A789-4E31-8AA8-2AB4C230C4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274" y="3429000"/>
            <a:ext cx="3258773" cy="321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>
            <a:extLst>
              <a:ext uri="{FF2B5EF4-FFF2-40B4-BE49-F238E27FC236}">
                <a16:creationId xmlns:a16="http://schemas.microsoft.com/office/drawing/2014/main" id="{F76A874F-57A7-4851-A6A6-CC6925642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6962" y="3618511"/>
            <a:ext cx="4928860" cy="277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213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8F30B7-3998-41BB-A00F-E98486C52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друг – электрический ток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770507-7B4A-4272-A2D7-9BF60BEC79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03312" y="1583141"/>
            <a:ext cx="4396339" cy="46731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же явление мы наблюдаем зимой, расчесывая волосы, дети говорят «волосы электризуются», т.е. им передаётся разряд  от окружающих предметов, одежды.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5F0E21-5DE0-4168-B328-A833558D5E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80171" y="5129215"/>
            <a:ext cx="4396341" cy="1400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еще электричество вырабатывают некоторые рыбы: угорь, скат. Охотясь, они поражают жертву электрическим разрядом.</a:t>
            </a:r>
          </a:p>
          <a:p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50D86918-6D35-46D0-B0E5-2D819A9D12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7212" y="1405719"/>
            <a:ext cx="4115981" cy="277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2A925E5D-15A5-481F-A5AD-E3349FE37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427" y="4179628"/>
            <a:ext cx="6955964" cy="254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421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BD9C86-9566-4183-A0DF-0F4CBAB19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друг – электрический ток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96021C-930E-43D5-8ADB-223EDBF67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526" y="1528549"/>
            <a:ext cx="8398474" cy="499280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Живет с нами рядом наш друг и помощник – электрический ток. Никто не в силах при встрече пожать ему руку для приветствия, на «Здравствуй» он моргает огоньком. Нам без тока было бы очень плохо.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ток всем помогает. Маме стирать в стиральной машине, папе, с помощью электроинструмента, сделать небольшой ремонт. От тока включается и работает компьютер и телевизор. Если вдруг всей семье захотелось отдохнуть за чашкой чая – очень быстро согревается вода в электрочайнике. В холодильнике долго остаются свежие продукты. А как бы мы жили без света?! Наша жизнь была бы скучной и тёмной.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тебе, незаметный друг!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47A01932-C94C-4A2F-B964-8E86F37A4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50174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09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FA902B-329C-4F7B-BA26-01FF7102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Выключатель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CDAE7A-E8E2-4089-8DED-D8C0882AF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175" y="1851547"/>
            <a:ext cx="6888432" cy="500645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выключатель. Он помогал людям выключать и зажигать свет. Люди привыкли к нему и перестали его замечать. За то, что люди сильно хлопали по кнопкам. Выключатель обиделся и перестал включать свет. Всем стало темно и страшно и тогда все поняли, какой он важный и попросили у него прощения. Его Величество Выключатель был добрый и долго не мог злиться – он простил людей и опять начал работать. Всем стало светло и радостно!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БУДЕМ БЕРЕЧЬ ЭЛЕКТРИЧЕСКИЕ ПРИБОРЫ!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A0486823-86C5-4D1E-AA97-6D21D697C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643" y="860057"/>
            <a:ext cx="3943168" cy="356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3774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171</TotalTime>
  <Words>1566</Words>
  <Application>Microsoft Office PowerPoint</Application>
  <PresentationFormat>Широкоэкранный</PresentationFormat>
  <Paragraphs>120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Century Gothic</vt:lpstr>
      <vt:lpstr>Times New Roman</vt:lpstr>
      <vt:lpstr>Wingdings 3</vt:lpstr>
      <vt:lpstr>Ион</vt:lpstr>
      <vt:lpstr>Как научиться беречь электричество?</vt:lpstr>
      <vt:lpstr>Наш девиз</vt:lpstr>
      <vt:lpstr>Что такое электричество?</vt:lpstr>
      <vt:lpstr>Молния</vt:lpstr>
      <vt:lpstr>Осторожно, молния!</vt:lpstr>
      <vt:lpstr>Электрический разряд</vt:lpstr>
      <vt:lpstr>Наш друг – электрический ток</vt:lpstr>
      <vt:lpstr>Наш друг – электрический ток</vt:lpstr>
      <vt:lpstr>Выключатель</vt:lpstr>
      <vt:lpstr>История лампочки</vt:lpstr>
      <vt:lpstr>История лампочки</vt:lpstr>
      <vt:lpstr>История лампочки</vt:lpstr>
      <vt:lpstr>История лампочки</vt:lpstr>
      <vt:lpstr>Здравствуй, лампочка!</vt:lpstr>
      <vt:lpstr>Электрическая лампочка</vt:lpstr>
      <vt:lpstr>Игра «Закончи предложение»</vt:lpstr>
      <vt:lpstr>Игра «Где живет Лампочка?»</vt:lpstr>
      <vt:lpstr>Энергосберегающие лампы</vt:lpstr>
      <vt:lpstr>Игра «Было – стало»</vt:lpstr>
      <vt:lpstr>Правила безопасности</vt:lpstr>
      <vt:lpstr>Правила безопасности</vt:lpstr>
      <vt:lpstr>Правила безопасности</vt:lpstr>
      <vt:lpstr>Его Величество – электричество!</vt:lpstr>
      <vt:lpstr>Игра «Правда ли, что…?»</vt:lpstr>
      <vt:lpstr>Береги электричество!</vt:lpstr>
      <vt:lpstr>Как сберечь электричество?</vt:lpstr>
      <vt:lpstr>Итак, важные правила!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научиться беречь электричество?</dc:title>
  <dc:creator>User</dc:creator>
  <cp:lastModifiedBy>User</cp:lastModifiedBy>
  <cp:revision>2</cp:revision>
  <dcterms:created xsi:type="dcterms:W3CDTF">2021-11-11T17:50:56Z</dcterms:created>
  <dcterms:modified xsi:type="dcterms:W3CDTF">2021-11-12T14:46:02Z</dcterms:modified>
</cp:coreProperties>
</file>