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-72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участников </c:v>
                </c:pt>
              </c:strCache>
            </c:strRef>
          </c:tx>
          <c:val>
            <c:numRef>
              <c:f>Лист1!$C$1:$H$1</c:f>
              <c:numCache>
                <c:formatCode>General</c:formatCode>
                <c:ptCount val="6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23</c:v>
                </c:pt>
              </c:numCache>
            </c:numRef>
          </c:val>
        </c:ser>
        <c:ser>
          <c:idx val="1"/>
          <c:order val="1"/>
          <c:tx>
            <c:strRef>
              <c:f>Лист1!$B$2</c:f>
              <c:strCache>
                <c:ptCount val="1"/>
                <c:pt idx="0">
                  <c:v>Частота </c:v>
                </c:pt>
              </c:strCache>
            </c:strRef>
          </c:tx>
          <c:val>
            <c:numRef>
              <c:f>Лист1!$C$2:$H$2</c:f>
              <c:numCache>
                <c:formatCode>General</c:formatCode>
                <c:ptCount val="6"/>
                <c:pt idx="0">
                  <c:v>3</c:v>
                </c:pt>
                <c:pt idx="1">
                  <c:v>2</c:v>
                </c:pt>
                <c:pt idx="2">
                  <c:v>5</c:v>
                </c:pt>
                <c:pt idx="3">
                  <c:v>3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axId val="47429888"/>
        <c:axId val="47570944"/>
      </c:barChart>
      <c:catAx>
        <c:axId val="47429888"/>
        <c:scaling>
          <c:orientation val="minMax"/>
        </c:scaling>
        <c:axPos val="b"/>
        <c:tickLblPos val="nextTo"/>
        <c:crossAx val="47570944"/>
        <c:crosses val="autoZero"/>
        <c:auto val="1"/>
        <c:lblAlgn val="ctr"/>
        <c:lblOffset val="100"/>
      </c:catAx>
      <c:valAx>
        <c:axId val="47570944"/>
        <c:scaling>
          <c:orientation val="minMax"/>
        </c:scaling>
        <c:axPos val="l"/>
        <c:majorGridlines/>
        <c:numFmt formatCode="General" sourceLinked="1"/>
        <c:tickLblPos val="nextTo"/>
        <c:crossAx val="4742988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размер</c:v>
                </c:pt>
              </c:strCache>
            </c:strRef>
          </c:tx>
          <c:val>
            <c:numRef>
              <c:f>Лист1!$B$2:$I$2</c:f>
              <c:numCache>
                <c:formatCode>General</c:formatCode>
                <c:ptCount val="8"/>
                <c:pt idx="0">
                  <c:v>37</c:v>
                </c:pt>
                <c:pt idx="1">
                  <c:v>37</c:v>
                </c:pt>
                <c:pt idx="2">
                  <c:v>38</c:v>
                </c:pt>
                <c:pt idx="3">
                  <c:v>38</c:v>
                </c:pt>
                <c:pt idx="4">
                  <c:v>43</c:v>
                </c:pt>
                <c:pt idx="5">
                  <c:v>44</c:v>
                </c:pt>
                <c:pt idx="6">
                  <c:v>44</c:v>
                </c:pt>
                <c:pt idx="7">
                  <c:v>45</c:v>
                </c:pt>
              </c:numCache>
            </c:numRef>
          </c:val>
        </c:ser>
        <c:axId val="77937280"/>
        <c:axId val="77947264"/>
      </c:barChart>
      <c:catAx>
        <c:axId val="77937280"/>
        <c:scaling>
          <c:orientation val="minMax"/>
        </c:scaling>
        <c:axPos val="b"/>
        <c:tickLblPos val="nextTo"/>
        <c:crossAx val="77947264"/>
        <c:crosses val="autoZero"/>
        <c:auto val="1"/>
        <c:lblAlgn val="ctr"/>
        <c:lblOffset val="100"/>
      </c:catAx>
      <c:valAx>
        <c:axId val="77947264"/>
        <c:scaling>
          <c:orientation val="minMax"/>
        </c:scaling>
        <c:axPos val="l"/>
        <c:majorGridlines/>
        <c:numFmt formatCode="General" sourceLinked="1"/>
        <c:tickLblPos val="nextTo"/>
        <c:crossAx val="7793728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Лист1!$A$1</c:f>
              <c:strCache>
                <c:ptCount val="1"/>
                <c:pt idx="0">
                  <c:v>рост</c:v>
                </c:pt>
              </c:strCache>
            </c:strRef>
          </c:tx>
          <c:marker>
            <c:symbol val="none"/>
          </c:marker>
          <c:val>
            <c:numRef>
              <c:f>Лист1!$B$1:$L$1</c:f>
              <c:numCache>
                <c:formatCode>General</c:formatCode>
                <c:ptCount val="11"/>
                <c:pt idx="0">
                  <c:v>86</c:v>
                </c:pt>
                <c:pt idx="1">
                  <c:v>86</c:v>
                </c:pt>
                <c:pt idx="2">
                  <c:v>164</c:v>
                </c:pt>
                <c:pt idx="3">
                  <c:v>167</c:v>
                </c:pt>
                <c:pt idx="4">
                  <c:v>167</c:v>
                </c:pt>
                <c:pt idx="5">
                  <c:v>167</c:v>
                </c:pt>
                <c:pt idx="6">
                  <c:v>185</c:v>
                </c:pt>
                <c:pt idx="7">
                  <c:v>185</c:v>
                </c:pt>
                <c:pt idx="8">
                  <c:v>188</c:v>
                </c:pt>
                <c:pt idx="9">
                  <c:v>188</c:v>
                </c:pt>
                <c:pt idx="10">
                  <c:v>188</c:v>
                </c:pt>
              </c:numCache>
            </c:numRef>
          </c:val>
        </c:ser>
        <c:marker val="1"/>
        <c:axId val="77964800"/>
        <c:axId val="77966336"/>
      </c:lineChart>
      <c:catAx>
        <c:axId val="77964800"/>
        <c:scaling>
          <c:orientation val="minMax"/>
        </c:scaling>
        <c:axPos val="b"/>
        <c:tickLblPos val="nextTo"/>
        <c:crossAx val="77966336"/>
        <c:crosses val="autoZero"/>
        <c:auto val="1"/>
        <c:lblAlgn val="ctr"/>
        <c:lblOffset val="100"/>
      </c:catAx>
      <c:valAx>
        <c:axId val="77966336"/>
        <c:scaling>
          <c:orientation val="minMax"/>
        </c:scaling>
        <c:axPos val="l"/>
        <c:majorGridlines/>
        <c:numFmt formatCode="General" sourceLinked="1"/>
        <c:tickLblPos val="nextTo"/>
        <c:crossAx val="779648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044EB-B6FE-4E9C-8AA9-03EE3B272032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55A41-1914-4F34-8FED-50FD72135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F17F5E4-81F8-4942-ABCE-5B4990A2F339}" type="slidenum">
              <a:rPr lang="ru-RU" alt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/>
              <a:t>4</a:t>
            </a:fld>
            <a:endParaRPr lang="ru-RU" alt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795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</a:pPr>
            <a:fld id="{E5E8BECF-1435-42F6-9508-9E59FFCEA723}" type="slidenum">
              <a:rPr lang="ru-RU" altLang="ru-RU" sz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algn="r">
                <a:lnSpc>
                  <a:spcPct val="95000"/>
                </a:lnSpc>
                <a:tabLst>
                  <a:tab pos="0" algn="l"/>
                  <a:tab pos="392477" algn="l"/>
                  <a:tab pos="786346" algn="l"/>
                  <a:tab pos="1180214" algn="l"/>
                  <a:tab pos="1574082" algn="l"/>
                  <a:tab pos="1967950" algn="l"/>
                  <a:tab pos="2361819" algn="l"/>
                  <a:tab pos="2755687" algn="l"/>
                  <a:tab pos="3149556" algn="l"/>
                  <a:tab pos="3543424" algn="l"/>
                  <a:tab pos="3937293" algn="l"/>
                  <a:tab pos="4331161" algn="l"/>
                  <a:tab pos="4725030" algn="l"/>
                  <a:tab pos="5118898" algn="l"/>
                  <a:tab pos="5512767" algn="l"/>
                  <a:tab pos="5906635" algn="l"/>
                  <a:tab pos="6300504" algn="l"/>
                  <a:tab pos="6694372" algn="l"/>
                  <a:tab pos="7088240" algn="l"/>
                  <a:tab pos="7482108" algn="l"/>
                  <a:tab pos="7875977" algn="l"/>
                </a:tabLst>
              </a:pPr>
              <a:t>4</a:t>
            </a:fld>
            <a:endParaRPr lang="ru-RU" altLang="ru-RU" sz="12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7" name="Text Box 3"/>
          <p:cNvSpPr txBox="1">
            <a:spLocks noChangeArrowheads="1"/>
          </p:cNvSpPr>
          <p:nvPr/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A2170-B279-4666-8820-17F53C2B65AC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C04A1-227D-42E7-9867-E8DBBDE3A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Статистика вокруг нас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Корейские мальчиковые поп-группы(выполнили Юшко Арина и Никитина Настя)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599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741"/>
                <a:gridCol w="1138518"/>
                <a:gridCol w="1120588"/>
                <a:gridCol w="1107781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 участников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Относительная частота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%-</a:t>
                      </a:r>
                      <a:r>
                        <a:rPr lang="ru-RU" dirty="0" err="1" smtClean="0"/>
                        <a:t>ная</a:t>
                      </a:r>
                      <a:r>
                        <a:rPr lang="ru-RU" dirty="0" smtClean="0"/>
                        <a:t> частота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7176" y="4347882"/>
            <a:ext cx="42635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Среднее арифметическое: 7,07</a:t>
            </a:r>
          </a:p>
          <a:p>
            <a:r>
              <a:rPr lang="ru-RU" dirty="0" smtClean="0"/>
              <a:t>Мода: 7</a:t>
            </a:r>
          </a:p>
          <a:p>
            <a:r>
              <a:rPr lang="ru-RU" dirty="0" smtClean="0"/>
              <a:t>Медиана: 7</a:t>
            </a:r>
          </a:p>
          <a:p>
            <a:r>
              <a:rPr lang="ru-RU" dirty="0" smtClean="0"/>
              <a:t>Дисперсия: 17,7</a:t>
            </a:r>
          </a:p>
          <a:p>
            <a:r>
              <a:rPr lang="ru-RU" dirty="0" smtClean="0"/>
              <a:t>Среднее </a:t>
            </a:r>
            <a:r>
              <a:rPr lang="ru-RU" dirty="0" err="1" smtClean="0"/>
              <a:t>квадратическое</a:t>
            </a:r>
            <a:r>
              <a:rPr lang="ru-RU" dirty="0" smtClean="0"/>
              <a:t> отклонение: 4,2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165" y="283603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Корейские мальчиковые поп-группы(выполнили Юшко Арина и Никитина Настя)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Размер ног в моей семье (выполнил </a:t>
            </a:r>
            <a:r>
              <a:rPr lang="ru-RU" dirty="0" err="1" smtClean="0"/>
              <a:t>Лисин</a:t>
            </a:r>
            <a:r>
              <a:rPr lang="ru-RU" dirty="0" smtClean="0"/>
              <a:t> Евгений)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45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Относительная частота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0,125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%-</a:t>
                      </a:r>
                      <a:r>
                        <a:rPr lang="ru-RU" dirty="0" err="1" smtClean="0"/>
                        <a:t>ная</a:t>
                      </a:r>
                      <a:r>
                        <a:rPr lang="ru-RU" dirty="0" smtClean="0"/>
                        <a:t> частота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12,5%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68188" y="4168588"/>
            <a:ext cx="42635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Среднее арифметическое: </a:t>
            </a:r>
            <a:r>
              <a:rPr lang="ru-RU" dirty="0" smtClean="0"/>
              <a:t>40,75</a:t>
            </a:r>
            <a:endParaRPr lang="ru-RU" dirty="0" smtClean="0"/>
          </a:p>
          <a:p>
            <a:r>
              <a:rPr lang="ru-RU" dirty="0" smtClean="0"/>
              <a:t>Мода: </a:t>
            </a:r>
            <a:r>
              <a:rPr lang="ru-RU" dirty="0" smtClean="0"/>
              <a:t>нет</a:t>
            </a:r>
            <a:endParaRPr lang="ru-RU" dirty="0" smtClean="0"/>
          </a:p>
          <a:p>
            <a:r>
              <a:rPr lang="ru-RU" dirty="0" smtClean="0"/>
              <a:t>Медиана: </a:t>
            </a:r>
            <a:r>
              <a:rPr lang="ru-RU" dirty="0" smtClean="0"/>
              <a:t>40,5</a:t>
            </a:r>
            <a:endParaRPr lang="ru-RU" dirty="0" smtClean="0"/>
          </a:p>
          <a:p>
            <a:r>
              <a:rPr lang="ru-RU" dirty="0" smtClean="0"/>
              <a:t>Дисперсия: </a:t>
            </a:r>
            <a:r>
              <a:rPr lang="ru-RU" dirty="0" smtClean="0"/>
              <a:t>8,7</a:t>
            </a:r>
            <a:endParaRPr lang="ru-RU" dirty="0" smtClean="0"/>
          </a:p>
          <a:p>
            <a:r>
              <a:rPr lang="ru-RU" dirty="0" smtClean="0"/>
              <a:t>Среднее </a:t>
            </a:r>
            <a:r>
              <a:rPr lang="ru-RU" dirty="0" err="1" smtClean="0"/>
              <a:t>квадратическое</a:t>
            </a:r>
            <a:r>
              <a:rPr lang="ru-RU" dirty="0" smtClean="0"/>
              <a:t> отклонение: </a:t>
            </a:r>
            <a:r>
              <a:rPr lang="ru-RU" dirty="0" smtClean="0"/>
              <a:t>2,9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Размер ног в моей семье (выполнил </a:t>
            </a:r>
            <a:r>
              <a:rPr lang="ru-RU" dirty="0" err="1" smtClean="0"/>
              <a:t>Лисин</a:t>
            </a:r>
            <a:r>
              <a:rPr lang="ru-RU" dirty="0" smtClean="0"/>
              <a:t> Евгений)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Рост членов наших семей (выполнили Кондрашов Егор и </a:t>
            </a:r>
            <a:r>
              <a:rPr lang="ru-RU" sz="3600" dirty="0" err="1" smtClean="0"/>
              <a:t>Сурманова</a:t>
            </a:r>
            <a:r>
              <a:rPr lang="ru-RU" sz="3600" dirty="0" smtClean="0"/>
              <a:t> Аня)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Рост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Относительная частота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%-</a:t>
                      </a:r>
                      <a:r>
                        <a:rPr lang="ru-RU" dirty="0" err="1" smtClean="0"/>
                        <a:t>ная</a:t>
                      </a:r>
                      <a:r>
                        <a:rPr lang="ru-RU" dirty="0" smtClean="0"/>
                        <a:t> частота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57835" y="4025153"/>
            <a:ext cx="43805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Среднее арифметическое: </a:t>
            </a:r>
            <a:r>
              <a:rPr lang="ru-RU" dirty="0" smtClean="0"/>
              <a:t>161</a:t>
            </a:r>
            <a:endParaRPr lang="ru-RU" dirty="0" smtClean="0"/>
          </a:p>
          <a:p>
            <a:r>
              <a:rPr lang="ru-RU" dirty="0" smtClean="0"/>
              <a:t>Мода: нет</a:t>
            </a:r>
          </a:p>
          <a:p>
            <a:r>
              <a:rPr lang="ru-RU" dirty="0" smtClean="0"/>
              <a:t>Медиана: </a:t>
            </a:r>
            <a:r>
              <a:rPr lang="ru-RU" dirty="0" smtClean="0"/>
              <a:t>167</a:t>
            </a:r>
            <a:endParaRPr lang="ru-RU" dirty="0" smtClean="0"/>
          </a:p>
          <a:p>
            <a:r>
              <a:rPr lang="ru-RU" dirty="0" smtClean="0"/>
              <a:t>Дисперсия: </a:t>
            </a:r>
            <a:r>
              <a:rPr lang="ru-RU" dirty="0" smtClean="0"/>
              <a:t>1337</a:t>
            </a:r>
            <a:endParaRPr lang="ru-RU" dirty="0" smtClean="0"/>
          </a:p>
          <a:p>
            <a:r>
              <a:rPr lang="ru-RU" dirty="0" smtClean="0"/>
              <a:t>Среднее </a:t>
            </a:r>
            <a:r>
              <a:rPr lang="ru-RU" dirty="0" err="1" smtClean="0"/>
              <a:t>квадратическое</a:t>
            </a:r>
            <a:r>
              <a:rPr lang="ru-RU" dirty="0" smtClean="0"/>
              <a:t> отклонение: </a:t>
            </a:r>
            <a:r>
              <a:rPr lang="ru-RU" dirty="0" smtClean="0"/>
              <a:t>36,6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447" y="3015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Рост членов наших семей (выполнили Кондрашов Егор и </a:t>
            </a:r>
            <a:r>
              <a:rPr lang="ru-RU" sz="3600" dirty="0" err="1" smtClean="0"/>
              <a:t>Сурманова</a:t>
            </a:r>
            <a:r>
              <a:rPr lang="ru-RU" sz="3600" dirty="0" smtClean="0"/>
              <a:t> Аня)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Статистика сродни искусству. Она используется в различных сферах деятельности и дает ответ на многие вопросы и ее изучение просто необходимо, чтобы лучше разбираться в различных явлениях окружающего мира. Статистика может быть мощным оружием, если ее правильно использовать.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28800"/>
            <a:ext cx="8686800" cy="4495799"/>
          </a:xfrm>
        </p:spPr>
        <p:txBody>
          <a:bodyPr>
            <a:normAutofit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ClrTx/>
              <a:buFont typeface="Wingdings" pitchFamily="2" charset="2"/>
              <a:buChar char="v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умения вычислять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простейшие статистические характеристики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ClrTx/>
              <a:buFont typeface="Wingdings" pitchFamily="2" charset="2"/>
              <a:buChar char="v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Обработка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статистических данных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ClrTx/>
              <a:buFont typeface="Wingdings" pitchFamily="2" charset="2"/>
              <a:buChar char="v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Наглядная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интерпретация статистической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Методобъединение\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886200"/>
            <a:ext cx="3505200" cy="25796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096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</p:spPr>
        <p:txBody>
          <a:bodyPr>
            <a:normAutofit fontScale="92500" lnSpcReduction="1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ClrTx/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Повысить интерес учащихся к данной теме.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ClrTx/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навыки поиска, обработки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анализа найденной информации.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ClrTx/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Применять знания и умения, полученные на уроках  математики и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ClrTx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информатики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ClrTx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ходе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456481" y="423404"/>
            <a:ext cx="6009120" cy="393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2500" dirty="0">
                <a:solidFill>
                  <a:srgbClr val="C00000"/>
                </a:solidFill>
              </a:rPr>
              <a:t/>
            </a:r>
            <a:br>
              <a:rPr lang="ru-RU" altLang="ru-RU" sz="2500" dirty="0">
                <a:solidFill>
                  <a:srgbClr val="C00000"/>
                </a:solidFill>
              </a:rPr>
            </a:br>
            <a:endParaRPr lang="ru-RU" altLang="ru-RU" sz="3300" dirty="0">
              <a:solidFill>
                <a:srgbClr val="C00000"/>
              </a:solidFill>
            </a:endParaRP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09609" y="334526"/>
            <a:ext cx="5748480" cy="5486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471" rIns="0" bIns="0"/>
          <a:lstStyle>
            <a:lvl1pPr marL="341313" indent="-341313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525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marL="0" indent="0" algn="ctr">
              <a:spcAft>
                <a:spcPts val="1293"/>
              </a:spcAft>
              <a:defRPr/>
            </a:pPr>
            <a:r>
              <a:rPr lang="ru-RU" altLang="ru-RU" sz="2200" b="1" i="1" dirty="0" smtClean="0"/>
              <a:t>План реализации проекта</a:t>
            </a:r>
          </a:p>
          <a:p>
            <a:pPr>
              <a:spcAft>
                <a:spcPts val="1293"/>
              </a:spcAft>
              <a:buFont typeface="Wingdings" charset="2"/>
              <a:buChar char=""/>
              <a:defRPr/>
            </a:pPr>
            <a:r>
              <a:rPr lang="ru-RU" altLang="ru-RU" sz="2200" b="1" i="1" dirty="0" smtClean="0"/>
              <a:t>Что такое статистика, какова история развития науки? </a:t>
            </a:r>
          </a:p>
          <a:p>
            <a:pPr>
              <a:spcAft>
                <a:spcPts val="1293"/>
              </a:spcAft>
              <a:buFont typeface="Wingdings" charset="2"/>
              <a:buChar char=""/>
              <a:defRPr/>
            </a:pPr>
            <a:r>
              <a:rPr lang="ru-RU" altLang="ru-RU" sz="2200" b="1" i="1" dirty="0" smtClean="0"/>
              <a:t>Что изучает математическая статистика?</a:t>
            </a:r>
          </a:p>
          <a:p>
            <a:pPr>
              <a:spcAft>
                <a:spcPts val="1293"/>
              </a:spcAft>
              <a:buFont typeface="Wingdings" charset="2"/>
              <a:buChar char=""/>
              <a:defRPr/>
            </a:pPr>
            <a:r>
              <a:rPr lang="ru-RU" altLang="ru-RU" sz="2200" b="1" i="1" dirty="0" smtClean="0"/>
              <a:t>Какие бывают статистические характеристики?</a:t>
            </a:r>
          </a:p>
          <a:p>
            <a:pPr>
              <a:spcAft>
                <a:spcPts val="1293"/>
              </a:spcAft>
              <a:buFont typeface="Wingdings" charset="2"/>
              <a:buChar char=""/>
              <a:defRPr/>
            </a:pPr>
            <a:r>
              <a:rPr lang="ru-RU" altLang="ru-RU" sz="2200" b="1" i="1" dirty="0" smtClean="0"/>
              <a:t>Как наглядно представить полученную информацию?</a:t>
            </a:r>
          </a:p>
          <a:p>
            <a:pPr marL="0" indent="0">
              <a:spcAft>
                <a:spcPts val="1293"/>
              </a:spcAft>
              <a:defRPr/>
            </a:pPr>
            <a:endParaRPr lang="ru-RU" altLang="ru-RU" sz="2500" b="1" i="1" dirty="0" smtClean="0"/>
          </a:p>
          <a:p>
            <a:pPr>
              <a:spcAft>
                <a:spcPts val="1293"/>
              </a:spcAft>
              <a:defRPr/>
            </a:pPr>
            <a:endParaRPr lang="ru-RU" altLang="ru-RU" sz="2500" b="1" i="1" dirty="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192" y="5031262"/>
            <a:ext cx="1199520" cy="150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9078" y="155400"/>
            <a:ext cx="959040" cy="139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76584" y="3335073"/>
            <a:ext cx="984960" cy="1356622"/>
          </a:xfrm>
          <a:prstGeom prst="rect">
            <a:avLst/>
          </a:prstGeom>
          <a:noFill/>
          <a:ln w="9525">
            <a:solidFill>
              <a:schemeClr val="tx1">
                <a:alpha val="87057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9102" y="1864362"/>
            <a:ext cx="941760" cy="12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09600"/>
            <a:ext cx="8153400" cy="4724401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СТАТИСТИКА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just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наука, которая занимается получением, обработкой и анализом количественных данных о разнообразных массовых явлениях,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происходящих 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природе и обществе.</a:t>
            </a:r>
          </a:p>
          <a:p>
            <a:pPr algn="ctr" eaLnBrk="1" hangingPunct="1"/>
            <a:endParaRPr lang="ru-RU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gau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857688"/>
            <a:ext cx="1666875" cy="2381250"/>
          </a:xfrm>
          <a:prstGeom prst="rect">
            <a:avLst/>
          </a:prstGeom>
          <a:noFill/>
        </p:spPr>
      </p:pic>
      <p:pic>
        <p:nvPicPr>
          <p:cNvPr id="57347" name="Picture 3" descr="ketl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4479" y="3019052"/>
            <a:ext cx="1905000" cy="2390775"/>
          </a:xfrm>
          <a:prstGeom prst="rect">
            <a:avLst/>
          </a:prstGeom>
          <a:noFill/>
        </p:spPr>
      </p:pic>
      <p:pic>
        <p:nvPicPr>
          <p:cNvPr id="57348" name="Picture 4" descr="logo1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4434" y="3001122"/>
            <a:ext cx="1771650" cy="2390775"/>
          </a:xfrm>
          <a:prstGeom prst="rect">
            <a:avLst/>
          </a:prstGeom>
          <a:noFill/>
        </p:spPr>
      </p:pic>
      <p:pic>
        <p:nvPicPr>
          <p:cNvPr id="57349" name="Picture 5" descr="pi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2678" y="3126628"/>
            <a:ext cx="1800225" cy="2390775"/>
          </a:xfrm>
          <a:prstGeom prst="rect">
            <a:avLst/>
          </a:prstGeom>
          <a:noFill/>
        </p:spPr>
      </p:pic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639390" y="5655235"/>
            <a:ext cx="18002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 dirty="0">
                <a:latin typeface="Verdana" pitchFamily="34" charset="0"/>
              </a:rPr>
              <a:t>Карл Фридрих Гаусс</a:t>
            </a:r>
          </a:p>
          <a:p>
            <a:pPr algn="ctr"/>
            <a:r>
              <a:rPr lang="ru-RU" sz="1600" dirty="0">
                <a:latin typeface="Verdana" pitchFamily="34" charset="0"/>
              </a:rPr>
              <a:t>1777-1855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7397471" y="5708557"/>
            <a:ext cx="13049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dirty="0">
                <a:latin typeface="Verdana" pitchFamily="34" charset="0"/>
              </a:rPr>
              <a:t>К.Пирсон </a:t>
            </a:r>
          </a:p>
          <a:p>
            <a:r>
              <a:rPr lang="ru-RU" sz="1600" dirty="0">
                <a:latin typeface="Verdana" pitchFamily="34" charset="0"/>
              </a:rPr>
              <a:t>1857-1936</a:t>
            </a: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2789705" y="5692400"/>
            <a:ext cx="1728788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>
                <a:latin typeface="Verdana" pitchFamily="34" charset="0"/>
              </a:rPr>
              <a:t>Адольф </a:t>
            </a:r>
            <a:r>
              <a:rPr lang="ru-RU" sz="1600" dirty="0" err="1">
                <a:latin typeface="Verdana" pitchFamily="34" charset="0"/>
              </a:rPr>
              <a:t>Кетле</a:t>
            </a:r>
            <a:endParaRPr lang="ru-RU" sz="1600" dirty="0">
              <a:latin typeface="Verdan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1600" dirty="0">
                <a:latin typeface="Verdana" pitchFamily="34" charset="0"/>
              </a:rPr>
              <a:t>1796-1874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5076825" y="4437063"/>
            <a:ext cx="1655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1" i="1" u="sng">
              <a:latin typeface="Verdana" pitchFamily="34" charset="0"/>
            </a:endParaRP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5048624" y="5692121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dirty="0">
                <a:latin typeface="Verdana" pitchFamily="34" charset="0"/>
              </a:rPr>
              <a:t>Д.П.Журавский</a:t>
            </a:r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914400" y="304800"/>
            <a:ext cx="8001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ИЗ ИСТОРИИ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СТАТИСТИКИ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(выполнили Давыдова Таня 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Долотов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Георгий)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5202051" y="6097307"/>
            <a:ext cx="1582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>
                <a:latin typeface="Verdana" pitchFamily="34" charset="0"/>
              </a:rPr>
              <a:t>1810-1856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533400"/>
            <a:ext cx="8458200" cy="5527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ИСТОРИИ СТАТИСТИКИ</a:t>
            </a:r>
          </a:p>
          <a:p>
            <a:pPr marL="342900" lvl="0" indent="-342900" algn="just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-342900" algn="just">
              <a:lnSpc>
                <a:spcPct val="150000"/>
              </a:lnSpc>
              <a:buClr>
                <a:schemeClr val="accent1"/>
              </a:buClr>
              <a:buSzPct val="70000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Математическая статистика как наука начинается с работ знаменитого немецкого математика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КАРЛА ФРИДРИХА ГАУССА (1777-1855),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который на основе теории вероятностей исследовал и обосновал метод наименьших квадратов, созданный им в 1795 г. и примененный для обработки астрономических данных (с целью уточнения орбиты малой планеты Церера). </a:t>
            </a:r>
          </a:p>
          <a:p>
            <a:pPr lvl="0" indent="-342900" algn="just">
              <a:lnSpc>
                <a:spcPct val="150000"/>
              </a:lnSpc>
              <a:buClr>
                <a:schemeClr val="accent1"/>
              </a:buClr>
              <a:buSzPct val="70000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В конце XIX в. – начале ХХ в. крупный вклад в математическую статистику внесли английские исследователи, прежде всего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К.ПИРСОН (1857-1936)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Р.А.ФИШЕР (1890-1962).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533400"/>
            <a:ext cx="8153400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В 30-е годы ХХ в. поляк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ЕЖИ НЕЙМАН (1894-1977)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англичанин Э.Пирсон развили общую теорию проверки статистических гипотез, а советские математики академик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А.Н. КОЛМОГОРОВ (1903-1987)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член-корреспондент АН СССР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Н.В.СМИРНОВ (1900-1966)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заложили основы непараметрической статистики. </a:t>
            </a:r>
          </a:p>
          <a:p>
            <a:pPr algn="just">
              <a:lnSpc>
                <a:spcPct val="150000"/>
              </a:lnSpc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сороковые годы ХХ в. Румынский ученый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А. ВАЛЬД (1902-1950)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построил теорию последовательного статистического анализа. </a:t>
            </a:r>
          </a:p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Статистика развивается и сегодня!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686800" cy="990600"/>
          </a:xfrm>
          <a:effectLst/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аглядные способы представления статистической информации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514600"/>
            <a:ext cx="7543800" cy="3565525"/>
          </a:xfrm>
        </p:spPr>
        <p:txBody>
          <a:bodyPr>
            <a:normAutofit/>
          </a:bodyPr>
          <a:lstStyle/>
          <a:p>
            <a:pPr marL="742950" indent="-742950" algn="just">
              <a:buAutoNum type="arabicPeriod"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Таблица</a:t>
            </a: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AutoNum type="arabicPeriod"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Столбчатая диаграмма (гистограмма)</a:t>
            </a: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Полигон частот 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555</Words>
  <Application>Microsoft Office PowerPoint</Application>
  <PresentationFormat>Экран (4:3)</PresentationFormat>
  <Paragraphs>145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Статистика вокруг нас</vt:lpstr>
      <vt:lpstr>ЦЕЛЬ ПРОЕКТА</vt:lpstr>
      <vt:lpstr>ЗАДАЧИ ПРОЕКТА:</vt:lpstr>
      <vt:lpstr>Слайд 4</vt:lpstr>
      <vt:lpstr>Слайд 5</vt:lpstr>
      <vt:lpstr>Слайд 6</vt:lpstr>
      <vt:lpstr>Слайд 7</vt:lpstr>
      <vt:lpstr>Слайд 8</vt:lpstr>
      <vt:lpstr>Наглядные способы представления статистической информации</vt:lpstr>
      <vt:lpstr>Корейские мальчиковые поп-группы(выполнили Юшко Арина и Никитина Настя)</vt:lpstr>
      <vt:lpstr>Корейские мальчиковые поп-группы(выполнили Юшко Арина и Никитина Настя)</vt:lpstr>
      <vt:lpstr>Размер ног в моей семье (выполнил Лисин Евгений)</vt:lpstr>
      <vt:lpstr>Размер ног в моей семье (выполнил Лисин Евгений)</vt:lpstr>
      <vt:lpstr>Рост членов наших семей (выполнили Кондрашов Егор и Сурманова Аня)</vt:lpstr>
      <vt:lpstr>Рост членов наших семей (выполнили Кондрашов Егор и Сурманова Аня)</vt:lpstr>
      <vt:lpstr>Выводы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Статистика вокруг нас</dc:title>
  <dc:creator>SV</dc:creator>
  <cp:lastModifiedBy>SV</cp:lastModifiedBy>
  <cp:revision>14</cp:revision>
  <dcterms:created xsi:type="dcterms:W3CDTF">2021-11-08T22:01:02Z</dcterms:created>
  <dcterms:modified xsi:type="dcterms:W3CDTF">2021-11-11T20:15:15Z</dcterms:modified>
</cp:coreProperties>
</file>