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037204-1F11-4DCE-868C-8B13A7995944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6779C2-A217-4F52-887D-6A346E6101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828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1DCD28-D57A-4217-907D-50A8CC4DABDF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9247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676400"/>
            <a:ext cx="103632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4346BE7-765A-486E-B0B6-B21115A7ECF2}" type="slidenum">
              <a:rPr lang="ru-RU" altLang="ru-RU" smtClean="0">
                <a:solidFill>
                  <a:srgbClr val="FFFFFF"/>
                </a:solidFill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971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56ED73E-D1F5-4691-BB92-8C93AF7036C9}" type="slidenum">
              <a:rPr lang="ru-RU" altLang="ru-RU" smtClean="0">
                <a:solidFill>
                  <a:srgbClr val="FFFFFF"/>
                </a:solidFill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755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381000"/>
            <a:ext cx="27432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381000"/>
            <a:ext cx="80264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D2E951-A872-41EE-A52F-1ADCD6263A47}" type="slidenum">
              <a:rPr lang="ru-RU" altLang="ru-RU" smtClean="0">
                <a:solidFill>
                  <a:srgbClr val="FFFFFF"/>
                </a:solidFill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03731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09600" y="381000"/>
            <a:ext cx="109728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09600" y="1981200"/>
            <a:ext cx="53848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6197600" y="1981200"/>
            <a:ext cx="53848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609600" y="4114800"/>
            <a:ext cx="53848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7600" y="4114800"/>
            <a:ext cx="53848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D2D4EB-060D-43A8-A90A-2806110826F6}" type="slidenum">
              <a:rPr lang="ru-RU" altLang="ru-RU" smtClean="0">
                <a:solidFill>
                  <a:srgbClr val="FFFFFF"/>
                </a:solidFill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8021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609600" y="381000"/>
            <a:ext cx="109728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73E9599-4733-47D0-9E42-9B47D5865206}" type="slidenum">
              <a:rPr lang="ru-RU" altLang="ru-RU" smtClean="0">
                <a:solidFill>
                  <a:srgbClr val="FFFFFF"/>
                </a:solidFill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3037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5F2D651-64F4-42DA-BBCC-481B08580364}" type="slidenum">
              <a:rPr lang="ru-RU" altLang="ru-RU" smtClean="0">
                <a:solidFill>
                  <a:srgbClr val="FFFFFF"/>
                </a:solidFill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906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953FD1-2422-47C8-94CD-4E6938B99DD0}" type="slidenum">
              <a:rPr lang="ru-RU" altLang="ru-RU" smtClean="0">
                <a:solidFill>
                  <a:srgbClr val="FFFFFF"/>
                </a:solidFill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125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538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38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AC288E-C654-4C18-92D8-E39D9F74CED0}" type="slidenum">
              <a:rPr lang="ru-RU" altLang="ru-RU" smtClean="0">
                <a:solidFill>
                  <a:srgbClr val="FFFFFF"/>
                </a:solidFill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802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0E0149-6415-43D6-BB51-15D253B74733}" type="slidenum">
              <a:rPr lang="ru-RU" altLang="ru-RU" smtClean="0">
                <a:solidFill>
                  <a:srgbClr val="FFFFFF"/>
                </a:solidFill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643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45F314-FA7D-42F4-BA47-F62FCCFE6E46}" type="slidenum">
              <a:rPr lang="ru-RU" altLang="ru-RU" smtClean="0">
                <a:solidFill>
                  <a:srgbClr val="FFFFFF"/>
                </a:solidFill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2416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4BF293-6C79-4D9A-95B0-6AE97573ACD8}" type="slidenum">
              <a:rPr lang="ru-RU" altLang="ru-RU" smtClean="0">
                <a:solidFill>
                  <a:srgbClr val="FFFFFF"/>
                </a:solidFill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7904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7E2980D-D891-4B21-9DD0-959B75B16263}" type="slidenum">
              <a:rPr lang="ru-RU" altLang="ru-RU" smtClean="0">
                <a:solidFill>
                  <a:srgbClr val="FFFFFF"/>
                </a:solidFill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169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74061D5-BE4A-4B5A-8CB8-D0F822FF0951}" type="slidenum">
              <a:rPr lang="ru-RU" altLang="ru-RU" smtClean="0">
                <a:solidFill>
                  <a:srgbClr val="FFFFFF"/>
                </a:solidFill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8960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81000"/>
            <a:ext cx="10972800" cy="137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981200"/>
            <a:ext cx="109728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280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280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280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44385A-6393-449D-A447-A74382FF1D4D}" type="slidenum">
              <a:rPr lang="ru-RU" altLang="ru-RU" smtClean="0">
                <a:solidFill>
                  <a:srgbClr val="FFFFFF"/>
                </a:solidFill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563330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n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anose="05000000000000000000" pitchFamily="2" charset="2"/>
        <a:buChar char="n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n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>
            <a:spLocks noGrp="1" noChangeArrowheads="1"/>
          </p:cNvSpPr>
          <p:nvPr>
            <p:ph type="ctrTitle" sz="quarter"/>
          </p:nvPr>
        </p:nvSpPr>
        <p:spPr bwMode="auto">
          <a:xfrm>
            <a:off x="1323702" y="2062518"/>
            <a:ext cx="9953897" cy="584775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  <a:defRPr/>
            </a:pPr>
            <a:r>
              <a:rPr lang="ru-RU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 УРОВЕНЬ</a:t>
            </a:r>
            <a:r>
              <a:rPr lang="ru-RU" sz="3200" dirty="0">
                <a:solidFill>
                  <a:srgbClr val="003366">
                    <a:lumMod val="5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F7ED2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Достопримечательности</a:t>
            </a:r>
            <a:r>
              <a:rPr lang="ru-RU" sz="3200" b="1" dirty="0">
                <a:solidFill>
                  <a:srgbClr val="F7ED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F7ED2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города</a:t>
            </a:r>
          </a:p>
        </p:txBody>
      </p:sp>
    </p:spTree>
    <p:extLst>
      <p:ext uri="{BB962C8B-B14F-4D97-AF65-F5344CB8AC3E}">
        <p14:creationId xmlns:p14="http://schemas.microsoft.com/office/powerpoint/2010/main" val="3788026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1524001" y="2349501"/>
          <a:ext cx="3497263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Формула" r:id="rId4" imgW="1079032" imgH="203112" progId="Equation.3">
                  <p:embed/>
                </p:oleObj>
              </mc:Choice>
              <mc:Fallback>
                <p:oleObj name="Формула" r:id="rId4" imgW="1079032" imgH="203112" progId="Equation.3">
                  <p:embed/>
                  <p:pic>
                    <p:nvPicPr>
                      <p:cNvPr id="1536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1" y="2349501"/>
                        <a:ext cx="3497263" cy="671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3" name="Object 3"/>
          <p:cNvGraphicFramePr>
            <a:graphicFrameLocks noChangeAspect="1"/>
          </p:cNvGraphicFramePr>
          <p:nvPr/>
        </p:nvGraphicFramePr>
        <p:xfrm>
          <a:off x="5594350" y="852488"/>
          <a:ext cx="4819650" cy="5022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Формула" r:id="rId6" imgW="1384300" imgH="1498600" progId="Equation.3">
                  <p:embed/>
                </p:oleObj>
              </mc:Choice>
              <mc:Fallback>
                <p:oleObj name="Формула" r:id="rId6" imgW="1384300" imgH="1498600" progId="Equation.3">
                  <p:embed/>
                  <p:pic>
                    <p:nvPicPr>
                      <p:cNvPr id="15363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94350" y="852488"/>
                        <a:ext cx="4819650" cy="5022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4" name="Object 4"/>
          <p:cNvGraphicFramePr>
            <a:graphicFrameLocks noChangeAspect="1"/>
          </p:cNvGraphicFramePr>
          <p:nvPr/>
        </p:nvGraphicFramePr>
        <p:xfrm>
          <a:off x="1789114" y="6151564"/>
          <a:ext cx="5267325" cy="706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Формула" r:id="rId8" imgW="1371600" imgH="203200" progId="Equation.3">
                  <p:embed/>
                </p:oleObj>
              </mc:Choice>
              <mc:Fallback>
                <p:oleObj name="Формула" r:id="rId8" imgW="1371600" imgH="203200" progId="Equation.3">
                  <p:embed/>
                  <p:pic>
                    <p:nvPicPr>
                      <p:cNvPr id="1536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9114" y="6151564"/>
                        <a:ext cx="5267325" cy="706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ая выноска 6"/>
          <p:cNvSpPr/>
          <p:nvPr/>
        </p:nvSpPr>
        <p:spPr>
          <a:xfrm>
            <a:off x="4079876" y="2205038"/>
            <a:ext cx="1655763" cy="863600"/>
          </a:xfrm>
          <a:prstGeom prst="wedgeRectCallout">
            <a:avLst>
              <a:gd name="adj1" fmla="val -22878"/>
              <a:gd name="adj2" fmla="val 46823"/>
            </a:avLst>
          </a:prstGeom>
          <a:gradFill flip="none" rotWithShape="1">
            <a:gsLst>
              <a:gs pos="0">
                <a:schemeClr val="bg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bg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bg2">
                  <a:lumMod val="20000"/>
                  <a:lumOff val="8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 dirty="0">
                <a:solidFill>
                  <a:srgbClr val="C00000"/>
                </a:solidFill>
                <a:latin typeface="Tahoma"/>
              </a:rPr>
              <a:t>1,26</a:t>
            </a:r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5880100" y="1700214"/>
            <a:ext cx="2916238" cy="4086225"/>
          </a:xfrm>
          <a:prstGeom prst="wedgeRectCallout">
            <a:avLst>
              <a:gd name="adj1" fmla="val -22878"/>
              <a:gd name="adj2" fmla="val 46823"/>
            </a:avLst>
          </a:prstGeom>
          <a:gradFill flip="none" rotWithShape="1">
            <a:gsLst>
              <a:gs pos="0">
                <a:schemeClr val="bg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bg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bg2">
                  <a:lumMod val="20000"/>
                  <a:lumOff val="8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dirty="0">
                <a:solidFill>
                  <a:srgbClr val="2B5481"/>
                </a:solidFill>
                <a:latin typeface="Tahoma"/>
              </a:rPr>
              <a:t>    </a:t>
            </a:r>
            <a:r>
              <a:rPr lang="ru-RU" sz="4800" b="1" dirty="0">
                <a:solidFill>
                  <a:srgbClr val="C00000"/>
                </a:solidFill>
                <a:latin typeface="Tahoma"/>
              </a:rPr>
              <a:t>6, 4 5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 dirty="0">
                <a:solidFill>
                  <a:srgbClr val="C00000"/>
                </a:solidFill>
                <a:latin typeface="Tahoma"/>
              </a:rPr>
              <a:t>   </a:t>
            </a:r>
            <a:r>
              <a:rPr lang="ru-RU" sz="4800" b="1" u="sng" dirty="0">
                <a:solidFill>
                  <a:srgbClr val="C00000"/>
                </a:solidFill>
                <a:latin typeface="Tahoma"/>
              </a:rPr>
              <a:t>×   1, 8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 dirty="0">
                <a:solidFill>
                  <a:srgbClr val="C00000"/>
                </a:solidFill>
                <a:latin typeface="Tahoma"/>
              </a:rPr>
              <a:t>   5 1 6 0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 u="sng" dirty="0">
                <a:solidFill>
                  <a:srgbClr val="C00000"/>
                </a:solidFill>
                <a:latin typeface="Tahoma"/>
              </a:rPr>
              <a:t> 6 4 5_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 dirty="0">
                <a:solidFill>
                  <a:srgbClr val="C00000"/>
                </a:solidFill>
                <a:latin typeface="Tahoma"/>
              </a:rPr>
              <a:t>11, 6 1 0</a:t>
            </a: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5735639" y="5994400"/>
            <a:ext cx="2447925" cy="863600"/>
          </a:xfrm>
          <a:prstGeom prst="wedgeRectCallout">
            <a:avLst>
              <a:gd name="adj1" fmla="val -22878"/>
              <a:gd name="adj2" fmla="val 46823"/>
            </a:avLst>
          </a:prstGeom>
          <a:gradFill flip="none" rotWithShape="1">
            <a:gsLst>
              <a:gs pos="0">
                <a:schemeClr val="bg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bg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bg2">
                  <a:lumMod val="20000"/>
                  <a:lumOff val="8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 dirty="0">
                <a:solidFill>
                  <a:srgbClr val="C00000"/>
                </a:solidFill>
                <a:latin typeface="Tahoma"/>
              </a:rPr>
              <a:t>0,2735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7716838" y="4976813"/>
            <a:ext cx="647700" cy="431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ая выноска 14"/>
          <p:cNvSpPr/>
          <p:nvPr/>
        </p:nvSpPr>
        <p:spPr>
          <a:xfrm>
            <a:off x="8566150" y="733425"/>
            <a:ext cx="2084388" cy="935038"/>
          </a:xfrm>
          <a:prstGeom prst="wedgeRectCallout">
            <a:avLst>
              <a:gd name="adj1" fmla="val -22878"/>
              <a:gd name="adj2" fmla="val 46823"/>
            </a:avLst>
          </a:prstGeom>
          <a:gradFill flip="none" rotWithShape="1">
            <a:gsLst>
              <a:gs pos="0">
                <a:schemeClr val="bg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bg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bg2">
                  <a:lumMod val="20000"/>
                  <a:lumOff val="8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 dirty="0">
                <a:solidFill>
                  <a:srgbClr val="C00000"/>
                </a:solidFill>
                <a:latin typeface="Tahoma"/>
              </a:rPr>
              <a:t>11,61</a:t>
            </a:r>
          </a:p>
        </p:txBody>
      </p:sp>
      <p:sp>
        <p:nvSpPr>
          <p:cNvPr id="12" name="TextBox 1"/>
          <p:cNvSpPr txBox="1">
            <a:spLocks noChangeArrowheads="1"/>
          </p:cNvSpPr>
          <p:nvPr/>
        </p:nvSpPr>
        <p:spPr bwMode="auto">
          <a:xfrm>
            <a:off x="1770064" y="120650"/>
            <a:ext cx="8643937" cy="585788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  <a:defRPr/>
            </a:pPr>
            <a:r>
              <a:rPr lang="ru-RU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 УРОВЕНЬ</a:t>
            </a:r>
            <a:r>
              <a:rPr lang="ru-RU" sz="3200" dirty="0">
                <a:solidFill>
                  <a:srgbClr val="003366">
                    <a:lumMod val="5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F7ED2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Достопримечательности</a:t>
            </a:r>
            <a:r>
              <a:rPr lang="ru-RU" sz="3200" b="1" dirty="0">
                <a:solidFill>
                  <a:srgbClr val="F7ED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F7ED2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города</a:t>
            </a:r>
          </a:p>
        </p:txBody>
      </p:sp>
    </p:spTree>
    <p:extLst>
      <p:ext uri="{BB962C8B-B14F-4D97-AF65-F5344CB8AC3E}">
        <p14:creationId xmlns:p14="http://schemas.microsoft.com/office/powerpoint/2010/main" val="268751378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74826" y="188914"/>
            <a:ext cx="3586163" cy="6480175"/>
          </a:xfrm>
        </p:spPr>
        <p:txBody>
          <a:bodyPr/>
          <a:lstStyle/>
          <a:p>
            <a:pPr>
              <a:defRPr/>
            </a:pPr>
            <a:r>
              <a:rPr lang="ru-RU" sz="2400" dirty="0">
                <a:solidFill>
                  <a:srgbClr val="000099"/>
                </a:solidFill>
                <a:effectLst/>
                <a:latin typeface="+mj-lt"/>
                <a:ea typeface="+mj-ea"/>
                <a:cs typeface="+mj-cs"/>
              </a:rPr>
              <a:t>Главная пешеходная улица города - </a:t>
            </a:r>
            <a:r>
              <a:rPr lang="ru-RU" sz="2400" dirty="0" err="1">
                <a:solidFill>
                  <a:srgbClr val="000099"/>
                </a:solidFill>
                <a:effectLst/>
                <a:latin typeface="+mj-lt"/>
                <a:ea typeface="+mj-ea"/>
                <a:cs typeface="+mj-cs"/>
              </a:rPr>
              <a:t>Кеттвигер</a:t>
            </a:r>
            <a:r>
              <a:rPr lang="ru-RU" sz="2400" dirty="0">
                <a:solidFill>
                  <a:srgbClr val="000099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ru-RU" sz="2400" dirty="0" err="1">
                <a:solidFill>
                  <a:srgbClr val="000099"/>
                </a:solidFill>
                <a:effectLst/>
                <a:latin typeface="+mj-lt"/>
                <a:ea typeface="+mj-ea"/>
                <a:cs typeface="+mj-cs"/>
              </a:rPr>
              <a:t>Штрассе</a:t>
            </a:r>
            <a:r>
              <a:rPr lang="ru-RU" sz="2400" dirty="0">
                <a:solidFill>
                  <a:srgbClr val="000099"/>
                </a:solidFill>
                <a:effectLst/>
                <a:latin typeface="+mj-lt"/>
                <a:ea typeface="+mj-ea"/>
                <a:cs typeface="+mj-cs"/>
              </a:rPr>
              <a:t>, которая проходит от главного вокзала к кафедральному собору. Улица является своеобразной визитной карточкой Эссена. Здесь располагается множество самых разных магазинов – от современных торговых центров, до старинных магазинчиков с вековыми традициями</a:t>
            </a:r>
          </a:p>
        </p:txBody>
      </p:sp>
      <p:sp>
        <p:nvSpPr>
          <p:cNvPr id="5" name="Заголовок 10"/>
          <p:cNvSpPr txBox="1">
            <a:spLocks/>
          </p:cNvSpPr>
          <p:nvPr/>
        </p:nvSpPr>
        <p:spPr bwMode="auto">
          <a:xfrm>
            <a:off x="5521325" y="188913"/>
            <a:ext cx="5138738" cy="10080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>
              <a:defRPr/>
            </a:pPr>
            <a:r>
              <a:rPr lang="ru-RU" sz="3600" dirty="0">
                <a:solidFill>
                  <a:srgbClr val="F7ED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Достопримечательности</a:t>
            </a:r>
            <a:br>
              <a:rPr lang="ru-RU" sz="3600" dirty="0">
                <a:solidFill>
                  <a:srgbClr val="F7ED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F9E6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ЭССЕН</a:t>
            </a:r>
            <a:endParaRPr lang="ru-RU" sz="3600" b="1" dirty="0">
              <a:solidFill>
                <a:srgbClr val="F9E65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2" name="Объект 5" descr="Пешеходная улица Кеттвигер Штрассе (Kettwigerstrasse)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60989" y="1381125"/>
            <a:ext cx="5056187" cy="3200400"/>
          </a:xfrm>
        </p:spPr>
      </p:pic>
      <p:pic>
        <p:nvPicPr>
          <p:cNvPr id="17413" name="Рисунок 6" descr="http://germany-turism.ru/images/stories/puteshestvia/essen-gorod-germani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325" y="4694238"/>
            <a:ext cx="5054600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104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55751" y="188913"/>
            <a:ext cx="4392613" cy="6769100"/>
          </a:xfrm>
        </p:spPr>
        <p:txBody>
          <a:bodyPr/>
          <a:lstStyle/>
          <a:p>
            <a:pPr>
              <a:defRPr/>
            </a:pPr>
            <a:r>
              <a:rPr lang="ru-RU" sz="2400" dirty="0" err="1">
                <a:solidFill>
                  <a:srgbClr val="000099"/>
                </a:solidFill>
                <a:effectLst/>
                <a:latin typeface="+mj-lt"/>
                <a:ea typeface="+mj-ea"/>
                <a:cs typeface="+mj-cs"/>
              </a:rPr>
              <a:t>Не́вский</a:t>
            </a:r>
            <a:r>
              <a:rPr lang="ru-RU" sz="2400" dirty="0">
                <a:solidFill>
                  <a:srgbClr val="000099"/>
                </a:solidFill>
                <a:effectLst/>
                <a:latin typeface="+mj-lt"/>
                <a:ea typeface="+mj-ea"/>
                <a:cs typeface="+mj-cs"/>
              </a:rPr>
              <a:t> проспект — главная улица Санкт-Петербурга, протянувшаяся на 4,5 км от Адмиралтейства до Александро-Невской лавры. Наибольшая ширина составляет 60 м (у Гостиного двора), наименьшая — 25 м (у </a:t>
            </a:r>
            <a:r>
              <a:rPr lang="ru-RU" sz="2400" dirty="0" err="1">
                <a:solidFill>
                  <a:srgbClr val="000099"/>
                </a:solidFill>
                <a:effectLst/>
                <a:latin typeface="+mj-lt"/>
                <a:ea typeface="+mj-ea"/>
                <a:cs typeface="+mj-cs"/>
              </a:rPr>
              <a:t>р.Мойки</a:t>
            </a:r>
            <a:r>
              <a:rPr lang="ru-RU" sz="2400" dirty="0">
                <a:solidFill>
                  <a:srgbClr val="000099"/>
                </a:solidFill>
                <a:effectLst/>
                <a:latin typeface="+mj-lt"/>
                <a:ea typeface="+mj-ea"/>
                <a:cs typeface="+mj-cs"/>
              </a:rPr>
              <a:t>).</a:t>
            </a:r>
          </a:p>
          <a:p>
            <a:pPr>
              <a:defRPr/>
            </a:pPr>
            <a:r>
              <a:rPr lang="ru-RU" sz="2400" dirty="0">
                <a:solidFill>
                  <a:srgbClr val="000099"/>
                </a:solidFill>
                <a:effectLst/>
                <a:latin typeface="+mj-lt"/>
                <a:ea typeface="+mj-ea"/>
                <a:cs typeface="+mj-cs"/>
              </a:rPr>
              <a:t>На Невский проспект выходят фасады 240 зданий. </a:t>
            </a:r>
          </a:p>
          <a:p>
            <a:pPr>
              <a:defRPr/>
            </a:pPr>
            <a:r>
              <a:rPr lang="ru-RU" sz="2400" dirty="0">
                <a:solidFill>
                  <a:srgbClr val="000099"/>
                </a:solidFill>
                <a:effectLst/>
                <a:latin typeface="+mj-lt"/>
                <a:ea typeface="+mj-ea"/>
                <a:cs typeface="+mj-cs"/>
              </a:rPr>
              <a:t>Современное название Невский проспект обрёл в 1781 году, которое носит имя национального героя, святого благоверного князя Александра Невского.</a:t>
            </a:r>
          </a:p>
          <a:p>
            <a:pPr>
              <a:defRPr/>
            </a:pPr>
            <a:endParaRPr lang="ru-RU" sz="2400" dirty="0">
              <a:solidFill>
                <a:srgbClr val="000099"/>
              </a:solidFill>
              <a:effectLst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0"/>
          <p:cNvSpPr txBox="1">
            <a:spLocks/>
          </p:cNvSpPr>
          <p:nvPr/>
        </p:nvSpPr>
        <p:spPr bwMode="auto">
          <a:xfrm>
            <a:off x="5603876" y="196851"/>
            <a:ext cx="5140325" cy="10080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>
              <a:defRPr/>
            </a:pPr>
            <a:r>
              <a:rPr lang="ru-RU" sz="3600" dirty="0">
                <a:solidFill>
                  <a:srgbClr val="F7ED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Достопримечательности</a:t>
            </a:r>
            <a:br>
              <a:rPr lang="ru-RU" sz="3600" dirty="0">
                <a:solidFill>
                  <a:srgbClr val="F7ED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F7ED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Санкт Петербурга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834563" y="2251076"/>
            <a:ext cx="4629150" cy="48736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18437" name="Рисунок 16" descr="http://cs10657.vk.me/u1773604/115088210/z_6b5cc9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451" y="1196975"/>
            <a:ext cx="4321175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Рисунок 13" descr="http://kudapiter.ru/uploads/posts/2015-03/1426423356_nevskiy-prospekt-v-sankt-peterbur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451" y="4298951"/>
            <a:ext cx="4321175" cy="244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965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1774825" y="1484313"/>
          <a:ext cx="3251200" cy="671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Формула" r:id="rId3" imgW="1002865" imgH="203112" progId="Equation.3">
                  <p:embed/>
                </p:oleObj>
              </mc:Choice>
              <mc:Fallback>
                <p:oleObj name="Формула" r:id="rId3" imgW="1002865" imgH="203112" progId="Equation.3">
                  <p:embed/>
                  <p:pic>
                    <p:nvPicPr>
                      <p:cNvPr id="1945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4825" y="1484313"/>
                        <a:ext cx="3251200" cy="671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1862139" y="2997200"/>
          <a:ext cx="3756025" cy="681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Формула" r:id="rId5" imgW="1079032" imgH="203112" progId="Equation.3">
                  <p:embed/>
                </p:oleObj>
              </mc:Choice>
              <mc:Fallback>
                <p:oleObj name="Формула" r:id="rId5" imgW="1079032" imgH="203112" progId="Equation.3">
                  <p:embed/>
                  <p:pic>
                    <p:nvPicPr>
                      <p:cNvPr id="1945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2139" y="2997200"/>
                        <a:ext cx="3756025" cy="681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1822450" y="4508500"/>
          <a:ext cx="3170238" cy="706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Формула" r:id="rId7" imgW="825500" imgH="203200" progId="Equation.3">
                  <p:embed/>
                </p:oleObj>
              </mc:Choice>
              <mc:Fallback>
                <p:oleObj name="Формула" r:id="rId7" imgW="825500" imgH="203200" progId="Equation.3">
                  <p:embed/>
                  <p:pic>
                    <p:nvPicPr>
                      <p:cNvPr id="1946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2450" y="4508500"/>
                        <a:ext cx="3170238" cy="706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ая выноска 6"/>
          <p:cNvSpPr/>
          <p:nvPr/>
        </p:nvSpPr>
        <p:spPr>
          <a:xfrm>
            <a:off x="4295776" y="1341438"/>
            <a:ext cx="720725" cy="863600"/>
          </a:xfrm>
          <a:prstGeom prst="wedgeRectCallout">
            <a:avLst>
              <a:gd name="adj1" fmla="val -22878"/>
              <a:gd name="adj2" fmla="val 46823"/>
            </a:avLst>
          </a:prstGeom>
          <a:gradFill flip="none" rotWithShape="1">
            <a:gsLst>
              <a:gs pos="0">
                <a:schemeClr val="bg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bg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bg2">
                  <a:lumMod val="20000"/>
                  <a:lumOff val="8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 dirty="0">
                <a:solidFill>
                  <a:srgbClr val="C00000"/>
                </a:solidFill>
                <a:latin typeface="Tahoma"/>
              </a:rPr>
              <a:t>7</a:t>
            </a:r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4583114" y="2852739"/>
            <a:ext cx="1368425" cy="865187"/>
          </a:xfrm>
          <a:prstGeom prst="wedgeRectCallout">
            <a:avLst>
              <a:gd name="adj1" fmla="val -22878"/>
              <a:gd name="adj2" fmla="val 46823"/>
            </a:avLst>
          </a:prstGeom>
          <a:gradFill flip="none" rotWithShape="1">
            <a:gsLst>
              <a:gs pos="0">
                <a:schemeClr val="bg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bg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bg2">
                  <a:lumMod val="20000"/>
                  <a:lumOff val="8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 dirty="0">
                <a:solidFill>
                  <a:srgbClr val="C00000"/>
                </a:solidFill>
                <a:latin typeface="Tahoma"/>
              </a:rPr>
              <a:t>1,5</a:t>
            </a: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4583114" y="4365625"/>
            <a:ext cx="1150937" cy="863600"/>
          </a:xfrm>
          <a:prstGeom prst="wedgeRectCallout">
            <a:avLst>
              <a:gd name="adj1" fmla="val -22878"/>
              <a:gd name="adj2" fmla="val 46823"/>
            </a:avLst>
          </a:prstGeom>
          <a:gradFill flip="none" rotWithShape="1">
            <a:gsLst>
              <a:gs pos="0">
                <a:schemeClr val="bg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bg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bg2">
                  <a:lumMod val="20000"/>
                  <a:lumOff val="8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 dirty="0">
                <a:solidFill>
                  <a:srgbClr val="C00000"/>
                </a:solidFill>
                <a:latin typeface="Tahoma"/>
              </a:rPr>
              <a:t>50</a:t>
            </a: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1847850" y="188913"/>
            <a:ext cx="8496300" cy="5842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  <a:defRPr/>
            </a:pPr>
            <a:r>
              <a:rPr lang="ru-RU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 УРОВЕНЬ - </a:t>
            </a:r>
            <a:r>
              <a:rPr lang="ru-RU" sz="3200" dirty="0">
                <a:solidFill>
                  <a:srgbClr val="003366">
                    <a:lumMod val="5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F7ED2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Достопримечательности</a:t>
            </a:r>
            <a:r>
              <a:rPr lang="ru-RU" sz="3200" b="1" dirty="0">
                <a:solidFill>
                  <a:srgbClr val="F7ED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F7ED2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города</a:t>
            </a:r>
          </a:p>
        </p:txBody>
      </p:sp>
    </p:spTree>
    <p:extLst>
      <p:ext uri="{BB962C8B-B14F-4D97-AF65-F5344CB8AC3E}">
        <p14:creationId xmlns:p14="http://schemas.microsoft.com/office/powerpoint/2010/main" val="423824321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82751" y="188913"/>
            <a:ext cx="4284663" cy="2735262"/>
          </a:xfrm>
        </p:spPr>
        <p:txBody>
          <a:bodyPr/>
          <a:lstStyle/>
          <a:p>
            <a:pPr>
              <a:defRPr/>
            </a:pPr>
            <a:endParaRPr lang="ru-RU" sz="2400" dirty="0">
              <a:solidFill>
                <a:srgbClr val="000099"/>
              </a:solidFill>
              <a:effectLst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0"/>
          <p:cNvSpPr txBox="1">
            <a:spLocks/>
          </p:cNvSpPr>
          <p:nvPr/>
        </p:nvSpPr>
        <p:spPr bwMode="auto">
          <a:xfrm>
            <a:off x="5521325" y="188913"/>
            <a:ext cx="5138738" cy="5762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>
              <a:defRPr/>
            </a:pPr>
            <a:r>
              <a:rPr lang="ru-RU" sz="3600" dirty="0">
                <a:solidFill>
                  <a:srgbClr val="F7ED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Достопримечательности</a:t>
            </a:r>
            <a:br>
              <a:rPr lang="ru-RU" sz="3600" dirty="0">
                <a:solidFill>
                  <a:srgbClr val="F7ED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F9E6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ЭССЕН</a:t>
            </a:r>
            <a:endParaRPr lang="ru-RU" sz="3600" b="1" dirty="0">
              <a:solidFill>
                <a:srgbClr val="F9E65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4" name="Объект 7" descr="https://upload.wikimedia.org/wikipedia/commons/thumb/7/7d/Hauptbahnhof_1928.jpg/230px-Hauptbahnhof_1928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12939" y="155575"/>
            <a:ext cx="3521075" cy="2768600"/>
          </a:xfrm>
        </p:spPr>
      </p:pic>
      <p:pic>
        <p:nvPicPr>
          <p:cNvPr id="20485" name="Рисунок 8" descr="NRW, Essen - HBf 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285"/>
          <a:stretch>
            <a:fillRect/>
          </a:stretch>
        </p:blipFill>
        <p:spPr bwMode="auto">
          <a:xfrm>
            <a:off x="6096000" y="1009651"/>
            <a:ext cx="4103688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Рисунок 9" descr="Главный железнодорожный вокзала (Essen Hauptbahnhof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3464" y="3068638"/>
            <a:ext cx="4105275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82750" y="2924176"/>
            <a:ext cx="4197350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dirty="0" err="1">
                <a:solidFill>
                  <a:srgbClr val="000099"/>
                </a:solidFill>
                <a:latin typeface="Tahoma"/>
              </a:rPr>
              <a:t>Эссенский</a:t>
            </a:r>
            <a:r>
              <a:rPr lang="ru-RU" sz="2400" dirty="0">
                <a:solidFill>
                  <a:srgbClr val="000099"/>
                </a:solidFill>
                <a:latin typeface="Tahoma"/>
              </a:rPr>
              <a:t> вокзал в 1928 г.</a:t>
            </a:r>
            <a:endParaRPr lang="ru-RU" sz="20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527800" y="5949951"/>
            <a:ext cx="3868738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  <a:defRPr/>
            </a:pPr>
            <a:r>
              <a:rPr lang="ru-RU" sz="2400" dirty="0" err="1">
                <a:solidFill>
                  <a:srgbClr val="000099"/>
                </a:solidFill>
                <a:latin typeface="Tahoma"/>
              </a:rPr>
              <a:t>Эссенский</a:t>
            </a:r>
            <a:r>
              <a:rPr lang="ru-RU" sz="2400" dirty="0">
                <a:solidFill>
                  <a:srgbClr val="000099"/>
                </a:solidFill>
                <a:latin typeface="Tahoma"/>
              </a:rPr>
              <a:t> вокзал 2016 г.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682750" y="3530601"/>
            <a:ext cx="4572000" cy="304641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dirty="0" err="1">
                <a:solidFill>
                  <a:srgbClr val="000099"/>
                </a:solidFill>
                <a:latin typeface="Tahoma"/>
              </a:rPr>
              <a:t>Эссенский</a:t>
            </a:r>
            <a:r>
              <a:rPr lang="ru-RU" sz="2400" dirty="0">
                <a:solidFill>
                  <a:srgbClr val="000099"/>
                </a:solidFill>
                <a:latin typeface="Tahoma"/>
              </a:rPr>
              <a:t> вокзал является одним из важнейших транспортных узлов, как Рурской  области, так и Северного Рейна-Вестфалии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dirty="0">
                <a:solidFill>
                  <a:srgbClr val="000099"/>
                </a:solidFill>
                <a:latin typeface="Tahoma"/>
              </a:rPr>
              <a:t>в целом. Ежедневно </a:t>
            </a:r>
            <a:r>
              <a:rPr lang="ru-RU" sz="2400" dirty="0" err="1">
                <a:solidFill>
                  <a:srgbClr val="000099"/>
                </a:solidFill>
                <a:latin typeface="Tahoma"/>
              </a:rPr>
              <a:t>эссенский</a:t>
            </a:r>
            <a:r>
              <a:rPr lang="ru-RU" sz="2400" dirty="0">
                <a:solidFill>
                  <a:srgbClr val="000099"/>
                </a:solidFill>
                <a:latin typeface="Tahoma"/>
              </a:rPr>
              <a:t> вокзал отправляет до 170 000   пассажиров</a:t>
            </a:r>
          </a:p>
        </p:txBody>
      </p:sp>
    </p:spTree>
    <p:extLst>
      <p:ext uri="{BB962C8B-B14F-4D97-AF65-F5344CB8AC3E}">
        <p14:creationId xmlns:p14="http://schemas.microsoft.com/office/powerpoint/2010/main" val="41513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03388" y="3573464"/>
            <a:ext cx="4392612" cy="3309937"/>
          </a:xfrm>
        </p:spPr>
        <p:txBody>
          <a:bodyPr/>
          <a:lstStyle/>
          <a:p>
            <a:pPr>
              <a:defRPr/>
            </a:pPr>
            <a:r>
              <a:rPr lang="ru-RU" sz="2400" dirty="0">
                <a:solidFill>
                  <a:srgbClr val="000099"/>
                </a:solidFill>
                <a:effectLst/>
                <a:latin typeface="+mj-lt"/>
                <a:ea typeface="+mj-ea"/>
                <a:cs typeface="+mj-cs"/>
              </a:rPr>
              <a:t>В 1924 году Николаевский вокзал был переименован  в </a:t>
            </a:r>
            <a:r>
              <a:rPr lang="ru-RU" sz="2400" dirty="0" err="1">
                <a:solidFill>
                  <a:srgbClr val="000099"/>
                </a:solidFill>
                <a:effectLst/>
                <a:latin typeface="+mj-lt"/>
                <a:ea typeface="+mj-ea"/>
                <a:cs typeface="+mj-cs"/>
              </a:rPr>
              <a:t>Моско́вский</a:t>
            </a:r>
            <a:r>
              <a:rPr lang="ru-RU" sz="2400" dirty="0">
                <a:solidFill>
                  <a:srgbClr val="000099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ru-RU" sz="2400" dirty="0" err="1">
                <a:solidFill>
                  <a:srgbClr val="000099"/>
                </a:solidFill>
                <a:effectLst/>
                <a:latin typeface="+mj-lt"/>
                <a:ea typeface="+mj-ea"/>
                <a:cs typeface="+mj-cs"/>
              </a:rPr>
              <a:t>вокза́л</a:t>
            </a:r>
            <a:r>
              <a:rPr lang="ru-RU" sz="2400" dirty="0">
                <a:solidFill>
                  <a:srgbClr val="000099"/>
                </a:solidFill>
                <a:effectLst/>
                <a:latin typeface="+mj-lt"/>
                <a:ea typeface="+mj-ea"/>
                <a:cs typeface="+mj-cs"/>
              </a:rPr>
              <a:t>. </a:t>
            </a:r>
          </a:p>
          <a:p>
            <a:pPr>
              <a:defRPr/>
            </a:pPr>
            <a:r>
              <a:rPr lang="ru-RU" sz="2400" dirty="0">
                <a:solidFill>
                  <a:srgbClr val="000099"/>
                </a:solidFill>
                <a:effectLst/>
                <a:latin typeface="+mj-lt"/>
                <a:ea typeface="+mj-ea"/>
                <a:cs typeface="+mj-cs"/>
              </a:rPr>
              <a:t>В Петербурге сейчас 5 действующих вокзалов – Балтийский, Витебский, Ладожский, Московский и Финляндский.</a:t>
            </a:r>
          </a:p>
        </p:txBody>
      </p:sp>
      <p:sp>
        <p:nvSpPr>
          <p:cNvPr id="5" name="Заголовок 10"/>
          <p:cNvSpPr txBox="1">
            <a:spLocks/>
          </p:cNvSpPr>
          <p:nvPr/>
        </p:nvSpPr>
        <p:spPr bwMode="auto">
          <a:xfrm>
            <a:off x="5603876" y="196851"/>
            <a:ext cx="5140325" cy="10080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>
              <a:defRPr/>
            </a:pPr>
            <a:r>
              <a:rPr lang="ru-RU" sz="3600" dirty="0">
                <a:solidFill>
                  <a:srgbClr val="F7ED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Достопримечательности</a:t>
            </a:r>
            <a:br>
              <a:rPr lang="ru-RU" sz="3600" dirty="0">
                <a:solidFill>
                  <a:srgbClr val="F7ED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F7ED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Санкт Петербурга</a:t>
            </a:r>
          </a:p>
        </p:txBody>
      </p:sp>
      <p:pic>
        <p:nvPicPr>
          <p:cNvPr id="21508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41476" y="115888"/>
            <a:ext cx="3927475" cy="2805112"/>
          </a:xfrm>
        </p:spPr>
      </p:pic>
      <p:pic>
        <p:nvPicPr>
          <p:cNvPr id="21509" name="Picture 2" descr="vm_nigh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18" b="19296"/>
          <a:stretch>
            <a:fillRect/>
          </a:stretch>
        </p:blipFill>
        <p:spPr bwMode="auto">
          <a:xfrm>
            <a:off x="6283325" y="1212850"/>
            <a:ext cx="3773488" cy="246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Рисунок 1" descr="http://www.spb-guide.ru/img/12505/7334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901" y="3860800"/>
            <a:ext cx="3857625" cy="289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492250" y="2914651"/>
            <a:ext cx="4471988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dirty="0">
                <a:solidFill>
                  <a:srgbClr val="000099"/>
                </a:solidFill>
                <a:latin typeface="Tahoma"/>
              </a:rPr>
              <a:t>Николаевский вокзал 1860-е .</a:t>
            </a:r>
          </a:p>
        </p:txBody>
      </p:sp>
    </p:spTree>
    <p:extLst>
      <p:ext uri="{BB962C8B-B14F-4D97-AF65-F5344CB8AC3E}">
        <p14:creationId xmlns:p14="http://schemas.microsoft.com/office/powerpoint/2010/main" val="93123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5" descr="C:\Users\Настя\Desktop\театр\1429134333_mariinskiy-teatr-v-sankt-peterbu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07" r="8389" b="24757"/>
          <a:stretch>
            <a:fillRect/>
          </a:stretch>
        </p:blipFill>
        <p:spPr bwMode="auto">
          <a:xfrm>
            <a:off x="6383339" y="3644900"/>
            <a:ext cx="4033837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12" descr="http://tours4friends.ru/wp-content/uploads/2014/05/%D0%90%D0%BB%D0%B5%D0%BA%D1%81%D0%B0%D0%BD%D0%B4%D1%80%D0%B8%D0%B9%D1%81%D0%BA%D0%B8%D0%B9-%D1%81%D1%82%D0%BE%D0%BB%D0%BF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275" y="260350"/>
            <a:ext cx="2089150" cy="317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10" descr="http://img.trip-guide.ru/img/18700/11637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88" r="21652"/>
          <a:stretch>
            <a:fillRect/>
          </a:stretch>
        </p:blipFill>
        <p:spPr bwMode="auto">
          <a:xfrm>
            <a:off x="3575050" y="2924175"/>
            <a:ext cx="2305050" cy="337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8" descr="http://tourcentrum.ru/images/petersburg-tours/admiraltejstv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0" r="29167" b="-3125"/>
          <a:stretch>
            <a:fillRect/>
          </a:stretch>
        </p:blipFill>
        <p:spPr bwMode="auto">
          <a:xfrm>
            <a:off x="1689101" y="2924176"/>
            <a:ext cx="2060575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71" r="13626" b="5827"/>
          <a:stretch>
            <a:fillRect/>
          </a:stretch>
        </p:blipFill>
        <p:spPr bwMode="auto">
          <a:xfrm>
            <a:off x="8399463" y="188914"/>
            <a:ext cx="2089150" cy="388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Picture 10" descr="38579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6" b="23619"/>
          <a:stretch>
            <a:fillRect/>
          </a:stretch>
        </p:blipFill>
        <p:spPr bwMode="auto">
          <a:xfrm>
            <a:off x="1703389" y="188913"/>
            <a:ext cx="3754437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24000" y="188914"/>
            <a:ext cx="4572000" cy="904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  <a:defRPr/>
            </a:pPr>
            <a:r>
              <a:rPr lang="ru-RU" sz="2400" dirty="0">
                <a:solidFill>
                  <a:srgbClr val="F7ED2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Достопримечательности </a:t>
            </a:r>
          </a:p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  <a:defRPr/>
            </a:pPr>
            <a:r>
              <a:rPr lang="ru-RU" sz="2400" dirty="0">
                <a:solidFill>
                  <a:srgbClr val="F7ED2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19288" y="2205039"/>
            <a:ext cx="2984500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>
                <a:solidFill>
                  <a:srgbClr val="F7ED25"/>
                </a:solidFill>
                <a:latin typeface="Tahoma"/>
              </a:rPr>
              <a:t>Здание Главного штаба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>
                <a:solidFill>
                  <a:srgbClr val="F7ED25"/>
                </a:solidFill>
                <a:latin typeface="Tahoma"/>
              </a:rPr>
              <a:t> архитектор-  К.И.Росси</a:t>
            </a:r>
          </a:p>
        </p:txBody>
      </p:sp>
      <p:sp>
        <p:nvSpPr>
          <p:cNvPr id="2" name="Прямоугольник 4"/>
          <p:cNvSpPr>
            <a:spLocks noChangeArrowheads="1"/>
          </p:cNvSpPr>
          <p:nvPr/>
        </p:nvSpPr>
        <p:spPr bwMode="auto">
          <a:xfrm>
            <a:off x="7175500" y="476251"/>
            <a:ext cx="31686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2000" dirty="0">
                <a:solidFill>
                  <a:srgbClr val="F7ED25"/>
                </a:solidFill>
                <a:latin typeface="Tahoma"/>
              </a:rPr>
              <a:t>Петропавловский собор-</a:t>
            </a:r>
            <a:r>
              <a:rPr lang="ru-RU" sz="2000" dirty="0">
                <a:solidFill>
                  <a:srgbClr val="F7ED25"/>
                </a:solidFill>
                <a:latin typeface="Tahoma"/>
              </a:rPr>
              <a:t> усыпальница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>
                <a:solidFill>
                  <a:srgbClr val="F7ED25"/>
                </a:solidFill>
                <a:latin typeface="Tahoma"/>
              </a:rPr>
              <a:t> русских императоров архитектор – Д. </a:t>
            </a:r>
            <a:r>
              <a:rPr lang="ru-RU" sz="2000" dirty="0" err="1">
                <a:solidFill>
                  <a:srgbClr val="F7ED25"/>
                </a:solidFill>
                <a:latin typeface="Tahoma"/>
              </a:rPr>
              <a:t>Тризини</a:t>
            </a:r>
            <a:endParaRPr lang="ru-RU" altLang="ru-RU" sz="2000" dirty="0">
              <a:solidFill>
                <a:srgbClr val="F7ED25"/>
              </a:solidFill>
              <a:latin typeface="Tahoma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24001" y="5876926"/>
            <a:ext cx="5292725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>
                <a:solidFill>
                  <a:srgbClr val="F7ED25"/>
                </a:solidFill>
                <a:latin typeface="Tahoma"/>
              </a:rPr>
              <a:t>Здание Главного  адмиралтейства кораблик -один из символов  города</a:t>
            </a:r>
            <a:r>
              <a:rPr lang="ru-RU" sz="2000" b="1" dirty="0">
                <a:solidFill>
                  <a:srgbClr val="F7ED25"/>
                </a:solidFill>
                <a:latin typeface="Arial" charset="0"/>
              </a:rPr>
              <a:t>.</a:t>
            </a:r>
            <a:endParaRPr lang="ru-RU" sz="2000" dirty="0">
              <a:solidFill>
                <a:srgbClr val="F7ED25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75276" y="3068639"/>
            <a:ext cx="4321175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>
                <a:solidFill>
                  <a:srgbClr val="000099"/>
                </a:solidFill>
                <a:latin typeface="Tahoma"/>
              </a:rPr>
              <a:t>Александровская   колонна   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>
                <a:solidFill>
                  <a:srgbClr val="000099"/>
                </a:solidFill>
                <a:latin typeface="Tahoma"/>
              </a:rPr>
              <a:t>архитектор </a:t>
            </a:r>
            <a:r>
              <a:rPr lang="ru-RU" sz="2000" dirty="0" err="1">
                <a:solidFill>
                  <a:srgbClr val="000099"/>
                </a:solidFill>
                <a:latin typeface="Tahoma"/>
              </a:rPr>
              <a:t>Монферран</a:t>
            </a:r>
            <a:endParaRPr lang="ru-RU" sz="2000" dirty="0">
              <a:solidFill>
                <a:srgbClr val="000099"/>
              </a:solidFill>
              <a:latin typeface="Tahoma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743701" y="5949950"/>
            <a:ext cx="2924175" cy="7064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 err="1">
                <a:solidFill>
                  <a:srgbClr val="F7ED25"/>
                </a:solidFill>
                <a:latin typeface="Tahoma"/>
              </a:rPr>
              <a:t>Мариинский</a:t>
            </a:r>
            <a:r>
              <a:rPr lang="ru-RU" sz="2000" dirty="0">
                <a:solidFill>
                  <a:srgbClr val="F7ED25"/>
                </a:solidFill>
                <a:latin typeface="Tahoma"/>
              </a:rPr>
              <a:t> театр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>
                <a:solidFill>
                  <a:srgbClr val="F7ED25"/>
                </a:solidFill>
                <a:latin typeface="Tahoma"/>
              </a:rPr>
              <a:t> архитектор</a:t>
            </a:r>
            <a:r>
              <a:rPr lang="en-US" sz="2000" dirty="0">
                <a:solidFill>
                  <a:srgbClr val="F7ED25"/>
                </a:solidFill>
                <a:latin typeface="Tahoma"/>
              </a:rPr>
              <a:t>   </a:t>
            </a:r>
            <a:r>
              <a:rPr lang="ru-RU" sz="2000" dirty="0" err="1">
                <a:solidFill>
                  <a:srgbClr val="F7ED25"/>
                </a:solidFill>
                <a:latin typeface="Tahoma"/>
              </a:rPr>
              <a:t>А.Кавос</a:t>
            </a:r>
            <a:r>
              <a:rPr lang="ru-RU" sz="2000" dirty="0">
                <a:solidFill>
                  <a:srgbClr val="F7ED25"/>
                </a:solidFill>
                <a:latin typeface="Tahoma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9527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9" descr="Шахта Цольферай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37" r="28365" b="14320"/>
          <a:stretch>
            <a:fillRect/>
          </a:stretch>
        </p:blipFill>
        <p:spPr bwMode="auto">
          <a:xfrm>
            <a:off x="6600825" y="3068638"/>
            <a:ext cx="3752850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Рисунок 6" descr="Золотая Мадонн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88" y="3500438"/>
            <a:ext cx="2089150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2" descr="http://simferopol.vipgeo.ru/uploads/content_image/large/6612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88" y="188914"/>
            <a:ext cx="3600450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92313" y="188914"/>
            <a:ext cx="4572000" cy="904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  <a:defRPr/>
            </a:pPr>
            <a:r>
              <a:rPr lang="ru-RU" sz="2400" dirty="0">
                <a:solidFill>
                  <a:srgbClr val="F7ED2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Достопримечательности </a:t>
            </a:r>
          </a:p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  <a:defRPr/>
            </a:pPr>
            <a:r>
              <a:rPr lang="ru-RU" sz="2400" dirty="0">
                <a:solidFill>
                  <a:srgbClr val="F7ED2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Эссен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74825" y="2852739"/>
            <a:ext cx="4249738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2000" dirty="0">
                <a:solidFill>
                  <a:srgbClr val="F7ED25"/>
                </a:solidFill>
                <a:latin typeface="Tahoma"/>
              </a:rPr>
              <a:t>Собор святых Космы и Дамиана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2000" dirty="0">
                <a:solidFill>
                  <a:srgbClr val="F7ED25"/>
                </a:solidFill>
                <a:latin typeface="Tahoma"/>
              </a:rPr>
              <a:t>Построен с 1275 по 1316 г.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792539" y="3500439"/>
            <a:ext cx="2808287" cy="317023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2000" dirty="0">
                <a:solidFill>
                  <a:srgbClr val="000099"/>
                </a:solidFill>
                <a:latin typeface="Tahoma"/>
              </a:rPr>
              <a:t>Главной культурной ценностью собора является золотая Мадонна (980г. Х век).</a:t>
            </a:r>
            <a:r>
              <a:rPr lang="ru-RU" sz="2000" dirty="0">
                <a:solidFill>
                  <a:srgbClr val="FFFFFF"/>
                </a:solidFill>
                <a:latin typeface="Arial" charset="0"/>
              </a:rPr>
              <a:t>  </a:t>
            </a:r>
            <a:r>
              <a:rPr lang="ru-RU" altLang="ru-RU" sz="2000" dirty="0">
                <a:solidFill>
                  <a:srgbClr val="000099"/>
                </a:solidFill>
                <a:latin typeface="Tahoma"/>
              </a:rPr>
              <a:t>Это фигура, высотой 74 см, изготовленная из древесины тополя 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2000" dirty="0">
                <a:solidFill>
                  <a:srgbClr val="000099"/>
                </a:solidFill>
                <a:latin typeface="Tahoma"/>
              </a:rPr>
              <a:t>И покрыта сусальным золотом.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438900" y="5534026"/>
            <a:ext cx="4229100" cy="13239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2000" dirty="0">
                <a:solidFill>
                  <a:srgbClr val="F7ED25"/>
                </a:solidFill>
                <a:latin typeface="Tahoma"/>
              </a:rPr>
              <a:t>Шахта </a:t>
            </a:r>
            <a:r>
              <a:rPr lang="ru-RU" altLang="ru-RU" sz="2000" dirty="0" err="1">
                <a:solidFill>
                  <a:srgbClr val="F7ED25"/>
                </a:solidFill>
                <a:latin typeface="Tahoma"/>
              </a:rPr>
              <a:t>Цольферайн</a:t>
            </a:r>
            <a:r>
              <a:rPr lang="ru-RU" altLang="ru-RU" sz="2000" dirty="0">
                <a:solidFill>
                  <a:srgbClr val="F7ED25"/>
                </a:solidFill>
                <a:latin typeface="Tahoma"/>
              </a:rPr>
              <a:t> –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2000" dirty="0">
                <a:solidFill>
                  <a:srgbClr val="F7ED25"/>
                </a:solidFill>
                <a:latin typeface="Tahoma"/>
              </a:rPr>
              <a:t> каменноугольная шахта с 1830 г.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2000" dirty="0">
                <a:solidFill>
                  <a:srgbClr val="F7ED25"/>
                </a:solidFill>
                <a:latin typeface="Tahoma"/>
              </a:rPr>
              <a:t>С 2001 шахта является объектом 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2000" dirty="0">
                <a:solidFill>
                  <a:srgbClr val="F7ED25"/>
                </a:solidFill>
                <a:latin typeface="Tahoma"/>
              </a:rPr>
              <a:t>Всемирного наследия ЮНЕСКО</a:t>
            </a:r>
          </a:p>
        </p:txBody>
      </p:sp>
      <p:pic>
        <p:nvPicPr>
          <p:cNvPr id="23561" name="Рисунок 10" descr="http://www.worlds.ru/photo/germany_200920110836_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" b="19572"/>
          <a:stretch>
            <a:fillRect/>
          </a:stretch>
        </p:blipFill>
        <p:spPr bwMode="auto">
          <a:xfrm>
            <a:off x="6657976" y="188913"/>
            <a:ext cx="4010025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6456363" y="2349501"/>
            <a:ext cx="457200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2000" dirty="0">
                <a:solidFill>
                  <a:srgbClr val="000099"/>
                </a:solidFill>
                <a:latin typeface="Tahoma"/>
              </a:rPr>
              <a:t>Оперный театр здание  построено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2000" dirty="0">
                <a:solidFill>
                  <a:srgbClr val="000099"/>
                </a:solidFill>
                <a:latin typeface="Tahoma"/>
              </a:rPr>
              <a:t> в 1988 г. в городском парке.</a:t>
            </a:r>
            <a:endParaRPr lang="ru-RU" sz="2000" dirty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766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208</Words>
  <Application>Microsoft Office PowerPoint</Application>
  <PresentationFormat>Широкоэкранный</PresentationFormat>
  <Paragraphs>53</Paragraphs>
  <Slides>9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Tahoma</vt:lpstr>
      <vt:lpstr>Times New Roman</vt:lpstr>
      <vt:lpstr>Wingdings</vt:lpstr>
      <vt:lpstr>Текстура</vt:lpstr>
      <vt:lpstr>Формула</vt:lpstr>
      <vt:lpstr>2 УРОВЕНЬ - Достопримечательности города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 УРОВЕНЬ - Достопримечательности города</dc:title>
  <dc:creator>Мелешкевич Елена Вилевна</dc:creator>
  <cp:lastModifiedBy>Мелешкевич Елена Вилевна</cp:lastModifiedBy>
  <cp:revision>1</cp:revision>
  <dcterms:created xsi:type="dcterms:W3CDTF">2021-11-13T14:52:54Z</dcterms:created>
  <dcterms:modified xsi:type="dcterms:W3CDTF">2021-11-13T14:53:28Z</dcterms:modified>
</cp:coreProperties>
</file>