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592BE-6657-4037-9616-A590F8D45C42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57672-E74F-4C2A-AA7D-765DB02F8F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800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3E8DD8-1DEE-424F-9B31-DB30EB33AF8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653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D803A3-AE72-432B-A4F0-B90B0F4AE5B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6028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884449-ECA6-446B-9EBC-E27F901D05D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66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76400"/>
            <a:ext cx="103632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346BE7-765A-486E-B0B6-B21115A7ECF2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42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6ED73E-D1F5-4691-BB92-8C93AF7036C9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460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81000"/>
            <a:ext cx="27432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0264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2E951-A872-41EE-A52F-1ADCD6263A47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03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5384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9600" y="4114800"/>
            <a:ext cx="5384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7600" y="4114800"/>
            <a:ext cx="5384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D2D4EB-060D-43A8-A90A-2806110826F6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627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381000"/>
            <a:ext cx="109728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3E9599-4733-47D0-9E42-9B47D5865206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71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F2D651-64F4-42DA-BBCC-481B08580364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86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53FD1-2422-47C8-94CD-4E6938B99DD0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20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8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AC288E-C654-4C18-92D8-E39D9F74CED0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445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0E0149-6415-43D6-BB51-15D253B74733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568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45F314-FA7D-42F4-BA47-F62FCCFE6E46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53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4BF293-6C79-4D9A-95B0-6AE97573ACD8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3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E2980D-D891-4B21-9DD0-959B75B16263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533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4061D5-BE4A-4B5A-8CB8-D0F822FF0951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60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81000"/>
            <a:ext cx="10972800" cy="137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109728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44385A-6393-449D-A447-A74382FF1D4D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8523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640615" y="1852252"/>
            <a:ext cx="8137525" cy="113823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 </a:t>
            </a:r>
            <a:endParaRPr lang="ru-RU" sz="3200" dirty="0">
              <a:solidFill>
                <a:srgbClr val="003366">
                  <a:lumMod val="50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люди</a:t>
            </a:r>
          </a:p>
        </p:txBody>
      </p:sp>
    </p:spTree>
    <p:extLst>
      <p:ext uri="{BB962C8B-B14F-4D97-AF65-F5344CB8AC3E}">
        <p14:creationId xmlns:p14="http://schemas.microsoft.com/office/powerpoint/2010/main" val="3856683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8"/>
          <p:cNvGraphicFramePr>
            <a:graphicFrameLocks noChangeAspect="1"/>
          </p:cNvGraphicFramePr>
          <p:nvPr/>
        </p:nvGraphicFramePr>
        <p:xfrm>
          <a:off x="2063751" y="4941888"/>
          <a:ext cx="5021263" cy="1427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Формула" r:id="rId3" imgW="1548728" imgH="431613" progId="Equation.3">
                  <p:embed/>
                </p:oleObj>
              </mc:Choice>
              <mc:Fallback>
                <p:oleObj name="Формула" r:id="rId3" imgW="1548728" imgH="431613" progId="Equation.3">
                  <p:embed/>
                  <p:pic>
                    <p:nvPicPr>
                      <p:cNvPr id="2457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1" y="4941888"/>
                        <a:ext cx="5021263" cy="1427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2063751" y="3213101"/>
          <a:ext cx="3046413" cy="1427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5" imgW="939392" imgH="431613" progId="Equation.3">
                  <p:embed/>
                </p:oleObj>
              </mc:Choice>
              <mc:Fallback>
                <p:oleObj name="Формула" r:id="rId5" imgW="939392" imgH="431613" progId="Equation.3">
                  <p:embed/>
                  <p:pic>
                    <p:nvPicPr>
                      <p:cNvPr id="2457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1" y="3213101"/>
                        <a:ext cx="3046413" cy="1427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2"/>
          <p:cNvGraphicFramePr>
            <a:graphicFrameLocks noChangeAspect="1"/>
          </p:cNvGraphicFramePr>
          <p:nvPr/>
        </p:nvGraphicFramePr>
        <p:xfrm>
          <a:off x="2063751" y="1700213"/>
          <a:ext cx="3046413" cy="1427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7" imgW="939392" imgH="431613" progId="Equation.3">
                  <p:embed/>
                </p:oleObj>
              </mc:Choice>
              <mc:Fallback>
                <p:oleObj name="Формула" r:id="rId7" imgW="939392" imgH="431613" progId="Equation.3">
                  <p:embed/>
                  <p:pic>
                    <p:nvPicPr>
                      <p:cNvPr id="2458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1" y="1700213"/>
                        <a:ext cx="3046413" cy="1427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ая выноска 6"/>
          <p:cNvSpPr/>
          <p:nvPr/>
        </p:nvSpPr>
        <p:spPr>
          <a:xfrm>
            <a:off x="4151313" y="1628775"/>
            <a:ext cx="2449512" cy="863600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9,24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4440239" y="3068639"/>
            <a:ext cx="1368425" cy="865187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270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5159375" y="4797425"/>
            <a:ext cx="3168650" cy="863600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725,424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1919289" y="188914"/>
            <a:ext cx="8137525" cy="113823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 </a:t>
            </a:r>
            <a:endParaRPr lang="ru-RU" sz="3200" dirty="0">
              <a:solidFill>
                <a:srgbClr val="003366">
                  <a:lumMod val="50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люди</a:t>
            </a:r>
          </a:p>
        </p:txBody>
      </p:sp>
    </p:spTree>
    <p:extLst>
      <p:ext uri="{BB962C8B-B14F-4D97-AF65-F5344CB8AC3E}">
        <p14:creationId xmlns:p14="http://schemas.microsoft.com/office/powerpoint/2010/main" val="36175091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1905001" y="263525"/>
            <a:ext cx="8137525" cy="11382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 </a:t>
            </a:r>
            <a:endParaRPr lang="ru-RU" sz="3200" dirty="0">
              <a:solidFill>
                <a:srgbClr val="003366">
                  <a:lumMod val="50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люди </a:t>
            </a:r>
          </a:p>
        </p:txBody>
      </p:sp>
      <p:pic>
        <p:nvPicPr>
          <p:cNvPr id="2560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1628776"/>
            <a:ext cx="3600450" cy="496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Заголовок 9"/>
          <p:cNvSpPr>
            <a:spLocks noGrp="1"/>
          </p:cNvSpPr>
          <p:nvPr>
            <p:ph type="ctrTitle" sz="quarter"/>
          </p:nvPr>
        </p:nvSpPr>
        <p:spPr>
          <a:xfrm>
            <a:off x="1922464" y="1412876"/>
            <a:ext cx="4244975" cy="4632325"/>
          </a:xfrm>
        </p:spPr>
        <p:txBody>
          <a:bodyPr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ru-RU" altLang="ru-RU" sz="2400">
                <a:solidFill>
                  <a:srgbClr val="000099"/>
                </a:solidFill>
                <a:effectLst/>
              </a:rPr>
              <a:t/>
            </a:r>
            <a:br>
              <a:rPr lang="ru-RU" altLang="ru-RU" sz="2400">
                <a:solidFill>
                  <a:srgbClr val="000099"/>
                </a:solidFill>
                <a:effectLst/>
              </a:rPr>
            </a:br>
            <a:endParaRPr lang="ru-RU" altLang="ru-RU" sz="2400">
              <a:solidFill>
                <a:srgbClr val="000099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33538" y="1844676"/>
            <a:ext cx="4824412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Tahoma"/>
              </a:rPr>
              <a:t>Людвиг </a:t>
            </a:r>
            <a:r>
              <a:rPr lang="ru-RU" sz="2400" dirty="0" err="1">
                <a:solidFill>
                  <a:srgbClr val="000099"/>
                </a:solidFill>
                <a:latin typeface="Tahoma"/>
              </a:rPr>
              <a:t>ван</a:t>
            </a:r>
            <a:r>
              <a:rPr lang="ru-RU" sz="2400" dirty="0">
                <a:solidFill>
                  <a:srgbClr val="000099"/>
                </a:solidFill>
                <a:latin typeface="Tahoma"/>
              </a:rPr>
              <a:t> Бетховен родился </a:t>
            </a:r>
            <a:r>
              <a:rPr lang="ru-RU" sz="2400" dirty="0">
                <a:solidFill>
                  <a:srgbClr val="000099"/>
                </a:solidFill>
                <a:latin typeface="Arial" panose="020B0604020202020204" pitchFamily="34" charset="0"/>
              </a:rPr>
              <a:t>16 декабря </a:t>
            </a:r>
            <a:r>
              <a:rPr lang="ru-RU" sz="2400" dirty="0">
                <a:solidFill>
                  <a:srgbClr val="000099"/>
                </a:solidFill>
                <a:latin typeface="Tahoma"/>
              </a:rPr>
              <a:t> 1770 года в Бонне, (Вестфалия).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Tahoma"/>
              </a:rPr>
              <a:t>Немецкий композитор и пианист с мировым именем, писал произведения в разных  музыкальных жанрах. </a:t>
            </a:r>
          </a:p>
        </p:txBody>
      </p:sp>
    </p:spTree>
    <p:extLst>
      <p:ext uri="{BB962C8B-B14F-4D97-AF65-F5344CB8AC3E}">
        <p14:creationId xmlns:p14="http://schemas.microsoft.com/office/powerpoint/2010/main" val="1978866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1905001" y="263525"/>
            <a:ext cx="8137525" cy="11382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 </a:t>
            </a:r>
            <a:endParaRPr lang="ru-RU" sz="3200" dirty="0">
              <a:solidFill>
                <a:srgbClr val="003366">
                  <a:lumMod val="50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люди</a:t>
            </a:r>
          </a:p>
        </p:txBody>
      </p:sp>
      <p:sp>
        <p:nvSpPr>
          <p:cNvPr id="27651" name="Заголовок 9"/>
          <p:cNvSpPr>
            <a:spLocks noGrp="1"/>
          </p:cNvSpPr>
          <p:nvPr>
            <p:ph type="ctrTitle" sz="quarter"/>
          </p:nvPr>
        </p:nvSpPr>
        <p:spPr>
          <a:xfrm>
            <a:off x="1905000" y="1557339"/>
            <a:ext cx="4622800" cy="4632325"/>
          </a:xfrm>
        </p:spPr>
        <p:txBody>
          <a:bodyPr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ru-RU" altLang="ru-RU" sz="2400">
                <a:solidFill>
                  <a:srgbClr val="000099"/>
                </a:solidFill>
                <a:effectLst/>
              </a:rPr>
              <a:t>Христиа́н Иога́нн Ге́нрих Ге́йне (нем. </a:t>
            </a:r>
            <a:r>
              <a:rPr lang="de-DE" altLang="ru-RU" sz="2400">
                <a:solidFill>
                  <a:srgbClr val="000099"/>
                </a:solidFill>
                <a:effectLst/>
              </a:rPr>
              <a:t>Christian Johann Heinrich Heine</a:t>
            </a:r>
            <a:r>
              <a:rPr lang="ru-RU" altLang="ru-RU" sz="2400">
                <a:solidFill>
                  <a:srgbClr val="000099"/>
                </a:solidFill>
                <a:effectLst/>
              </a:rPr>
              <a:t>Ха́йнэ) родился 13 декабря 1797 г. в  Дюссельдорфе (Вестфалия) — немецкий поэт с мировым именем.</a:t>
            </a:r>
            <a:br>
              <a:rPr lang="ru-RU" altLang="ru-RU" sz="2400">
                <a:solidFill>
                  <a:srgbClr val="000099"/>
                </a:solidFill>
                <a:effectLst/>
              </a:rPr>
            </a:br>
            <a:endParaRPr lang="ru-RU" altLang="ru-RU" sz="2400">
              <a:solidFill>
                <a:srgbClr val="000099"/>
              </a:solidFill>
              <a:effectLst/>
            </a:endParaRPr>
          </a:p>
        </p:txBody>
      </p:sp>
      <p:pic>
        <p:nvPicPr>
          <p:cNvPr id="27652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1" y="1700214"/>
            <a:ext cx="3851275" cy="476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04967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74825" y="333375"/>
            <a:ext cx="4718050" cy="61912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endParaRPr lang="ru-RU" altLang="ru-RU" sz="2400" dirty="0">
              <a:solidFill>
                <a:srgbClr val="000099"/>
              </a:solidFill>
              <a:effectLst/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 err="1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Михаи́л</a:t>
            </a: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 </a:t>
            </a:r>
            <a:r>
              <a:rPr lang="ru-RU" altLang="ru-RU" sz="2400" dirty="0" err="1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Васи́льевич</a:t>
            </a: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 err="1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Ломоно́сов</a:t>
            </a: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 родился </a:t>
            </a:r>
            <a:r>
              <a:rPr lang="ru-RU" sz="2400" dirty="0"/>
              <a:t>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19 ноября 1711года.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Архангелогородская губерния.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Первый русский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учёный- естествоиспытатель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мирового значения, химик и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 физик,  поэт, просветитель и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 один из создателей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 современного  русского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sz="2400" dirty="0">
                <a:solidFill>
                  <a:srgbClr val="000099"/>
                </a:solidFill>
                <a:effectLst/>
                <a:latin typeface="+mj-lt"/>
                <a:ea typeface="+mj-ea"/>
                <a:cs typeface="+mj-cs"/>
              </a:rPr>
              <a:t>литературного языка.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ru-RU" altLang="ru-RU" sz="2400" dirty="0">
              <a:solidFill>
                <a:srgbClr val="000099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311901" y="333375"/>
            <a:ext cx="4017963" cy="11382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defRPr/>
            </a:pPr>
            <a:r>
              <a:rPr lang="ru-RU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 </a:t>
            </a:r>
            <a:endParaRPr lang="ru-RU" sz="3200" dirty="0">
              <a:solidFill>
                <a:srgbClr val="003366">
                  <a:lumMod val="50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люди</a:t>
            </a:r>
          </a:p>
        </p:txBody>
      </p:sp>
      <p:pic>
        <p:nvPicPr>
          <p:cNvPr id="29700" name="Picture 2" descr="http://slavyanskaya-kultura.ru/images/110122091700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4" y="1700213"/>
            <a:ext cx="39528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26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60350"/>
            <a:ext cx="8229600" cy="58356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endParaRPr lang="ru-RU" altLang="ru-RU" dirty="0" smtClean="0">
              <a:solidFill>
                <a:srgbClr val="000099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dirty="0" smtClean="0">
                <a:solidFill>
                  <a:srgbClr val="000099"/>
                </a:solidFill>
                <a:effectLst/>
              </a:rPr>
              <a:t>«Математику уже затем учить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dirty="0" smtClean="0">
                <a:solidFill>
                  <a:srgbClr val="000099"/>
                </a:solidFill>
                <a:effectLst/>
              </a:rPr>
              <a:t> надо, что она ум в порядок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dirty="0" smtClean="0">
                <a:solidFill>
                  <a:srgbClr val="000099"/>
                </a:solidFill>
                <a:effectLst/>
              </a:rPr>
              <a:t> приводит». (М.В. Ломоносов)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ru-RU" altLang="ru-RU" dirty="0" smtClean="0">
              <a:solidFill>
                <a:srgbClr val="000099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altLang="ru-RU" dirty="0" smtClean="0">
                <a:solidFill>
                  <a:srgbClr val="000099"/>
                </a:solidFill>
                <a:effectLst/>
              </a:rPr>
              <a:t>«Цифры (числа) не управляют миром, но они показывают, как управляется мир». (И. Гете)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6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Цилиндр 1"/>
          <p:cNvSpPr/>
          <p:nvPr/>
        </p:nvSpPr>
        <p:spPr>
          <a:xfrm>
            <a:off x="3935413" y="5516563"/>
            <a:ext cx="1390650" cy="1058862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>
                <a:solidFill>
                  <a:srgbClr val="00336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sz="2000" b="1" dirty="0">
              <a:solidFill>
                <a:srgbClr val="00336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Цилиндр 4"/>
          <p:cNvSpPr/>
          <p:nvPr/>
        </p:nvSpPr>
        <p:spPr>
          <a:xfrm>
            <a:off x="6710363" y="4210051"/>
            <a:ext cx="1390650" cy="2346325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>
                <a:solidFill>
                  <a:srgbClr val="00336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endParaRPr lang="ru-RU" sz="3600" b="1" dirty="0">
              <a:solidFill>
                <a:srgbClr val="00336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Цилиндр 5"/>
          <p:cNvSpPr/>
          <p:nvPr/>
        </p:nvSpPr>
        <p:spPr>
          <a:xfrm>
            <a:off x="5319713" y="4743451"/>
            <a:ext cx="1390650" cy="1812925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>
                <a:solidFill>
                  <a:srgbClr val="00336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ru-RU" sz="2000" dirty="0">
              <a:solidFill>
                <a:srgbClr val="003366">
                  <a:lumMod val="75000"/>
                </a:srgbClr>
              </a:solidFill>
              <a:latin typeface="Tahoma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 flipH="1">
            <a:off x="3592810" y="3538848"/>
            <a:ext cx="1954530" cy="2195273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 flipH="1">
            <a:off x="4953712" y="2733382"/>
            <a:ext cx="2096684" cy="2354937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926" y="1511301"/>
            <a:ext cx="241617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351584" y="260648"/>
            <a:ext cx="7344816" cy="1710042"/>
          </a:xfrm>
          <a:prstGeom prst="rect">
            <a:avLst/>
          </a:prstGeom>
          <a:noFill/>
        </p:spPr>
        <p:txBody>
          <a:bodyPr>
            <a:prstTxWarp prst="textChevron">
              <a:avLst>
                <a:gd name="adj" fmla="val 44701"/>
              </a:avLst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F7ED2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265274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1852 C 0.00157 0.0081 0.0073 -0.00255 0.0142 -0.00671 C 0.01889 -0.01296 0.02384 -0.01852 0.0284 -0.02523 C 0.031 -0.02917 0.03231 -0.03519 0.03491 -0.03889 C 0.03752 -0.04259 0.0413 -0.04236 0.0439 -0.04584 C 0.04546 -0.04769 0.04625 -0.05116 0.04781 -0.05278 C 0.05015 -0.05509 0.05302 -0.05533 0.05549 -0.05741 C 0.06109 -0.06227 0.06878 -0.06968 0.0749 -0.07338 C 0.07829 -0.07546 0.08532 -0.07801 0.08532 -0.07778 C 0.1076 -0.10486 0.08207 -0.075 0.09822 -0.0919 C 0.10095 -0.09468 0.10291 -0.10023 0.10603 -0.10093 C 0.11919 -0.10394 0.13143 -0.10648 0.14485 -0.10787 C 0.1498 -0.11227 0.15371 -0.11435 0.15905 -0.11713 C 0.16035 -0.11783 0.16296 -0.11945 0.16296 -0.11921 " pathEditMode="relative" rAng="0" ptsTypes="fffffffffffff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7100" y="-689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1451E-6 5.55556E-6 C 0.0073 -0.01967 -0.0026 0.00487 0.00652 -0.01134 C 0.01485 -0.02615 0.00209 -0.01041 0.0129 -0.02522 C 0.01537 -0.0287 0.0185 -0.03055 0.02071 -0.03448 C 0.03348 -0.05647 0.04807 -0.0662 0.06461 -0.07569 C 0.07139 -0.07962 0.07803 -0.08634 0.08532 -0.08726 C 0.12727 -0.09212 0.1231 -0.09189 0.14746 -0.09189 " pathEditMode="relative" ptsTypes="ffffff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35189" y="2432050"/>
            <a:ext cx="69437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000099"/>
                </a:solidFill>
                <a:latin typeface="Tahoma"/>
                <a:cs typeface="Arial" pitchFamily="34" charset="0"/>
              </a:rPr>
              <a:t>(64,29 + 83,71)• 0,01 –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000099"/>
                </a:solidFill>
                <a:latin typeface="Tahoma"/>
                <a:cs typeface="Arial" pitchFamily="34" charset="0"/>
              </a:rPr>
              <a:t>- 0,02081 : 0,1= </a:t>
            </a: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6240463" y="2957513"/>
            <a:ext cx="2519362" cy="976312"/>
          </a:xfrm>
          <a:prstGeom prst="wedgeRectCallout">
            <a:avLst>
              <a:gd name="adj1" fmla="val -22878"/>
              <a:gd name="adj2" fmla="val 46823"/>
            </a:avLst>
          </a:prstGeom>
          <a:gradFill flip="none" rotWithShape="1">
            <a:gsLst>
              <a:gs pos="0">
                <a:schemeClr val="bg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bg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bg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Tahoma"/>
              </a:rPr>
              <a:t>1,2719</a:t>
            </a:r>
          </a:p>
        </p:txBody>
      </p:sp>
    </p:spTree>
    <p:extLst>
      <p:ext uri="{BB962C8B-B14F-4D97-AF65-F5344CB8AC3E}">
        <p14:creationId xmlns:p14="http://schemas.microsoft.com/office/powerpoint/2010/main" val="248544278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Широкоэкранный</PresentationFormat>
  <Paragraphs>45</Paragraphs>
  <Slides>8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Tahoma</vt:lpstr>
      <vt:lpstr>Times New Roman</vt:lpstr>
      <vt:lpstr>Wingdings</vt:lpstr>
      <vt:lpstr>Текстура</vt:lpstr>
      <vt:lpstr>Формула</vt:lpstr>
      <vt:lpstr>Презентация PowerPoint</vt:lpstr>
      <vt:lpstr>Презентация PowerPoint</vt:lpstr>
      <vt:lpstr> </vt:lpstr>
      <vt:lpstr>Христиа́н Иога́нн Ге́нрих Ге́йне (нем. Christian Johann Heinrich HeineХа́йнэ) родился 13 декабря 1797 г. в  Дюссельдорфе (Вестфалия) — немецкий поэт с мировым именем.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Мелешкевич Елена Вилевна</dc:creator>
  <cp:lastModifiedBy>Мелешкевич Елена Вилевна</cp:lastModifiedBy>
  <cp:revision>1</cp:revision>
  <dcterms:created xsi:type="dcterms:W3CDTF">2021-11-13T14:54:43Z</dcterms:created>
  <dcterms:modified xsi:type="dcterms:W3CDTF">2021-11-13T14:55:07Z</dcterms:modified>
</cp:coreProperties>
</file>