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7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6047"/>
  </p:normalViewPr>
  <p:slideViewPr>
    <p:cSldViewPr snapToGrid="0" snapToObjects="1">
      <p:cViewPr varScale="1">
        <p:scale>
          <a:sx n="53" d="100"/>
          <a:sy n="53" d="100"/>
        </p:scale>
        <p:origin x="200" y="1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A3B927-6AA6-F149-AA12-5BBBDB353901}" type="doc">
      <dgm:prSet loTypeId="urn:microsoft.com/office/officeart/2005/8/layout/gear1" loCatId="" qsTypeId="urn:microsoft.com/office/officeart/2005/8/quickstyle/simple1" qsCatId="simple" csTypeId="urn:microsoft.com/office/officeart/2005/8/colors/accent1_2" csCatId="accent1" phldr="1"/>
      <dgm:spPr/>
    </dgm:pt>
    <dgm:pt modelId="{F3EF3F4B-3570-D54E-8D9D-8E0A0A77FF0B}">
      <dgm:prSet phldrT="[Текст]" custT="1"/>
      <dgm:spPr/>
      <dgm:t>
        <a:bodyPr/>
        <a:lstStyle/>
        <a:p>
          <a:r>
            <a:rPr lang="ru-RU" sz="1600" dirty="0">
              <a:solidFill>
                <a:schemeClr val="tx1">
                  <a:lumMod val="95000"/>
                  <a:lumOff val="5000"/>
                </a:schemeClr>
              </a:solidFill>
            </a:rPr>
            <a:t>Метод повтора,</a:t>
          </a:r>
          <a:br>
            <a:rPr lang="ru-RU" sz="1600" dirty="0">
              <a:solidFill>
                <a:schemeClr val="tx1">
                  <a:lumMod val="95000"/>
                  <a:lumOff val="5000"/>
                </a:schemeClr>
              </a:solidFill>
            </a:rPr>
          </a:br>
          <a:r>
            <a:rPr lang="ru-RU" sz="1600" dirty="0">
              <a:solidFill>
                <a:schemeClr val="tx1">
                  <a:lumMod val="95000"/>
                  <a:lumOff val="5000"/>
                </a:schemeClr>
              </a:solidFill>
            </a:rPr>
            <a:t>показ преподавателя.</a:t>
          </a:r>
          <a:endParaRPr lang="ru-RU" sz="1600" dirty="0"/>
        </a:p>
      </dgm:t>
    </dgm:pt>
    <dgm:pt modelId="{30B0B639-9D9F-834A-A290-72CA53B5E593}" type="parTrans" cxnId="{D5A7346F-C872-BB48-BED0-7ACEF62D26BD}">
      <dgm:prSet/>
      <dgm:spPr/>
      <dgm:t>
        <a:bodyPr/>
        <a:lstStyle/>
        <a:p>
          <a:endParaRPr lang="ru-RU"/>
        </a:p>
      </dgm:t>
    </dgm:pt>
    <dgm:pt modelId="{4812C53E-5461-AA49-BB86-35BBB0AD978F}" type="sibTrans" cxnId="{D5A7346F-C872-BB48-BED0-7ACEF62D26BD}">
      <dgm:prSet/>
      <dgm:spPr/>
      <dgm:t>
        <a:bodyPr/>
        <a:lstStyle/>
        <a:p>
          <a:endParaRPr lang="ru-RU"/>
        </a:p>
      </dgm:t>
    </dgm:pt>
    <dgm:pt modelId="{4BB22012-609C-BF45-A550-8AC04E599ABB}">
      <dgm:prSet phldrT="[Текст]" custT="1"/>
      <dgm:spPr/>
      <dgm:t>
        <a:bodyPr/>
        <a:lstStyle/>
        <a:p>
          <a:r>
            <a:rPr lang="ru-RU" sz="1050" dirty="0">
              <a:solidFill>
                <a:schemeClr val="tx1">
                  <a:lumMod val="95000"/>
                  <a:lumOff val="5000"/>
                </a:schemeClr>
              </a:solidFill>
            </a:rPr>
            <a:t>Метод организации самостоятельной деятельности.</a:t>
          </a:r>
        </a:p>
      </dgm:t>
    </dgm:pt>
    <dgm:pt modelId="{95F884CF-6F47-CB46-A656-0274B4F48932}" type="parTrans" cxnId="{737F58D8-8E7C-044D-AB0F-3517AF9E5AF4}">
      <dgm:prSet/>
      <dgm:spPr/>
      <dgm:t>
        <a:bodyPr/>
        <a:lstStyle/>
        <a:p>
          <a:endParaRPr lang="ru-RU"/>
        </a:p>
      </dgm:t>
    </dgm:pt>
    <dgm:pt modelId="{A3FEA5D0-AA4C-A746-93E0-37D5599C563D}" type="sibTrans" cxnId="{737F58D8-8E7C-044D-AB0F-3517AF9E5AF4}">
      <dgm:prSet/>
      <dgm:spPr/>
      <dgm:t>
        <a:bodyPr/>
        <a:lstStyle/>
        <a:p>
          <a:endParaRPr lang="ru-RU"/>
        </a:p>
      </dgm:t>
    </dgm:pt>
    <dgm:pt modelId="{D736316A-242F-E241-BA86-CC482FAFFC4A}">
      <dgm:prSet phldrT="[Текст]" custT="1"/>
      <dgm:spPr/>
      <dgm:t>
        <a:bodyPr/>
        <a:lstStyle/>
        <a:p>
          <a:r>
            <a:rPr lang="ru-RU" sz="1800" dirty="0">
              <a:solidFill>
                <a:schemeClr val="tx1">
                  <a:lumMod val="95000"/>
                  <a:lumOff val="5000"/>
                </a:schemeClr>
              </a:solidFill>
            </a:rPr>
            <a:t>Беседа,</a:t>
          </a:r>
          <a:br>
            <a:rPr lang="ru-RU" sz="1800" dirty="0">
              <a:solidFill>
                <a:schemeClr val="tx1">
                  <a:lumMod val="95000"/>
                  <a:lumOff val="5000"/>
                </a:schemeClr>
              </a:solidFill>
            </a:rPr>
          </a:br>
          <a:r>
            <a:rPr lang="ru-RU" sz="1800" dirty="0">
              <a:solidFill>
                <a:schemeClr val="tx1">
                  <a:lumMod val="95000"/>
                  <a:lumOff val="5000"/>
                </a:schemeClr>
              </a:solidFill>
            </a:rPr>
            <a:t>диалог.</a:t>
          </a:r>
        </a:p>
      </dgm:t>
    </dgm:pt>
    <dgm:pt modelId="{27F125EB-8B01-574B-95DD-0C381B09C25A}" type="parTrans" cxnId="{B4E3DAE9-D65A-244E-9C6D-93DB329F4B49}">
      <dgm:prSet/>
      <dgm:spPr/>
      <dgm:t>
        <a:bodyPr/>
        <a:lstStyle/>
        <a:p>
          <a:endParaRPr lang="ru-RU"/>
        </a:p>
      </dgm:t>
    </dgm:pt>
    <dgm:pt modelId="{A87811B4-64D0-0F46-9330-C9524CC7754F}" type="sibTrans" cxnId="{B4E3DAE9-D65A-244E-9C6D-93DB329F4B49}">
      <dgm:prSet/>
      <dgm:spPr/>
      <dgm:t>
        <a:bodyPr/>
        <a:lstStyle/>
        <a:p>
          <a:endParaRPr lang="ru-RU"/>
        </a:p>
      </dgm:t>
    </dgm:pt>
    <dgm:pt modelId="{1C9750F9-D77E-FB4D-BD27-3C4616E48D19}" type="pres">
      <dgm:prSet presAssocID="{F4A3B927-6AA6-F149-AA12-5BBBDB353901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D9AD4FB-AE24-4141-A3A4-D71E2CB3F5CE}" type="pres">
      <dgm:prSet presAssocID="{F3EF3F4B-3570-D54E-8D9D-8E0A0A77FF0B}" presName="gear1" presStyleLbl="node1" presStyleIdx="0" presStyleCnt="3" custScaleX="97519">
        <dgm:presLayoutVars>
          <dgm:chMax val="1"/>
          <dgm:bulletEnabled val="1"/>
        </dgm:presLayoutVars>
      </dgm:prSet>
      <dgm:spPr/>
    </dgm:pt>
    <dgm:pt modelId="{0DE4734A-DCC8-9C40-AEB3-4B6A37D0A782}" type="pres">
      <dgm:prSet presAssocID="{F3EF3F4B-3570-D54E-8D9D-8E0A0A77FF0B}" presName="gear1srcNode" presStyleLbl="node1" presStyleIdx="0" presStyleCnt="3"/>
      <dgm:spPr/>
    </dgm:pt>
    <dgm:pt modelId="{4C97F583-8A77-6D44-BA93-966BE47F813E}" type="pres">
      <dgm:prSet presAssocID="{F3EF3F4B-3570-D54E-8D9D-8E0A0A77FF0B}" presName="gear1dstNode" presStyleLbl="node1" presStyleIdx="0" presStyleCnt="3"/>
      <dgm:spPr/>
    </dgm:pt>
    <dgm:pt modelId="{5D53B476-9002-CD4A-BD69-A52392BA6F5F}" type="pres">
      <dgm:prSet presAssocID="{4BB22012-609C-BF45-A550-8AC04E599ABB}" presName="gear2" presStyleLbl="node1" presStyleIdx="1" presStyleCnt="3">
        <dgm:presLayoutVars>
          <dgm:chMax val="1"/>
          <dgm:bulletEnabled val="1"/>
        </dgm:presLayoutVars>
      </dgm:prSet>
      <dgm:spPr/>
    </dgm:pt>
    <dgm:pt modelId="{C890A515-533D-7848-8E50-F6490B856946}" type="pres">
      <dgm:prSet presAssocID="{4BB22012-609C-BF45-A550-8AC04E599ABB}" presName="gear2srcNode" presStyleLbl="node1" presStyleIdx="1" presStyleCnt="3"/>
      <dgm:spPr/>
    </dgm:pt>
    <dgm:pt modelId="{DE8F0279-F133-2543-A54E-CC027DDCC5F0}" type="pres">
      <dgm:prSet presAssocID="{4BB22012-609C-BF45-A550-8AC04E599ABB}" presName="gear2dstNode" presStyleLbl="node1" presStyleIdx="1" presStyleCnt="3"/>
      <dgm:spPr/>
    </dgm:pt>
    <dgm:pt modelId="{EF786E63-E581-E340-951B-8E5772C482FF}" type="pres">
      <dgm:prSet presAssocID="{D736316A-242F-E241-BA86-CC482FAFFC4A}" presName="gear3" presStyleLbl="node1" presStyleIdx="2" presStyleCnt="3"/>
      <dgm:spPr/>
    </dgm:pt>
    <dgm:pt modelId="{A36C1BDA-E096-D44F-A9C2-D5ECD18E3C6B}" type="pres">
      <dgm:prSet presAssocID="{D736316A-242F-E241-BA86-CC482FAFFC4A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6123EF94-5F45-2340-BBA8-4CB65F5892AD}" type="pres">
      <dgm:prSet presAssocID="{D736316A-242F-E241-BA86-CC482FAFFC4A}" presName="gear3srcNode" presStyleLbl="node1" presStyleIdx="2" presStyleCnt="3"/>
      <dgm:spPr/>
    </dgm:pt>
    <dgm:pt modelId="{1DF5C271-3945-BC4E-966F-4787E634ADF3}" type="pres">
      <dgm:prSet presAssocID="{D736316A-242F-E241-BA86-CC482FAFFC4A}" presName="gear3dstNode" presStyleLbl="node1" presStyleIdx="2" presStyleCnt="3"/>
      <dgm:spPr/>
    </dgm:pt>
    <dgm:pt modelId="{EDC4E668-451E-334D-8F83-8E770AB56FD7}" type="pres">
      <dgm:prSet presAssocID="{4812C53E-5461-AA49-BB86-35BBB0AD978F}" presName="connector1" presStyleLbl="sibTrans2D1" presStyleIdx="0" presStyleCnt="3"/>
      <dgm:spPr/>
    </dgm:pt>
    <dgm:pt modelId="{5A53A653-75EC-B743-BDC1-6E732AB0B0C0}" type="pres">
      <dgm:prSet presAssocID="{A3FEA5D0-AA4C-A746-93E0-37D5599C563D}" presName="connector2" presStyleLbl="sibTrans2D1" presStyleIdx="1" presStyleCnt="3"/>
      <dgm:spPr/>
    </dgm:pt>
    <dgm:pt modelId="{09423D6B-A624-4E42-8F9D-9EB487178C78}" type="pres">
      <dgm:prSet presAssocID="{A87811B4-64D0-0F46-9330-C9524CC7754F}" presName="connector3" presStyleLbl="sibTrans2D1" presStyleIdx="2" presStyleCnt="3"/>
      <dgm:spPr/>
    </dgm:pt>
  </dgm:ptLst>
  <dgm:cxnLst>
    <dgm:cxn modelId="{06779514-CEF3-3549-8853-3C7557C5F6C5}" type="presOf" srcId="{4812C53E-5461-AA49-BB86-35BBB0AD978F}" destId="{EDC4E668-451E-334D-8F83-8E770AB56FD7}" srcOrd="0" destOrd="0" presId="urn:microsoft.com/office/officeart/2005/8/layout/gear1"/>
    <dgm:cxn modelId="{253D0C27-5911-FA4C-9A97-F6E293A12F21}" type="presOf" srcId="{F3EF3F4B-3570-D54E-8D9D-8E0A0A77FF0B}" destId="{BD9AD4FB-AE24-4141-A3A4-D71E2CB3F5CE}" srcOrd="0" destOrd="0" presId="urn:microsoft.com/office/officeart/2005/8/layout/gear1"/>
    <dgm:cxn modelId="{A45B2C6F-3976-E74B-BC15-733E3890EED8}" type="presOf" srcId="{F4A3B927-6AA6-F149-AA12-5BBBDB353901}" destId="{1C9750F9-D77E-FB4D-BD27-3C4616E48D19}" srcOrd="0" destOrd="0" presId="urn:microsoft.com/office/officeart/2005/8/layout/gear1"/>
    <dgm:cxn modelId="{D5A7346F-C872-BB48-BED0-7ACEF62D26BD}" srcId="{F4A3B927-6AA6-F149-AA12-5BBBDB353901}" destId="{F3EF3F4B-3570-D54E-8D9D-8E0A0A77FF0B}" srcOrd="0" destOrd="0" parTransId="{30B0B639-9D9F-834A-A290-72CA53B5E593}" sibTransId="{4812C53E-5461-AA49-BB86-35BBB0AD978F}"/>
    <dgm:cxn modelId="{4E8D2B8C-6F02-6B40-9397-DEB4EFCA58B6}" type="presOf" srcId="{A87811B4-64D0-0F46-9330-C9524CC7754F}" destId="{09423D6B-A624-4E42-8F9D-9EB487178C78}" srcOrd="0" destOrd="0" presId="urn:microsoft.com/office/officeart/2005/8/layout/gear1"/>
    <dgm:cxn modelId="{BF860496-9513-E24D-AD2E-6DF638D0C50C}" type="presOf" srcId="{4BB22012-609C-BF45-A550-8AC04E599ABB}" destId="{5D53B476-9002-CD4A-BD69-A52392BA6F5F}" srcOrd="0" destOrd="0" presId="urn:microsoft.com/office/officeart/2005/8/layout/gear1"/>
    <dgm:cxn modelId="{1B1FFAC6-60D1-A441-8817-C6BD80862E00}" type="presOf" srcId="{F3EF3F4B-3570-D54E-8D9D-8E0A0A77FF0B}" destId="{0DE4734A-DCC8-9C40-AEB3-4B6A37D0A782}" srcOrd="1" destOrd="0" presId="urn:microsoft.com/office/officeart/2005/8/layout/gear1"/>
    <dgm:cxn modelId="{AF9279D5-8EAC-F142-8C77-2058604A5402}" type="presOf" srcId="{A3FEA5D0-AA4C-A746-93E0-37D5599C563D}" destId="{5A53A653-75EC-B743-BDC1-6E732AB0B0C0}" srcOrd="0" destOrd="0" presId="urn:microsoft.com/office/officeart/2005/8/layout/gear1"/>
    <dgm:cxn modelId="{13188DD5-B9F3-B44E-8401-0F577107BE53}" type="presOf" srcId="{D736316A-242F-E241-BA86-CC482FAFFC4A}" destId="{6123EF94-5F45-2340-BBA8-4CB65F5892AD}" srcOrd="2" destOrd="0" presId="urn:microsoft.com/office/officeart/2005/8/layout/gear1"/>
    <dgm:cxn modelId="{737F58D8-8E7C-044D-AB0F-3517AF9E5AF4}" srcId="{F4A3B927-6AA6-F149-AA12-5BBBDB353901}" destId="{4BB22012-609C-BF45-A550-8AC04E599ABB}" srcOrd="1" destOrd="0" parTransId="{95F884CF-6F47-CB46-A656-0274B4F48932}" sibTransId="{A3FEA5D0-AA4C-A746-93E0-37D5599C563D}"/>
    <dgm:cxn modelId="{3A6A81E5-1736-4B4D-B948-5512D482FC78}" type="presOf" srcId="{4BB22012-609C-BF45-A550-8AC04E599ABB}" destId="{DE8F0279-F133-2543-A54E-CC027DDCC5F0}" srcOrd="2" destOrd="0" presId="urn:microsoft.com/office/officeart/2005/8/layout/gear1"/>
    <dgm:cxn modelId="{B4E3DAE9-D65A-244E-9C6D-93DB329F4B49}" srcId="{F4A3B927-6AA6-F149-AA12-5BBBDB353901}" destId="{D736316A-242F-E241-BA86-CC482FAFFC4A}" srcOrd="2" destOrd="0" parTransId="{27F125EB-8B01-574B-95DD-0C381B09C25A}" sibTransId="{A87811B4-64D0-0F46-9330-C9524CC7754F}"/>
    <dgm:cxn modelId="{01526BEA-361D-A849-A196-B29A22B1F4F7}" type="presOf" srcId="{D736316A-242F-E241-BA86-CC482FAFFC4A}" destId="{A36C1BDA-E096-D44F-A9C2-D5ECD18E3C6B}" srcOrd="1" destOrd="0" presId="urn:microsoft.com/office/officeart/2005/8/layout/gear1"/>
    <dgm:cxn modelId="{3DEA0AF5-7FD4-5E41-8BE0-1F5DE1B7B87A}" type="presOf" srcId="{4BB22012-609C-BF45-A550-8AC04E599ABB}" destId="{C890A515-533D-7848-8E50-F6490B856946}" srcOrd="1" destOrd="0" presId="urn:microsoft.com/office/officeart/2005/8/layout/gear1"/>
    <dgm:cxn modelId="{28F8ACF5-D57C-E045-9217-BA7FE2FFCDD2}" type="presOf" srcId="{F3EF3F4B-3570-D54E-8D9D-8E0A0A77FF0B}" destId="{4C97F583-8A77-6D44-BA93-966BE47F813E}" srcOrd="2" destOrd="0" presId="urn:microsoft.com/office/officeart/2005/8/layout/gear1"/>
    <dgm:cxn modelId="{DBF78AFD-8813-3147-9A06-7E45D786710F}" type="presOf" srcId="{D736316A-242F-E241-BA86-CC482FAFFC4A}" destId="{1DF5C271-3945-BC4E-966F-4787E634ADF3}" srcOrd="3" destOrd="0" presId="urn:microsoft.com/office/officeart/2005/8/layout/gear1"/>
    <dgm:cxn modelId="{12F945FF-6A3B-6E44-A2C9-C2B8356BB8F0}" type="presOf" srcId="{D736316A-242F-E241-BA86-CC482FAFFC4A}" destId="{EF786E63-E581-E340-951B-8E5772C482FF}" srcOrd="0" destOrd="0" presId="urn:microsoft.com/office/officeart/2005/8/layout/gear1"/>
    <dgm:cxn modelId="{78D28450-32B6-1F41-B12D-80D99E912C1A}" type="presParOf" srcId="{1C9750F9-D77E-FB4D-BD27-3C4616E48D19}" destId="{BD9AD4FB-AE24-4141-A3A4-D71E2CB3F5CE}" srcOrd="0" destOrd="0" presId="urn:microsoft.com/office/officeart/2005/8/layout/gear1"/>
    <dgm:cxn modelId="{36742606-9CBA-4047-B04F-C33657A4668C}" type="presParOf" srcId="{1C9750F9-D77E-FB4D-BD27-3C4616E48D19}" destId="{0DE4734A-DCC8-9C40-AEB3-4B6A37D0A782}" srcOrd="1" destOrd="0" presId="urn:microsoft.com/office/officeart/2005/8/layout/gear1"/>
    <dgm:cxn modelId="{A69B097C-8F0A-6543-BACF-A23F2D7CD6A8}" type="presParOf" srcId="{1C9750F9-D77E-FB4D-BD27-3C4616E48D19}" destId="{4C97F583-8A77-6D44-BA93-966BE47F813E}" srcOrd="2" destOrd="0" presId="urn:microsoft.com/office/officeart/2005/8/layout/gear1"/>
    <dgm:cxn modelId="{5348C5D1-78F1-5C41-95E7-1D730CDD55E1}" type="presParOf" srcId="{1C9750F9-D77E-FB4D-BD27-3C4616E48D19}" destId="{5D53B476-9002-CD4A-BD69-A52392BA6F5F}" srcOrd="3" destOrd="0" presId="urn:microsoft.com/office/officeart/2005/8/layout/gear1"/>
    <dgm:cxn modelId="{42311AE2-E6C6-6F43-8091-F80E8B402365}" type="presParOf" srcId="{1C9750F9-D77E-FB4D-BD27-3C4616E48D19}" destId="{C890A515-533D-7848-8E50-F6490B856946}" srcOrd="4" destOrd="0" presId="urn:microsoft.com/office/officeart/2005/8/layout/gear1"/>
    <dgm:cxn modelId="{3031841C-F567-7C40-BA84-E5BC051D1069}" type="presParOf" srcId="{1C9750F9-D77E-FB4D-BD27-3C4616E48D19}" destId="{DE8F0279-F133-2543-A54E-CC027DDCC5F0}" srcOrd="5" destOrd="0" presId="urn:microsoft.com/office/officeart/2005/8/layout/gear1"/>
    <dgm:cxn modelId="{83499458-2D2B-3F43-A023-EF9621E0D26F}" type="presParOf" srcId="{1C9750F9-D77E-FB4D-BD27-3C4616E48D19}" destId="{EF786E63-E581-E340-951B-8E5772C482FF}" srcOrd="6" destOrd="0" presId="urn:microsoft.com/office/officeart/2005/8/layout/gear1"/>
    <dgm:cxn modelId="{AC514773-E9F6-334A-92AE-8E50B705520A}" type="presParOf" srcId="{1C9750F9-D77E-FB4D-BD27-3C4616E48D19}" destId="{A36C1BDA-E096-D44F-A9C2-D5ECD18E3C6B}" srcOrd="7" destOrd="0" presId="urn:microsoft.com/office/officeart/2005/8/layout/gear1"/>
    <dgm:cxn modelId="{E672EB45-CF13-2A44-AEFB-D088FAF1A18C}" type="presParOf" srcId="{1C9750F9-D77E-FB4D-BD27-3C4616E48D19}" destId="{6123EF94-5F45-2340-BBA8-4CB65F5892AD}" srcOrd="8" destOrd="0" presId="urn:microsoft.com/office/officeart/2005/8/layout/gear1"/>
    <dgm:cxn modelId="{BE5C8997-AAF9-064D-9412-7703478C6D64}" type="presParOf" srcId="{1C9750F9-D77E-FB4D-BD27-3C4616E48D19}" destId="{1DF5C271-3945-BC4E-966F-4787E634ADF3}" srcOrd="9" destOrd="0" presId="urn:microsoft.com/office/officeart/2005/8/layout/gear1"/>
    <dgm:cxn modelId="{BCC5303E-2D33-6D43-8F21-96F27DF46E30}" type="presParOf" srcId="{1C9750F9-D77E-FB4D-BD27-3C4616E48D19}" destId="{EDC4E668-451E-334D-8F83-8E770AB56FD7}" srcOrd="10" destOrd="0" presId="urn:microsoft.com/office/officeart/2005/8/layout/gear1"/>
    <dgm:cxn modelId="{FE1578EA-995F-2D41-8C8E-7FBA0811B3AE}" type="presParOf" srcId="{1C9750F9-D77E-FB4D-BD27-3C4616E48D19}" destId="{5A53A653-75EC-B743-BDC1-6E732AB0B0C0}" srcOrd="11" destOrd="0" presId="urn:microsoft.com/office/officeart/2005/8/layout/gear1"/>
    <dgm:cxn modelId="{884583DF-020D-F14F-8BAD-42091138D986}" type="presParOf" srcId="{1C9750F9-D77E-FB4D-BD27-3C4616E48D19}" destId="{09423D6B-A624-4E42-8F9D-9EB487178C78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9AD4FB-AE24-4141-A3A4-D71E2CB3F5CE}">
      <dsp:nvSpPr>
        <dsp:cNvPr id="0" name=""/>
        <dsp:cNvSpPr/>
      </dsp:nvSpPr>
      <dsp:spPr>
        <a:xfrm>
          <a:off x="4924138" y="2231836"/>
          <a:ext cx="2594125" cy="2727799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tx1">
                  <a:lumMod val="95000"/>
                  <a:lumOff val="5000"/>
                </a:schemeClr>
              </a:solidFill>
            </a:rPr>
            <a:t>Метод повтора,</a:t>
          </a:r>
          <a:br>
            <a:rPr lang="ru-RU" sz="1600" kern="1200" dirty="0">
              <a:solidFill>
                <a:schemeClr val="tx1">
                  <a:lumMod val="95000"/>
                  <a:lumOff val="5000"/>
                </a:schemeClr>
              </a:solidFill>
            </a:rPr>
          </a:br>
          <a:r>
            <a:rPr lang="ru-RU" sz="1600" kern="1200" dirty="0">
              <a:solidFill>
                <a:schemeClr val="tx1">
                  <a:lumMod val="95000"/>
                  <a:lumOff val="5000"/>
                </a:schemeClr>
              </a:solidFill>
            </a:rPr>
            <a:t>показ преподавателя.</a:t>
          </a:r>
          <a:endParaRPr lang="ru-RU" sz="1600" kern="1200" dirty="0"/>
        </a:p>
      </dsp:txBody>
      <dsp:txXfrm>
        <a:off x="5445673" y="2861929"/>
        <a:ext cx="1551055" cy="1419323"/>
      </dsp:txXfrm>
    </dsp:sp>
    <dsp:sp modelId="{5D53B476-9002-CD4A-BD69-A52392BA6F5F}">
      <dsp:nvSpPr>
        <dsp:cNvPr id="0" name=""/>
        <dsp:cNvSpPr/>
      </dsp:nvSpPr>
      <dsp:spPr>
        <a:xfrm>
          <a:off x="3304056" y="1587083"/>
          <a:ext cx="1983854" cy="1983854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50" kern="1200" dirty="0">
              <a:solidFill>
                <a:schemeClr val="tx1">
                  <a:lumMod val="95000"/>
                  <a:lumOff val="5000"/>
                </a:schemeClr>
              </a:solidFill>
            </a:rPr>
            <a:t>Метод организации самостоятельной деятельности.</a:t>
          </a:r>
        </a:p>
      </dsp:txBody>
      <dsp:txXfrm>
        <a:off x="3803497" y="2089543"/>
        <a:ext cx="984972" cy="978934"/>
      </dsp:txXfrm>
    </dsp:sp>
    <dsp:sp modelId="{EF786E63-E581-E340-951B-8E5772C482FF}">
      <dsp:nvSpPr>
        <dsp:cNvPr id="0" name=""/>
        <dsp:cNvSpPr/>
      </dsp:nvSpPr>
      <dsp:spPr>
        <a:xfrm rot="20700000">
          <a:off x="4415216" y="218426"/>
          <a:ext cx="1943772" cy="1943772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>
                  <a:lumMod val="95000"/>
                  <a:lumOff val="5000"/>
                </a:schemeClr>
              </a:solidFill>
            </a:rPr>
            <a:t>Беседа,</a:t>
          </a:r>
          <a:br>
            <a:rPr lang="ru-RU" sz="1800" kern="1200" dirty="0">
              <a:solidFill>
                <a:schemeClr val="tx1">
                  <a:lumMod val="95000"/>
                  <a:lumOff val="5000"/>
                </a:schemeClr>
              </a:solidFill>
            </a:rPr>
          </a:br>
          <a:r>
            <a:rPr lang="ru-RU" sz="1800" kern="1200" dirty="0">
              <a:solidFill>
                <a:schemeClr val="tx1">
                  <a:lumMod val="95000"/>
                  <a:lumOff val="5000"/>
                </a:schemeClr>
              </a:solidFill>
            </a:rPr>
            <a:t>диалог.</a:t>
          </a:r>
        </a:p>
      </dsp:txBody>
      <dsp:txXfrm rot="-20700000">
        <a:off x="4841543" y="644752"/>
        <a:ext cx="1091119" cy="1091119"/>
      </dsp:txXfrm>
    </dsp:sp>
    <dsp:sp modelId="{EDC4E668-451E-334D-8F83-8E770AB56FD7}">
      <dsp:nvSpPr>
        <dsp:cNvPr id="0" name=""/>
        <dsp:cNvSpPr/>
      </dsp:nvSpPr>
      <dsp:spPr>
        <a:xfrm>
          <a:off x="4689882" y="1815369"/>
          <a:ext cx="3491583" cy="3491583"/>
        </a:xfrm>
        <a:prstGeom prst="circularArrow">
          <a:avLst>
            <a:gd name="adj1" fmla="val 4687"/>
            <a:gd name="adj2" fmla="val 299029"/>
            <a:gd name="adj3" fmla="val 2531839"/>
            <a:gd name="adj4" fmla="val 15827917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53A653-75EC-B743-BDC1-6E732AB0B0C0}">
      <dsp:nvSpPr>
        <dsp:cNvPr id="0" name=""/>
        <dsp:cNvSpPr/>
      </dsp:nvSpPr>
      <dsp:spPr>
        <a:xfrm>
          <a:off x="2952719" y="1144847"/>
          <a:ext cx="2536853" cy="253685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423D6B-A624-4E42-8F9D-9EB487178C78}">
      <dsp:nvSpPr>
        <dsp:cNvPr id="0" name=""/>
        <dsp:cNvSpPr/>
      </dsp:nvSpPr>
      <dsp:spPr>
        <a:xfrm>
          <a:off x="3965602" y="-210617"/>
          <a:ext cx="2735239" cy="2735239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865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872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28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52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11/14/21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6792154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11/14/21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5337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11/14/21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9372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11/14/21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463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11/14/21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133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11/14/21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547128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11/14/21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032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05455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512809-5AFD-F540-BE03-4912225496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Методы обучения классическому танцу</a:t>
            </a:r>
          </a:p>
        </p:txBody>
      </p:sp>
    </p:spTree>
    <p:extLst>
      <p:ext uri="{BB962C8B-B14F-4D97-AF65-F5344CB8AC3E}">
        <p14:creationId xmlns:p14="http://schemas.microsoft.com/office/powerpoint/2010/main" val="2049020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F085207-D716-0C49-BF75-34AA74B0A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488" y="649706"/>
            <a:ext cx="10178322" cy="3593591"/>
          </a:xfrm>
        </p:spPr>
        <p:txBody>
          <a:bodyPr/>
          <a:lstStyle/>
          <a:p>
            <a:r>
              <a:rPr lang="ru-RU" dirty="0"/>
              <a:t>Классический танец является отдельной дисциплиной в школах , а также включается в образовательные программы. </a:t>
            </a:r>
          </a:p>
          <a:p>
            <a:r>
              <a:rPr lang="ru-RU" dirty="0"/>
              <a:t>Классический танец развивает </a:t>
            </a:r>
            <a:r>
              <a:rPr lang="ru-RU" dirty="0" err="1"/>
              <a:t>выворотность</a:t>
            </a:r>
            <a:r>
              <a:rPr lang="ru-RU" dirty="0"/>
              <a:t> ног, танцевальный шаг, гибкость, устойчивость, легкий высокий прыжок, свободное владение телом, координацию движений.</a:t>
            </a:r>
          </a:p>
          <a:p>
            <a:r>
              <a:rPr lang="ru-RU" dirty="0"/>
              <a:t>Классический танец улучшает гибкость, тонус тела. Развивает мускулы и помогает в формировании хорошей осанки, равновесия и координации, пробуждает осознание красоты, развивает уверенность и самоуважение.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CE4B72B-7426-4D47-A033-380F7BB2D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7434" y="3760914"/>
            <a:ext cx="4042104" cy="260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202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4DE4104C-2220-CB47-894A-EED519C66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u="sng" dirty="0">
                <a:latin typeface="+mn-lt"/>
              </a:rPr>
              <a:t>Методы обучения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15" name="Объект 14">
            <a:extLst>
              <a:ext uri="{FF2B5EF4-FFF2-40B4-BE49-F238E27FC236}">
                <a16:creationId xmlns:a16="http://schemas.microsoft.com/office/drawing/2014/main" id="{BB5945FC-260B-DE41-A106-9039D09C7D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9479737"/>
              </p:ext>
            </p:extLst>
          </p:nvPr>
        </p:nvGraphicFramePr>
        <p:xfrm>
          <a:off x="1250950" y="1515979"/>
          <a:ext cx="10179050" cy="4959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09687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D130C3D-8C97-694D-BFB2-C730930655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3552" y="2911643"/>
            <a:ext cx="10178322" cy="3593591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Методика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теория обучения определённому учебному предмету. 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Объектом исследования методики является процесс обучения той или иной учебной дисциплине, предметом - связь, взаимодействие преподавания и учения в обучении конкретному учебному предмету.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Каждый учебный предмет имеет свою методику. Она отражает закономерность протекания процесса, содержание и методы преподавания.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Выбор методов обучения не может быть произвольным. Выбирая тот или иной метод обучения, преподавателю необходимо каждый раз учитывать многие зависимости.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Прежде всего, определяется главная цель и конкретные задачи, которые будут решаться на уроке</a:t>
            </a:r>
            <a:r>
              <a:rPr lang="ru-RU" dirty="0"/>
              <a:t>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B17BB87-40FA-C04E-A6CB-6C88D816B4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831" y="352766"/>
            <a:ext cx="3810001" cy="252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923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778E427-FD3C-0B43-92D6-6A0DCE3AC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6839" y="601580"/>
            <a:ext cx="10178322" cy="44516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u="sng" dirty="0"/>
              <a:t> Рассказ и беседа</a:t>
            </a:r>
            <a:r>
              <a:rPr lang="ru-RU" dirty="0"/>
              <a:t>        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Осмысленность - один из основных принципов методики Вагановой. Она приучала своих девочек не просто копировать показ движения, а понимать его сущность. Ваганова стремилась объяснить им, как именно работают те или иные мышцы, выполняющие движение, почему один</a:t>
            </a:r>
            <a:r>
              <a:rPr lang="ru-RU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нюанс придает исполнению красоту, а другой делает его неуклюжим.</a:t>
            </a:r>
          </a:p>
          <a:p>
            <a:pPr marL="0" indent="0">
              <a:buNone/>
            </a:pPr>
            <a:endParaRPr lang="ru-RU" b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Использование терминологии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Слуховая память фиксирует в сознании все то, что танцовщик слышал и слышит от своих учителей, репетиторов, балетмейстеров, все то, что «говорит» ему музыка, концертмейстер (в данном случае).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Зрительная память фиксирует в сознании танцовщика все то, что ему показывали и показывают учителя, репетитор, балетмейстер, художник спектакля, и весь ход событий сценического действия, в котором он участвует.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AC0AA04-FDBA-7245-BC50-FE5B174C5D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7411" y="4604082"/>
            <a:ext cx="2708776" cy="1997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063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3F50DCE-5705-0040-9F7F-A0BBB5D28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6839" y="601579"/>
            <a:ext cx="10178322" cy="35935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u="sng" dirty="0"/>
              <a:t> </a:t>
            </a:r>
            <a:r>
              <a:rPr lang="ru-RU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Метод объяснения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Во время выполнения учебного задания замечания надо делать своевременно, поддерживая, а не рассеивая внимание класса, при этом неуклонно требовать, чтобы ученики выполняли очередное движение активно и детально готовились к следующему, связывая каждое из них в единое целое. Это научит будущих танцовщиков предвидеть все свои действия, учитывая рисунок, характер и музыкальность исполнения учебного задания.</a:t>
            </a:r>
          </a:p>
          <a:p>
            <a:pPr marL="0" indent="0">
              <a:buNone/>
            </a:pPr>
            <a:r>
              <a:rPr lang="ru-RU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Метод показа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Зрительная память воспитывается и укрепляется при помощи наглядности.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Показ преподавателя должен помочь ученику понять и освоить одинаковые для всех исполнительские правила техники движения, а не подавлять его творческую индивидуальность.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0D30B02-A7BA-FF42-BAF3-E5B678FF88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8300" y="3920366"/>
            <a:ext cx="3756861" cy="24082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AAABE3D-DB27-E049-85BB-A607AB83F832}"/>
              </a:ext>
            </a:extLst>
          </p:cNvPr>
          <p:cNvSpPr txBox="1"/>
          <p:nvPr/>
        </p:nvSpPr>
        <p:spPr>
          <a:xfrm>
            <a:off x="1006839" y="4201158"/>
            <a:ext cx="640393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/>
              <a:t>Метод упражнения </a:t>
            </a:r>
          </a:p>
          <a:p>
            <a:r>
              <a:rPr lang="ru-RU" dirty="0"/>
              <a:t>Моторная память закрепляется трудно, путем многократно </a:t>
            </a:r>
            <a:br>
              <a:rPr lang="ru-RU" dirty="0"/>
            </a:br>
            <a:r>
              <a:rPr lang="ru-RU" dirty="0"/>
              <a:t>повторяемых упражнений на протяжении всего курса </a:t>
            </a:r>
            <a:br>
              <a:rPr lang="ru-RU" dirty="0"/>
            </a:br>
            <a:r>
              <a:rPr lang="ru-RU" dirty="0"/>
              <a:t>обучения. Без хорошо развитой моторной памяти у будущего </a:t>
            </a:r>
            <a:br>
              <a:rPr lang="ru-RU" dirty="0"/>
            </a:br>
            <a:r>
              <a:rPr lang="ru-RU" dirty="0"/>
              <a:t>танцовщика не может быть хорошей устойчивости, гибкости, </a:t>
            </a:r>
            <a:br>
              <a:rPr lang="ru-RU" dirty="0"/>
            </a:br>
            <a:r>
              <a:rPr lang="ru-RU" dirty="0"/>
              <a:t>легкости, мягкости, простоты и свободы движения.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0025241"/>
      </p:ext>
    </p:extLst>
  </p:cSld>
  <p:clrMapOvr>
    <a:masterClrMapping/>
  </p:clrMapOvr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{9E9D8218-1A7A-8447-B7EC-FA015E74C067}tf10001071</Template>
  <TotalTime>24</TotalTime>
  <Words>462</Words>
  <Application>Microsoft Macintosh PowerPoint</Application>
  <PresentationFormat>Широкоэкранный</PresentationFormat>
  <Paragraphs>25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Corbel</vt:lpstr>
      <vt:lpstr>Gill Sans MT</vt:lpstr>
      <vt:lpstr>Impact</vt:lpstr>
      <vt:lpstr>Эмблема</vt:lpstr>
      <vt:lpstr>Методы обучения классическому танцу</vt:lpstr>
      <vt:lpstr>Презентация PowerPoint</vt:lpstr>
      <vt:lpstr>Методы обучения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обучения классическому танцу</dc:title>
  <dc:creator>Microsoft Office User</dc:creator>
  <cp:lastModifiedBy>Microsoft Office User</cp:lastModifiedBy>
  <cp:revision>2</cp:revision>
  <dcterms:created xsi:type="dcterms:W3CDTF">2021-11-14T17:53:48Z</dcterms:created>
  <dcterms:modified xsi:type="dcterms:W3CDTF">2021-11-14T18:18:32Z</dcterms:modified>
</cp:coreProperties>
</file>