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3042" y="8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a:t>Образец заголовка</a:t>
            </a:r>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5333" b="1" cap="all"/>
            </a:lvl1pPr>
          </a:lstStyle>
          <a:p>
            <a:r>
              <a:rPr lang="ru-RU"/>
              <a:t>Образец заголовка</a:t>
            </a:r>
          </a:p>
        </p:txBody>
      </p:sp>
      <p:sp>
        <p:nvSpPr>
          <p:cNvPr id="3" name="Текст 2"/>
          <p:cNvSpPr>
            <a:spLocks noGrp="1"/>
          </p:cNvSpPr>
          <p:nvPr>
            <p:ph type="body" idx="1"/>
          </p:nvPr>
        </p:nvSpPr>
        <p:spPr>
          <a:xfrm>
            <a:off x="541735" y="3875618"/>
            <a:ext cx="5829300" cy="2000249"/>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34290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348615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12.06.2019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342900" y="2046817"/>
            <a:ext cx="303014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ru-RU"/>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ru-RU"/>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12.06.2019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12.06.2019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12.06.2019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667" b="1"/>
            </a:lvl1pPr>
          </a:lstStyle>
          <a:p>
            <a:r>
              <a:rPr lang="ru-RU"/>
              <a:t>Образец заголовка</a:t>
            </a:r>
          </a:p>
        </p:txBody>
      </p:sp>
      <p:sp>
        <p:nvSpPr>
          <p:cNvPr id="3" name="Содержимое 2"/>
          <p:cNvSpPr>
            <a:spLocks noGrp="1"/>
          </p:cNvSpPr>
          <p:nvPr>
            <p:ph idx="1"/>
          </p:nvPr>
        </p:nvSpPr>
        <p:spPr>
          <a:xfrm>
            <a:off x="2681287" y="364067"/>
            <a:ext cx="3833813" cy="7804151"/>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342900" y="1913467"/>
            <a:ext cx="2256235" cy="6254751"/>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12.06.2019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667" b="1"/>
            </a:lvl1pPr>
          </a:lstStyle>
          <a:p>
            <a:r>
              <a:rPr lang="ru-RU"/>
              <a:t>Образец заголовка</a:t>
            </a:r>
          </a:p>
        </p:txBody>
      </p:sp>
      <p:sp>
        <p:nvSpPr>
          <p:cNvPr id="3" name="Рисунок 2"/>
          <p:cNvSpPr>
            <a:spLocks noGrp="1"/>
          </p:cNvSpPr>
          <p:nvPr>
            <p:ph type="pic" idx="1"/>
          </p:nvPr>
        </p:nvSpPr>
        <p:spPr>
          <a:xfrm>
            <a:off x="1344216" y="817033"/>
            <a:ext cx="4114800" cy="54864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12.06.2019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B4C71EC6-210F-42DE-9C53-41977AD35B3D}" type="datetimeFigureOut">
              <a:rPr lang="ru-RU" smtClean="0"/>
              <a:t>12.06.2019</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ru-RU"/>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067867-761F-43E2-82A4-8F9822A5D6D3}"/>
              </a:ext>
            </a:extLst>
          </p:cNvPr>
          <p:cNvSpPr>
            <a:spLocks noGrp="1"/>
          </p:cNvSpPr>
          <p:nvPr>
            <p:ph type="title"/>
          </p:nvPr>
        </p:nvSpPr>
        <p:spPr>
          <a:xfrm>
            <a:off x="342900" y="179512"/>
            <a:ext cx="6172200" cy="1728192"/>
          </a:xfrm>
        </p:spPr>
        <p:txBody>
          <a:bodyPr>
            <a:noAutofit/>
          </a:bodyPr>
          <a:lstStyle/>
          <a:p>
            <a:r>
              <a:rPr lang="ru-RU" sz="3200" b="1" dirty="0">
                <a:solidFill>
                  <a:schemeClr val="tx2">
                    <a:lumMod val="75000"/>
                  </a:schemeClr>
                </a:solidFill>
                <a:latin typeface="AllodsWest" panose="02000000000000000000" pitchFamily="2" charset="0"/>
              </a:rPr>
              <a:t>Папка-передвижка</a:t>
            </a:r>
            <a:br>
              <a:rPr lang="ru-RU" sz="3200" dirty="0">
                <a:solidFill>
                  <a:schemeClr val="tx2">
                    <a:lumMod val="75000"/>
                  </a:schemeClr>
                </a:solidFill>
                <a:latin typeface="AllodsWest" panose="02000000000000000000" pitchFamily="2" charset="0"/>
              </a:rPr>
            </a:br>
            <a:r>
              <a:rPr lang="ru-RU" sz="3200" b="1" dirty="0">
                <a:solidFill>
                  <a:schemeClr val="tx2">
                    <a:lumMod val="75000"/>
                  </a:schemeClr>
                </a:solidFill>
                <a:latin typeface="AllodsWest" panose="02000000000000000000" pitchFamily="2" charset="0"/>
              </a:rPr>
              <a:t>«Развивающие игры ТРИЗ</a:t>
            </a:r>
            <a:r>
              <a:rPr lang="ru-RU" sz="3200" dirty="0">
                <a:solidFill>
                  <a:schemeClr val="tx2">
                    <a:lumMod val="75000"/>
                  </a:schemeClr>
                </a:solidFill>
                <a:latin typeface="AllodsWest" panose="02000000000000000000" pitchFamily="2" charset="0"/>
              </a:rPr>
              <a:t>»</a:t>
            </a:r>
            <a:br>
              <a:rPr lang="ru-RU" sz="3200" dirty="0">
                <a:solidFill>
                  <a:schemeClr val="tx2">
                    <a:lumMod val="75000"/>
                  </a:schemeClr>
                </a:solidFill>
                <a:latin typeface="AllodsWest" panose="02000000000000000000" pitchFamily="2" charset="0"/>
              </a:rPr>
            </a:br>
            <a:endParaRPr lang="ru-RU" sz="3200" dirty="0">
              <a:solidFill>
                <a:schemeClr val="tx2">
                  <a:lumMod val="75000"/>
                </a:schemeClr>
              </a:solidFill>
              <a:latin typeface="AllodsWest" panose="02000000000000000000" pitchFamily="2" charset="0"/>
            </a:endParaRPr>
          </a:p>
        </p:txBody>
      </p:sp>
      <p:sp>
        <p:nvSpPr>
          <p:cNvPr id="3" name="Объект 2">
            <a:extLst>
              <a:ext uri="{FF2B5EF4-FFF2-40B4-BE49-F238E27FC236}">
                <a16:creationId xmlns:a16="http://schemas.microsoft.com/office/drawing/2014/main" id="{737E5E2B-A2F0-40B4-A2A2-2E114E11625F}"/>
              </a:ext>
            </a:extLst>
          </p:cNvPr>
          <p:cNvSpPr>
            <a:spLocks noGrp="1"/>
          </p:cNvSpPr>
          <p:nvPr>
            <p:ph idx="1"/>
          </p:nvPr>
        </p:nvSpPr>
        <p:spPr>
          <a:xfrm>
            <a:off x="342900" y="1331640"/>
            <a:ext cx="6172200" cy="6034617"/>
          </a:xfrm>
        </p:spPr>
        <p:txBody>
          <a:bodyPr>
            <a:normAutofit fontScale="25000" lnSpcReduction="20000"/>
          </a:bodyPr>
          <a:lstStyle/>
          <a:p>
            <a:pPr marL="0" indent="0" algn="ctr">
              <a:buNone/>
            </a:pPr>
            <a:r>
              <a:rPr lang="ru-RU" sz="8800" b="1" u="sng" dirty="0">
                <a:solidFill>
                  <a:schemeClr val="tx2">
                    <a:lumMod val="75000"/>
                  </a:schemeClr>
                </a:solidFill>
                <a:latin typeface="AllodsWest" panose="02000000000000000000" pitchFamily="2" charset="0"/>
              </a:rPr>
              <a:t>Цель ТРИЗ</a:t>
            </a:r>
            <a:r>
              <a:rPr lang="ru-RU" sz="8800" dirty="0">
                <a:solidFill>
                  <a:schemeClr val="tx2">
                    <a:lumMod val="75000"/>
                  </a:schemeClr>
                </a:solidFill>
                <a:latin typeface="AllodsWest" panose="02000000000000000000" pitchFamily="2" charset="0"/>
              </a:rPr>
              <a:t> – не просто развить фантазию детей, а научить мыслить системно, с пониманием происходящих процессов. Дать в руки воспитателям и родителям инструмент по конкретному практическому воспитанию у детей качеств, творческой личности, способной понимать единство и противоречие окружающего мира, решать свои маленькие проблемы. </a:t>
            </a:r>
          </a:p>
          <a:p>
            <a:pPr marL="0" indent="0" algn="ctr">
              <a:buNone/>
            </a:pPr>
            <a:r>
              <a:rPr lang="ru-RU" sz="8800" b="1" u="sng" dirty="0">
                <a:solidFill>
                  <a:schemeClr val="tx2">
                    <a:lumMod val="75000"/>
                  </a:schemeClr>
                </a:solidFill>
                <a:latin typeface="AllodsWest" panose="02000000000000000000" pitchFamily="2" charset="0"/>
              </a:rPr>
              <a:t>ТРИЗ </a:t>
            </a:r>
            <a:r>
              <a:rPr lang="ru-RU" sz="8800" dirty="0">
                <a:solidFill>
                  <a:schemeClr val="tx2">
                    <a:lumMod val="75000"/>
                  </a:schemeClr>
                </a:solidFill>
                <a:latin typeface="AllodsWest" panose="02000000000000000000" pitchFamily="2" charset="0"/>
              </a:rPr>
              <a:t>– теория решения изобретательных задач. Данная программа направлена на активизацию творческого воображения, мышления, на развитие умения находить порой необычные решения различных задач.</a:t>
            </a:r>
          </a:p>
          <a:p>
            <a:pPr marL="0" indent="0" algn="ctr">
              <a:buNone/>
            </a:pPr>
            <a:r>
              <a:rPr lang="ru-RU" sz="8800" dirty="0">
                <a:solidFill>
                  <a:schemeClr val="tx2">
                    <a:lumMod val="75000"/>
                  </a:schemeClr>
                </a:solidFill>
                <a:latin typeface="AllodsWest" panose="02000000000000000000" pitchFamily="2" charset="0"/>
              </a:rPr>
              <a:t>Элементы ТРИЗ можно использовать не только в детском саду, но и дома. Ниже приведены некоторые игры, упражнения, которые помогут вам не только развить своего малыша, но и занимательно провести время.</a:t>
            </a:r>
          </a:p>
          <a:p>
            <a:pPr marL="0" indent="0">
              <a:buNone/>
            </a:pPr>
            <a:endParaRPr lang="ru-RU" sz="2400" dirty="0">
              <a:latin typeface="AllodsWest" panose="02000000000000000000" pitchFamily="2" charset="0"/>
            </a:endParaRPr>
          </a:p>
        </p:txBody>
      </p:sp>
    </p:spTree>
    <p:extLst>
      <p:ext uri="{BB962C8B-B14F-4D97-AF65-F5344CB8AC3E}">
        <p14:creationId xmlns:p14="http://schemas.microsoft.com/office/powerpoint/2010/main" val="3331807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067867-761F-43E2-82A4-8F9822A5D6D3}"/>
              </a:ext>
            </a:extLst>
          </p:cNvPr>
          <p:cNvSpPr>
            <a:spLocks noGrp="1"/>
          </p:cNvSpPr>
          <p:nvPr>
            <p:ph type="title"/>
          </p:nvPr>
        </p:nvSpPr>
        <p:spPr>
          <a:xfrm>
            <a:off x="373986" y="179512"/>
            <a:ext cx="6172200" cy="1224136"/>
          </a:xfrm>
        </p:spPr>
        <p:txBody>
          <a:bodyPr>
            <a:noAutofit/>
          </a:bodyPr>
          <a:lstStyle/>
          <a:p>
            <a:r>
              <a:rPr lang="ru-RU" sz="3200" b="1" dirty="0">
                <a:solidFill>
                  <a:schemeClr val="tx2">
                    <a:lumMod val="75000"/>
                  </a:schemeClr>
                </a:solidFill>
                <a:latin typeface="AllodsWest" panose="02000000000000000000" pitchFamily="2" charset="0"/>
              </a:rPr>
              <a:t>Игра «Хорошо-плохо». </a:t>
            </a:r>
          </a:p>
        </p:txBody>
      </p:sp>
      <p:sp>
        <p:nvSpPr>
          <p:cNvPr id="3" name="Объект 2">
            <a:extLst>
              <a:ext uri="{FF2B5EF4-FFF2-40B4-BE49-F238E27FC236}">
                <a16:creationId xmlns:a16="http://schemas.microsoft.com/office/drawing/2014/main" id="{737E5E2B-A2F0-40B4-A2A2-2E114E11625F}"/>
              </a:ext>
            </a:extLst>
          </p:cNvPr>
          <p:cNvSpPr>
            <a:spLocks noGrp="1"/>
          </p:cNvSpPr>
          <p:nvPr>
            <p:ph idx="1"/>
          </p:nvPr>
        </p:nvSpPr>
        <p:spPr>
          <a:xfrm>
            <a:off x="373986" y="1115616"/>
            <a:ext cx="6172200" cy="6034617"/>
          </a:xfrm>
        </p:spPr>
        <p:txBody>
          <a:bodyPr>
            <a:normAutofit fontScale="25000" lnSpcReduction="20000"/>
          </a:bodyPr>
          <a:lstStyle/>
          <a:p>
            <a:pPr marL="0" indent="0" algn="ctr">
              <a:buNone/>
            </a:pPr>
            <a:r>
              <a:rPr lang="ru-RU" sz="7200" dirty="0">
                <a:solidFill>
                  <a:schemeClr val="tx2">
                    <a:lumMod val="75000"/>
                  </a:schemeClr>
                </a:solidFill>
                <a:latin typeface="AllodsWest" panose="02000000000000000000" pitchFamily="2" charset="0"/>
              </a:rPr>
              <a:t>Она позволяет ребёнку понять, что в любом явлении, объекте есть свои положительные и отрицательные свойства.  Ведь по большому счёту – всё в мире относительно! Для наглядности можно использовать какие-либо цветовые обозначения двух цветов – для хорошего и плохого. Мы в группе используем магнитики. Выбираем тему. Например, «Зима». Задаём вопрос: «Зима – это хорошо или плохо?». Почему хорошо? Это и катание с горок, и игры в снежки, катание на санках и просто радость от вида пушистого белого снега! А самый любимый праздник Новый год – зимой! Но помните, версии должен предлагать ваш маленький мыслитель, а вы лишь слегка помогать ему. За каждое «хорошо» выкладываем карточку, допустим, зеленого цвета. А что в зиме плохого? Холодно, день уж больно короткий (светлое время). А ещё можно поскользнуться, упасть, получить травму. А ещё можно замёрзнуть и простыть. Выкладываем карточку красного цвета. А в конце подсчитываем, сколько нашли хорошего и плохого в зимушке-зиме. Поверьте, хорошего будет  обязательно больше! И так можно играть на любую тему. Кто-то подумает: «Зачем это? Может лучше ребёнку не знать о плохом?» Надо знать! Ведь зная плохую сторону явления, можно предотвратить нежелательные последствия. По отзывам некоторых родителей, их ребятишки просят поиграть в эту игру дома!</a:t>
            </a:r>
          </a:p>
          <a:p>
            <a:pPr marL="0" indent="0">
              <a:buNone/>
            </a:pPr>
            <a:endParaRPr lang="ru-RU" sz="2400" dirty="0">
              <a:latin typeface="AllodsWest" panose="02000000000000000000" pitchFamily="2" charset="0"/>
            </a:endParaRPr>
          </a:p>
        </p:txBody>
      </p:sp>
    </p:spTree>
    <p:extLst>
      <p:ext uri="{BB962C8B-B14F-4D97-AF65-F5344CB8AC3E}">
        <p14:creationId xmlns:p14="http://schemas.microsoft.com/office/powerpoint/2010/main" val="126710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067867-761F-43E2-82A4-8F9822A5D6D3}"/>
              </a:ext>
            </a:extLst>
          </p:cNvPr>
          <p:cNvSpPr>
            <a:spLocks noGrp="1"/>
          </p:cNvSpPr>
          <p:nvPr>
            <p:ph type="title"/>
          </p:nvPr>
        </p:nvSpPr>
        <p:spPr>
          <a:xfrm>
            <a:off x="373986" y="179512"/>
            <a:ext cx="6172200" cy="1584176"/>
          </a:xfrm>
        </p:spPr>
        <p:txBody>
          <a:bodyPr>
            <a:noAutofit/>
          </a:bodyPr>
          <a:lstStyle/>
          <a:p>
            <a:r>
              <a:rPr lang="ru-RU" sz="2800" b="1" dirty="0">
                <a:solidFill>
                  <a:schemeClr val="tx2">
                    <a:lumMod val="75000"/>
                  </a:schemeClr>
                </a:solidFill>
                <a:latin typeface="AllodsWest" panose="02000000000000000000" pitchFamily="2" charset="0"/>
              </a:rPr>
              <a:t>Очень интересна игра, когда малыш представляет себя каким  либо другим объектом. </a:t>
            </a:r>
          </a:p>
        </p:txBody>
      </p:sp>
      <p:sp>
        <p:nvSpPr>
          <p:cNvPr id="3" name="Объект 2">
            <a:extLst>
              <a:ext uri="{FF2B5EF4-FFF2-40B4-BE49-F238E27FC236}">
                <a16:creationId xmlns:a16="http://schemas.microsoft.com/office/drawing/2014/main" id="{737E5E2B-A2F0-40B4-A2A2-2E114E11625F}"/>
              </a:ext>
            </a:extLst>
          </p:cNvPr>
          <p:cNvSpPr>
            <a:spLocks noGrp="1"/>
          </p:cNvSpPr>
          <p:nvPr>
            <p:ph idx="1"/>
          </p:nvPr>
        </p:nvSpPr>
        <p:spPr>
          <a:xfrm>
            <a:off x="373986" y="1763688"/>
            <a:ext cx="6172200" cy="6034617"/>
          </a:xfrm>
        </p:spPr>
        <p:txBody>
          <a:bodyPr>
            <a:normAutofit fontScale="92500" lnSpcReduction="10000"/>
          </a:bodyPr>
          <a:lstStyle/>
          <a:p>
            <a:pPr marL="0" indent="0" algn="ctr">
              <a:buNone/>
            </a:pPr>
            <a:r>
              <a:rPr lang="ru-RU" sz="2000" dirty="0">
                <a:solidFill>
                  <a:schemeClr val="tx2">
                    <a:lumMod val="75000"/>
                  </a:schemeClr>
                </a:solidFill>
                <a:latin typeface="AllodsWest" panose="02000000000000000000" pitchFamily="2" charset="0"/>
              </a:rPr>
              <a:t>Например: «Представь себе, что ты дерево (кустик, камень, птица, собака и т.п.). Как ты растёшь? Что ты чувствуешь? Что тебе нравится? Кого ты боишься? О чем ты мечтаешь?». Помогите ребёнку ответить на эти вопросы. Обратите внимание, что деревьям плохо, когда их ломают. Что животным больно, если их ударить, что птицам зимой очень голодно. Эти «превращения» помогут вашему малышу более внимательно и заботливо относиться к природе, живым существам. Можно представить себя и неодушевлённым предметом. Например, игрушкой. «Я – щенок. Мне очень нравится, когда моя хозяйка аккуратно играет со мной! Я люблю играть! Но иногда у неё плохое настроение, и она может оттолкнуть меня, бросить на пол. Или просто забыть покормить меня, мне плохо». Поверьте, после такого «превращения» ваш малыш станет постепенно более заботлив к животным. К тому же, это развивает  воображение, фантазию, речь ребёнка.</a:t>
            </a:r>
            <a:endParaRPr lang="ru-RU" sz="700" dirty="0">
              <a:latin typeface="AllodsWest" panose="02000000000000000000" pitchFamily="2" charset="0"/>
            </a:endParaRPr>
          </a:p>
        </p:txBody>
      </p:sp>
    </p:spTree>
    <p:extLst>
      <p:ext uri="{BB962C8B-B14F-4D97-AF65-F5344CB8AC3E}">
        <p14:creationId xmlns:p14="http://schemas.microsoft.com/office/powerpoint/2010/main" val="1815224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50B02592-C74C-4512-90ED-272F0690BF23}"/>
              </a:ext>
            </a:extLst>
          </p:cNvPr>
          <p:cNvSpPr txBox="1">
            <a:spLocks/>
          </p:cNvSpPr>
          <p:nvPr/>
        </p:nvSpPr>
        <p:spPr>
          <a:xfrm>
            <a:off x="342900" y="251520"/>
            <a:ext cx="6172200" cy="1080120"/>
          </a:xfrm>
          <a:prstGeom prst="rect">
            <a:avLst/>
          </a:prstGeom>
        </p:spPr>
        <p:txBody>
          <a:bodyPr vert="horz" lIns="91440" tIns="45720" rIns="91440" bIns="45720" rtlCol="0" anchor="ctr">
            <a:noAutofit/>
          </a:bodyPr>
          <a:lstStyle>
            <a:lvl1pPr algn="ctr" defTabSz="1219170" rtl="0" eaLnBrk="1" latinLnBrk="0" hangingPunct="1">
              <a:spcBef>
                <a:spcPct val="0"/>
              </a:spcBef>
              <a:buNone/>
              <a:defRPr sz="5867" kern="1200">
                <a:solidFill>
                  <a:schemeClr val="tx1"/>
                </a:solidFill>
                <a:latin typeface="+mj-lt"/>
                <a:ea typeface="+mj-ea"/>
                <a:cs typeface="+mj-cs"/>
              </a:defRPr>
            </a:lvl1pPr>
          </a:lstStyle>
          <a:p>
            <a:r>
              <a:rPr lang="ru-RU" sz="3200" b="1" dirty="0">
                <a:solidFill>
                  <a:schemeClr val="tx2">
                    <a:lumMod val="75000"/>
                  </a:schemeClr>
                </a:solidFill>
                <a:latin typeface="AllodsWest" panose="02000000000000000000" pitchFamily="2" charset="0"/>
              </a:rPr>
              <a:t>Игра «Увеличение – Уменьшение». </a:t>
            </a:r>
          </a:p>
        </p:txBody>
      </p:sp>
      <p:sp>
        <p:nvSpPr>
          <p:cNvPr id="5" name="Объект 2">
            <a:extLst>
              <a:ext uri="{FF2B5EF4-FFF2-40B4-BE49-F238E27FC236}">
                <a16:creationId xmlns:a16="http://schemas.microsoft.com/office/drawing/2014/main" id="{C4D67F9E-D3C6-422E-BB9A-7BBE7A19F49E}"/>
              </a:ext>
            </a:extLst>
          </p:cNvPr>
          <p:cNvSpPr txBox="1">
            <a:spLocks/>
          </p:cNvSpPr>
          <p:nvPr/>
        </p:nvSpPr>
        <p:spPr>
          <a:xfrm>
            <a:off x="355549" y="1547664"/>
            <a:ext cx="6172200" cy="5904656"/>
          </a:xfrm>
          <a:prstGeom prst="rect">
            <a:avLst/>
          </a:prstGeom>
        </p:spPr>
        <p:txBody>
          <a:bodyPr vert="horz" lIns="91440" tIns="45720" rIns="91440" bIns="45720" rtlCol="0">
            <a:normAutofit fontScale="92500" lnSpcReduction="10000"/>
          </a:bodyPr>
          <a:lst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lgn="ctr">
              <a:buNone/>
            </a:pPr>
            <a:r>
              <a:rPr lang="ru-RU" sz="2400" dirty="0">
                <a:solidFill>
                  <a:schemeClr val="tx2">
                    <a:lumMod val="75000"/>
                  </a:schemeClr>
                </a:solidFill>
                <a:latin typeface="AllodsWest" panose="02000000000000000000" pitchFamily="2" charset="0"/>
              </a:rPr>
              <a:t>Гуляя с малышом зимой, любуясь падающими снежинками, спросите его: «А что было бы, если снежинки были большими, как мы?». И высказывайте предположения вместе: ходить в снегопад было бы невозможно, ведь снежинки очень тяжёлые; выпадут всего несколько таких снежинок, и сугробы будут выше головы; дворники не справились бы с такими «гигантскими» снежинками. А вдруг, автобусы и трамваи стали бы маленькими, что тогда? Хорошее настроение вам будет обеспечено на всю прогулку. Хочу подчеркнуть, что все эти игры (а их множество в ТРИЗЕ) развивают нестандартность мышления, умение мыслить «по-другому», высказывать своё мнение.</a:t>
            </a:r>
            <a:endParaRPr lang="ru-RU" sz="1000" dirty="0">
              <a:latin typeface="AllodsWest" panose="02000000000000000000" pitchFamily="2" charset="0"/>
            </a:endParaRPr>
          </a:p>
        </p:txBody>
      </p:sp>
    </p:spTree>
    <p:extLst>
      <p:ext uri="{BB962C8B-B14F-4D97-AF65-F5344CB8AC3E}">
        <p14:creationId xmlns:p14="http://schemas.microsoft.com/office/powerpoint/2010/main" val="1109398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067867-761F-43E2-82A4-8F9822A5D6D3}"/>
              </a:ext>
            </a:extLst>
          </p:cNvPr>
          <p:cNvSpPr>
            <a:spLocks noGrp="1"/>
          </p:cNvSpPr>
          <p:nvPr>
            <p:ph type="title"/>
          </p:nvPr>
        </p:nvSpPr>
        <p:spPr>
          <a:xfrm>
            <a:off x="373986" y="-19780"/>
            <a:ext cx="6172200" cy="1584176"/>
          </a:xfrm>
        </p:spPr>
        <p:txBody>
          <a:bodyPr>
            <a:noAutofit/>
          </a:bodyPr>
          <a:lstStyle/>
          <a:p>
            <a:r>
              <a:rPr lang="ru-RU" sz="3200" b="1" dirty="0">
                <a:solidFill>
                  <a:schemeClr val="tx2">
                    <a:lumMod val="75000"/>
                  </a:schemeClr>
                </a:solidFill>
                <a:latin typeface="AllodsWest" panose="02000000000000000000" pitchFamily="2" charset="0"/>
              </a:rPr>
              <a:t>Игра «Назови часть целого». </a:t>
            </a:r>
          </a:p>
        </p:txBody>
      </p:sp>
      <p:sp>
        <p:nvSpPr>
          <p:cNvPr id="3" name="Объект 2">
            <a:extLst>
              <a:ext uri="{FF2B5EF4-FFF2-40B4-BE49-F238E27FC236}">
                <a16:creationId xmlns:a16="http://schemas.microsoft.com/office/drawing/2014/main" id="{737E5E2B-A2F0-40B4-A2A2-2E114E11625F}"/>
              </a:ext>
            </a:extLst>
          </p:cNvPr>
          <p:cNvSpPr>
            <a:spLocks noGrp="1"/>
          </p:cNvSpPr>
          <p:nvPr>
            <p:ph idx="1"/>
          </p:nvPr>
        </p:nvSpPr>
        <p:spPr>
          <a:xfrm>
            <a:off x="373986" y="1043609"/>
            <a:ext cx="6172200" cy="3456384"/>
          </a:xfrm>
        </p:spPr>
        <p:txBody>
          <a:bodyPr>
            <a:normAutofit lnSpcReduction="10000"/>
          </a:bodyPr>
          <a:lstStyle/>
          <a:p>
            <a:pPr marL="0" indent="0" algn="ctr">
              <a:buNone/>
            </a:pPr>
            <a:r>
              <a:rPr lang="ru-RU" sz="2400" dirty="0">
                <a:solidFill>
                  <a:schemeClr val="tx2">
                    <a:lumMod val="75000"/>
                  </a:schemeClr>
                </a:solidFill>
                <a:latin typeface="AllodsWest" panose="02000000000000000000" pitchFamily="2" charset="0"/>
              </a:rPr>
              <a:t>Цель этой игры – научить ребёнка наряду с целым видеть часть целого. Играть можно и дома, и на прогулке. Называем любое слово, а малыш должен назвать его часть. Например, дверь-ручка (замок, стекло), стол-ножка (столешница), телевизор-кнопка (экран, детали и т.п.). Всё это поможет развить мышление, словарный запас ребёнка.</a:t>
            </a:r>
            <a:endParaRPr lang="ru-RU" sz="800" dirty="0">
              <a:latin typeface="AllodsWest" panose="02000000000000000000" pitchFamily="2" charset="0"/>
            </a:endParaRPr>
          </a:p>
        </p:txBody>
      </p:sp>
      <p:pic>
        <p:nvPicPr>
          <p:cNvPr id="6" name="Рисунок 5">
            <a:extLst>
              <a:ext uri="{FF2B5EF4-FFF2-40B4-BE49-F238E27FC236}">
                <a16:creationId xmlns:a16="http://schemas.microsoft.com/office/drawing/2014/main" id="{9D19D08C-70C3-45E5-B085-DB1A0466804B}"/>
              </a:ext>
            </a:extLst>
          </p:cNvPr>
          <p:cNvPicPr/>
          <p:nvPr/>
        </p:nvPicPr>
        <p:blipFill>
          <a:blip r:embed="rId3" cstate="email">
            <a:extLst>
              <a:ext uri="{28A0092B-C50C-407E-A947-70E740481C1C}">
                <a14:useLocalDpi xmlns:a14="http://schemas.microsoft.com/office/drawing/2010/main"/>
              </a:ext>
            </a:extLst>
          </a:blip>
          <a:stretch>
            <a:fillRect/>
          </a:stretch>
        </p:blipFill>
        <p:spPr>
          <a:xfrm>
            <a:off x="1538220" y="4566920"/>
            <a:ext cx="3781559" cy="2312298"/>
          </a:xfrm>
          <a:prstGeom prst="rect">
            <a:avLst/>
          </a:prstGeom>
          <a:ln>
            <a:noFill/>
          </a:ln>
          <a:effectLst>
            <a:softEdge rad="112500"/>
          </a:effectLst>
        </p:spPr>
      </p:pic>
      <p:sp>
        <p:nvSpPr>
          <p:cNvPr id="7" name="Прямоугольник 6">
            <a:extLst>
              <a:ext uri="{FF2B5EF4-FFF2-40B4-BE49-F238E27FC236}">
                <a16:creationId xmlns:a16="http://schemas.microsoft.com/office/drawing/2014/main" id="{9C453DCD-31CF-4FFB-83BC-1712B9C6A3AE}"/>
              </a:ext>
            </a:extLst>
          </p:cNvPr>
          <p:cNvSpPr/>
          <p:nvPr/>
        </p:nvSpPr>
        <p:spPr>
          <a:xfrm>
            <a:off x="1052736" y="6857260"/>
            <a:ext cx="5256584" cy="563359"/>
          </a:xfrm>
          <a:prstGeom prst="rect">
            <a:avLst/>
          </a:prstGeom>
        </p:spPr>
        <p:txBody>
          <a:bodyPr wrap="square">
            <a:spAutoFit/>
          </a:bodyPr>
          <a:lstStyle/>
          <a:p>
            <a:pPr algn="ctr">
              <a:lnSpc>
                <a:spcPct val="115000"/>
              </a:lnSpc>
              <a:spcAft>
                <a:spcPts val="0"/>
              </a:spcAft>
            </a:pPr>
            <a:r>
              <a:rPr lang="ru-RU" sz="2800" dirty="0">
                <a:solidFill>
                  <a:schemeClr val="tx2">
                    <a:lumMod val="75000"/>
                  </a:schemeClr>
                </a:solidFill>
                <a:latin typeface="AllodsWest" panose="02000000000000000000" pitchFamily="2" charset="0"/>
                <a:ea typeface="Verdana" panose="020B0604030504040204" pitchFamily="34" charset="0"/>
                <a:cs typeface="Times New Roman" panose="02020603050405020304" pitchFamily="18" charset="0"/>
              </a:rPr>
              <a:t>Желаем Вам успехов!!!</a:t>
            </a:r>
            <a:endParaRPr lang="ru-RU" sz="1200" dirty="0">
              <a:solidFill>
                <a:schemeClr val="tx2">
                  <a:lumMod val="75000"/>
                </a:schemeClr>
              </a:solidFill>
              <a:effectLst/>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7721336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686</Words>
  <Application>Microsoft Office PowerPoint</Application>
  <PresentationFormat>Экран (4:3)</PresentationFormat>
  <Paragraphs>13</Paragraphs>
  <Slides>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5</vt:i4>
      </vt:variant>
    </vt:vector>
  </HeadingPairs>
  <TitlesOfParts>
    <vt:vector size="10" baseType="lpstr">
      <vt:lpstr>AllodsWest</vt:lpstr>
      <vt:lpstr>Arial</vt:lpstr>
      <vt:lpstr>Calibri</vt:lpstr>
      <vt:lpstr>Verdana</vt:lpstr>
      <vt:lpstr>Тема Office</vt:lpstr>
      <vt:lpstr>Папка-передвижка «Развивающие игры ТРИЗ» </vt:lpstr>
      <vt:lpstr>Игра «Хорошо-плохо». </vt:lpstr>
      <vt:lpstr>Очень интересна игра, когда малыш представляет себя каким  либо другим объектом. </vt:lpstr>
      <vt:lpstr>Презентация PowerPoint</vt:lpstr>
      <vt:lpstr>Игра «Назови часть целого».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Папка-передвижка «Развивающие игры ТРИЗ»</dc:title>
  <dc:creator>Acer</dc:creator>
  <cp:lastModifiedBy>Acer</cp:lastModifiedBy>
  <cp:revision>4</cp:revision>
  <dcterms:created xsi:type="dcterms:W3CDTF">2019-06-12T16:33:44Z</dcterms:created>
  <dcterms:modified xsi:type="dcterms:W3CDTF">2019-06-12T16:47:51Z</dcterms:modified>
</cp:coreProperties>
</file>