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279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193F8E8-D5E1-4AF3-89C6-D170E15E4645}" type="datetimeFigureOut">
              <a:rPr lang="ru-RU" smtClean="0"/>
              <a:pPr/>
              <a:t>14.03.2011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62CB01-8637-49FB-BD0C-FD621BD96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F8E8-D5E1-4AF3-89C6-D170E15E4645}" type="datetimeFigureOut">
              <a:rPr lang="ru-RU" smtClean="0"/>
              <a:pPr/>
              <a:t>14.03.2011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CB01-8637-49FB-BD0C-FD621BD96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F8E8-D5E1-4AF3-89C6-D170E15E4645}" type="datetimeFigureOut">
              <a:rPr lang="ru-RU" smtClean="0"/>
              <a:pPr/>
              <a:t>14.03.2011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CB01-8637-49FB-BD0C-FD621BD96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193F8E8-D5E1-4AF3-89C6-D170E15E4645}" type="datetimeFigureOut">
              <a:rPr lang="ru-RU" smtClean="0"/>
              <a:pPr/>
              <a:t>14.03.2011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62CB01-8637-49FB-BD0C-FD621BD967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193F8E8-D5E1-4AF3-89C6-D170E15E4645}" type="datetimeFigureOut">
              <a:rPr lang="ru-RU" smtClean="0"/>
              <a:pPr/>
              <a:t>14.03.2011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62CB01-8637-49FB-BD0C-FD621BD96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F8E8-D5E1-4AF3-89C6-D170E15E4645}" type="datetimeFigureOut">
              <a:rPr lang="ru-RU" smtClean="0"/>
              <a:pPr/>
              <a:t>14.03.2011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CB01-8637-49FB-BD0C-FD621BD967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F8E8-D5E1-4AF3-89C6-D170E15E4645}" type="datetimeFigureOut">
              <a:rPr lang="ru-RU" smtClean="0"/>
              <a:pPr/>
              <a:t>14.03.2011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CB01-8637-49FB-BD0C-FD621BD967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193F8E8-D5E1-4AF3-89C6-D170E15E4645}" type="datetimeFigureOut">
              <a:rPr lang="ru-RU" smtClean="0"/>
              <a:pPr/>
              <a:t>14.03.2011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62CB01-8637-49FB-BD0C-FD621BD967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F8E8-D5E1-4AF3-89C6-D170E15E4645}" type="datetimeFigureOut">
              <a:rPr lang="ru-RU" smtClean="0"/>
              <a:pPr/>
              <a:t>14.03.2011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CB01-8637-49FB-BD0C-FD621BD96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193F8E8-D5E1-4AF3-89C6-D170E15E4645}" type="datetimeFigureOut">
              <a:rPr lang="ru-RU" smtClean="0"/>
              <a:pPr/>
              <a:t>14.03.2011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62CB01-8637-49FB-BD0C-FD621BD967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193F8E8-D5E1-4AF3-89C6-D170E15E4645}" type="datetimeFigureOut">
              <a:rPr lang="ru-RU" smtClean="0"/>
              <a:pPr/>
              <a:t>14.03.2011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62CB01-8637-49FB-BD0C-FD621BD967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193F8E8-D5E1-4AF3-89C6-D170E15E4645}" type="datetimeFigureOut">
              <a:rPr lang="ru-RU" smtClean="0"/>
              <a:pPr/>
              <a:t>14.03.2011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62CB01-8637-49FB-BD0C-FD621BD96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67886" y="1196752"/>
            <a:ext cx="7130478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Что</a:t>
            </a:r>
          </a:p>
          <a:p>
            <a:pPr algn="ctr"/>
            <a:r>
              <a:rPr lang="ru-RU" sz="96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такое</a:t>
            </a:r>
          </a:p>
          <a:p>
            <a:pPr algn="ctr"/>
            <a:r>
              <a:rPr lang="ru-RU" sz="96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алгоритм?</a:t>
            </a:r>
            <a:endParaRPr lang="ru-RU" sz="96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11560" y="1052736"/>
            <a:ext cx="7772400" cy="5256584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Разрабатывать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алгоритмы может </a:t>
            </a: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только человек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!</a:t>
            </a:r>
            <a:endParaRPr lang="ru-RU" sz="700" b="1" noProof="0" dirty="0" smtClean="0">
              <a:latin typeface="Comic Sans MS" pitchFamily="66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0000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Исполняют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алгоритмы люди и всевозможные устройства – станки, компьютеры, спутники и 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42938" y="581025"/>
            <a:ext cx="7772400" cy="925513"/>
          </a:xfrm>
          <a:prstGeom prst="rect">
            <a:avLst/>
          </a:prstGeom>
          <a:noFill/>
        </p:spPr>
        <p:txBody>
          <a:bodyPr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Давайте обсудим: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42938" y="1871663"/>
            <a:ext cx="7772400" cy="36471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0000"/>
              <a:buFontTx/>
              <a:buAutoNum type="arabicPeriod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Что такое алгоритм?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0000"/>
              <a:buFontTx/>
              <a:buAutoNum type="arabicPeriod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Кого или что называют исполнителем алгоритма?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0000"/>
              <a:buFontTx/>
              <a:buAutoNum type="arabicPeriod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Кто разрабатывает алгоритмы?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0000"/>
              <a:buFontTx/>
              <a:buAutoNum type="arabicPeriod"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39552" y="126876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Домашняя работа!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3568" y="2708920"/>
            <a:ext cx="7772400" cy="252028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0000"/>
              <a:buFont typeface="Wingdings" pitchFamily="2" charset="2"/>
              <a:buChar char="ü"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</a:rPr>
              <a:t> Учебник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</a:rPr>
              <a:t>: </a:t>
            </a:r>
            <a:r>
              <a:rPr kumimoji="0" lang="ru-RU" sz="4400" b="1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</a:rPr>
              <a:t>стр. 62 – 64.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0000"/>
              <a:buFont typeface="Wingdings" pitchFamily="2" charset="2"/>
              <a:buChar char="ü"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</a:rPr>
              <a:t> Письменно: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0000"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</a:rPr>
              <a:t>   </a:t>
            </a:r>
            <a:r>
              <a:rPr kumimoji="0" lang="ru-RU" sz="44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</a:rPr>
              <a:t>придумать </a:t>
            </a:r>
            <a:r>
              <a:rPr kumimoji="0" lang="ru-RU" sz="44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</a:rPr>
              <a:t>2 </a:t>
            </a:r>
            <a:r>
              <a:rPr kumimoji="0" lang="ru-RU" sz="44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</a:rPr>
              <a:t>алгоритма</a:t>
            </a:r>
            <a:endParaRPr kumimoji="0" lang="ru-RU" sz="4400" b="1" i="0" u="sng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692696"/>
            <a:ext cx="7704856" cy="7920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Посадка</a:t>
            </a:r>
            <a:r>
              <a:rPr kumimoji="0" lang="ru-RU" sz="4800" b="1" i="0" u="none" strike="noStrike" kern="1200" cap="small" spc="0" normalizeH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дерева</a:t>
            </a:r>
            <a:endParaRPr kumimoji="0" lang="ru-RU" sz="4800" b="1" i="0" u="none" strike="noStrike" kern="1200" cap="small" spc="0" normalizeH="0" baseline="0" noProof="0" dirty="0" smtClean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251520" y="1700808"/>
            <a:ext cx="7920880" cy="3875087"/>
          </a:xfrm>
          <a:prstGeom prst="rect">
            <a:avLst/>
          </a:prstGeo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Comic Sans MS" pitchFamily="66" charset="0"/>
              </a:rPr>
              <a:t>Принести лопату, лейку и саженец;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Comic Sans MS" pitchFamily="66" charset="0"/>
              </a:rPr>
              <a:t>Выкопать ямку;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Comic Sans MS" pitchFamily="66" charset="0"/>
              </a:rPr>
              <a:t>Залить воду в ямку;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Comic Sans MS" pitchFamily="66" charset="0"/>
              </a:rPr>
              <a:t>Поставить  саженец в ямку;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Comic Sans MS" pitchFamily="66" charset="0"/>
              </a:rPr>
              <a:t>Засыпать ямку землёй;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Comic Sans MS" pitchFamily="66" charset="0"/>
              </a:rPr>
              <a:t>Полить  посаженный саженец;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Comic Sans MS" pitchFamily="66" charset="0"/>
              </a:rPr>
              <a:t>Унести лопату и лейку;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5" name="Picture 3" descr="C:\Program Files\Microsoft Office\Media\CntCD1\ClipArt2\j023242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4869160"/>
            <a:ext cx="1379199" cy="1681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Program Files\Microsoft Office\Media\CntCD1\ClipArt3\j023304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4869160"/>
            <a:ext cx="1727396" cy="171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Program Files\Microsoft Office\Media\CntCD1\ClipArt2\j0215953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1124744"/>
            <a:ext cx="1566650" cy="1505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Program Files\Microsoft Office\Media\CntCD1\ClipArt7\j0338360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2636912"/>
            <a:ext cx="180609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C:\Program Files\Microsoft Office\Media\CntCD1\ClipArt5\j0286378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764704"/>
            <a:ext cx="1152128" cy="82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11560" y="764704"/>
            <a:ext cx="8208912" cy="93610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Фонетический разбор слова</a:t>
            </a:r>
            <a:r>
              <a:rPr kumimoji="0" lang="ru-RU" sz="28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endParaRPr kumimoji="0" lang="ru-RU" sz="2800" b="1" i="0" u="none" strike="noStrike" kern="1200" cap="small" spc="0" normalizeH="0" baseline="0" noProof="0" dirty="0" smtClean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67544" y="1988840"/>
            <a:ext cx="6324600" cy="3509963"/>
          </a:xfrm>
          <a:prstGeom prst="rect">
            <a:avLst/>
          </a:prstGeom>
          <a:ln/>
        </p:spPr>
        <p:txBody>
          <a:bodyPr/>
          <a:lstStyle/>
          <a:p>
            <a:pPr marL="381000" marR="0" lvl="0" indent="-38100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ct val="70000"/>
              <a:buFontTx/>
              <a:buAutoNum type="arabicPeriod"/>
              <a:tabLst/>
              <a:defRPr/>
            </a:pPr>
            <a:r>
              <a:rPr kumimoji="0" lang="ru-RU" sz="32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Записать слово, разделив его на фонетические слоги;</a:t>
            </a:r>
          </a:p>
          <a:p>
            <a:pPr marL="381000" marR="0" lvl="0" indent="-38100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ct val="70000"/>
              <a:buFontTx/>
              <a:buAutoNum type="arabicPeriod"/>
              <a:tabLst/>
              <a:defRPr/>
            </a:pPr>
            <a:r>
              <a:rPr kumimoji="0" lang="ru-RU" sz="32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Указать количество слогов, выделить ударный;</a:t>
            </a:r>
          </a:p>
          <a:p>
            <a:pPr marL="381000" marR="0" lvl="0" indent="-38100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ct val="70000"/>
              <a:buFontTx/>
              <a:buAutoNum type="arabicPeriod"/>
              <a:tabLst/>
              <a:defRPr/>
            </a:pPr>
            <a:r>
              <a:rPr kumimoji="0" lang="ru-RU" sz="32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Дать характеристику звуков – гласных и согласных;</a:t>
            </a:r>
          </a:p>
          <a:p>
            <a:pPr marL="381000" marR="0" lvl="0" indent="-38100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ct val="70000"/>
              <a:buFontTx/>
              <a:buAutoNum type="arabicPeriod"/>
              <a:tabLst/>
              <a:defRPr/>
            </a:pPr>
            <a:r>
              <a:rPr kumimoji="0" lang="ru-RU" sz="32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Указать количество букв и звуков в слове.</a:t>
            </a:r>
          </a:p>
          <a:p>
            <a:pPr marL="381000" marR="0" lvl="0" indent="-38100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ct val="70000"/>
              <a:buFont typeface="Wingdings"/>
              <a:buChar char=""/>
              <a:tabLst/>
              <a:defRPr/>
            </a:pPr>
            <a:endParaRPr kumimoji="0" lang="ru-RU" sz="32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pic>
        <p:nvPicPr>
          <p:cNvPr id="5" name="Picture 5" descr="j03433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933056"/>
            <a:ext cx="2517169" cy="2433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11560" y="404664"/>
            <a:ext cx="7848872" cy="172819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Нахождение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наименьшего общего кратного (НОК)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3568" y="2132856"/>
            <a:ext cx="7772400" cy="4114800"/>
          </a:xfrm>
          <a:prstGeom prst="rect">
            <a:avLst/>
          </a:prstGeom>
        </p:spPr>
        <p:txBody>
          <a:bodyPr/>
          <a:lstStyle/>
          <a:p>
            <a:pPr marL="533400" marR="0" lvl="0" indent="-5334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0000"/>
              <a:buFontTx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Разложить исходные числа на простые множители;</a:t>
            </a:r>
          </a:p>
          <a:p>
            <a:pPr marL="533400" indent="-533400">
              <a:spcBef>
                <a:spcPts val="600"/>
              </a:spcBef>
              <a:buSzPct val="70000"/>
              <a:buFontTx/>
              <a:buAutoNum type="arabicPeriod"/>
              <a:defRPr/>
            </a:pPr>
            <a:r>
              <a:rPr lang="ru-RU" sz="2800" dirty="0" smtClean="0">
                <a:latin typeface="Comic Sans MS" pitchFamily="66" charset="0"/>
              </a:rPr>
              <a:t>Найти произведения получившихся множителей.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  <a:p>
            <a:pPr marL="533400" indent="-533400">
              <a:spcBef>
                <a:spcPts val="600"/>
              </a:spcBef>
              <a:buSzPct val="70000"/>
              <a:buFontTx/>
              <a:buAutoNum type="arabicPeriod"/>
              <a:defRPr/>
            </a:pPr>
            <a:r>
              <a:rPr lang="ru-RU" sz="2800" dirty="0" smtClean="0">
                <a:latin typeface="Comic Sans MS" pitchFamily="66" charset="0"/>
              </a:rPr>
              <a:t>Выписать множители, входящие в разложение одного из чисел;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  <a:p>
            <a:pPr marL="533400" marR="0" lvl="0" indent="-5334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0000"/>
              <a:buFontTx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Дописать к ним недостающие множители из разложений остальных чисел;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76263" y="441325"/>
            <a:ext cx="8229600" cy="109855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Наименьшее общее кратное</a:t>
            </a: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951038" y="1555750"/>
            <a:ext cx="5184775" cy="792163"/>
            <a:chOff x="1111" y="754"/>
            <a:chExt cx="3266" cy="499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111" y="754"/>
              <a:ext cx="680" cy="499"/>
            </a:xfrm>
            <a:prstGeom prst="rect">
              <a:avLst/>
            </a:prstGeom>
            <a:solidFill>
              <a:srgbClr val="99FFCC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FFCC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ru-RU" sz="4400" b="1">
                  <a:latin typeface="Garamond" pitchFamily="18" charset="0"/>
                </a:rPr>
                <a:t>30</a:t>
              </a:r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3697" y="754"/>
              <a:ext cx="680" cy="499"/>
            </a:xfrm>
            <a:prstGeom prst="rect">
              <a:avLst/>
            </a:prstGeom>
            <a:solidFill>
              <a:srgbClr val="66FFFF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66FF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ru-RU" sz="4400" b="1">
                  <a:latin typeface="Garamond" pitchFamily="18" charset="0"/>
                </a:rPr>
                <a:t>42</a:t>
              </a:r>
            </a:p>
          </p:txBody>
        </p:sp>
      </p:grp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2298700" y="4833938"/>
            <a:ext cx="4248150" cy="1719262"/>
            <a:chOff x="1081" y="2836"/>
            <a:chExt cx="3211" cy="1275"/>
          </a:xfrm>
        </p:grpSpPr>
        <p:graphicFrame>
          <p:nvGraphicFramePr>
            <p:cNvPr id="7" name="Object 7"/>
            <p:cNvGraphicFramePr>
              <a:graphicFrameLocks noChangeAspect="1"/>
            </p:cNvGraphicFramePr>
            <p:nvPr/>
          </p:nvGraphicFramePr>
          <p:xfrm>
            <a:off x="1081" y="2836"/>
            <a:ext cx="3211" cy="779"/>
          </p:xfrm>
          <a:graphic>
            <a:graphicData uri="http://schemas.openxmlformats.org/presentationml/2006/ole">
              <p:oleObj spid="_x0000_s1026" name="Формула" r:id="rId3" imgW="1562040" imgH="393480" progId="Equation.3">
                <p:embed/>
              </p:oleObj>
            </a:graphicData>
          </a:graphic>
        </p:graphicFrame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2154" y="3612"/>
              <a:ext cx="908" cy="499"/>
            </a:xfrm>
            <a:prstGeom prst="rect">
              <a:avLst/>
            </a:prstGeom>
            <a:gradFill rotWithShape="1">
              <a:gsLst>
                <a:gs pos="0">
                  <a:srgbClr val="66FFFF"/>
                </a:gs>
                <a:gs pos="100000">
                  <a:srgbClr val="99FFCC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66FF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ru-RU" sz="4400" dirty="0">
                  <a:latin typeface="Garamond" pitchFamily="18" charset="0"/>
                </a:rPr>
                <a:t>210</a:t>
              </a:r>
            </a:p>
          </p:txBody>
        </p:sp>
        <p:sp>
          <p:nvSpPr>
            <p:cNvPr id="9" name="AutoShape 9"/>
            <p:cNvSpPr>
              <a:spLocks noChangeArrowheads="1"/>
            </p:cNvSpPr>
            <p:nvPr/>
          </p:nvSpPr>
          <p:spPr bwMode="auto">
            <a:xfrm>
              <a:off x="2562" y="3339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749300" y="2363788"/>
            <a:ext cx="3368675" cy="1512887"/>
            <a:chOff x="340" y="1207"/>
            <a:chExt cx="2122" cy="953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340" y="1706"/>
              <a:ext cx="545" cy="454"/>
            </a:xfrm>
            <a:prstGeom prst="rect">
              <a:avLst/>
            </a:prstGeom>
            <a:solidFill>
              <a:srgbClr val="99FFCC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FFCC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ru-RU" sz="4800">
                  <a:latin typeface="Garamond" pitchFamily="18" charset="0"/>
                </a:rPr>
                <a:t>2</a:t>
              </a: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1020" y="1706"/>
              <a:ext cx="545" cy="454"/>
            </a:xfrm>
            <a:prstGeom prst="rect">
              <a:avLst/>
            </a:prstGeom>
            <a:solidFill>
              <a:srgbClr val="99FFCC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FFCC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ru-RU" sz="4800">
                  <a:latin typeface="Garamond" pitchFamily="18" charset="0"/>
                </a:rPr>
                <a:t>3</a:t>
              </a: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1746" y="1706"/>
              <a:ext cx="545" cy="454"/>
            </a:xfrm>
            <a:prstGeom prst="rect">
              <a:avLst/>
            </a:prstGeom>
            <a:solidFill>
              <a:srgbClr val="99FFCC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FFCC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ru-RU" sz="4400">
                  <a:latin typeface="Garamond" pitchFamily="18" charset="0"/>
                </a:rPr>
                <a:t>5</a:t>
              </a:r>
            </a:p>
          </p:txBody>
        </p:sp>
        <p:grpSp>
          <p:nvGrpSpPr>
            <p:cNvPr id="14" name="Group 14"/>
            <p:cNvGrpSpPr>
              <a:grpSpLocks/>
            </p:cNvGrpSpPr>
            <p:nvPr/>
          </p:nvGrpSpPr>
          <p:grpSpPr bwMode="auto">
            <a:xfrm>
              <a:off x="340" y="1207"/>
              <a:ext cx="2122" cy="941"/>
              <a:chOff x="340" y="1207"/>
              <a:chExt cx="2122" cy="941"/>
            </a:xfrm>
          </p:grpSpPr>
          <p:graphicFrame>
            <p:nvGraphicFramePr>
              <p:cNvPr id="15" name="Object 15"/>
              <p:cNvGraphicFramePr>
                <a:graphicFrameLocks noChangeAspect="1"/>
              </p:cNvGraphicFramePr>
              <p:nvPr/>
            </p:nvGraphicFramePr>
            <p:xfrm>
              <a:off x="340" y="1257"/>
              <a:ext cx="2122" cy="587"/>
            </p:xfrm>
            <a:graphic>
              <a:graphicData uri="http://schemas.openxmlformats.org/presentationml/2006/ole">
                <p:oleObj spid="_x0000_s1027" name="Формула" r:id="rId4" imgW="1422360" imgH="393480" progId="Equation.3">
                  <p:embed/>
                </p:oleObj>
              </a:graphicData>
            </a:graphic>
          </p:graphicFrame>
          <p:sp>
            <p:nvSpPr>
              <p:cNvPr id="16" name="AutoShape 16"/>
              <p:cNvSpPr>
                <a:spLocks noChangeArrowheads="1"/>
              </p:cNvSpPr>
              <p:nvPr/>
            </p:nvSpPr>
            <p:spPr bwMode="auto">
              <a:xfrm>
                <a:off x="1292" y="1207"/>
                <a:ext cx="227" cy="181"/>
              </a:xfrm>
              <a:prstGeom prst="downArrow">
                <a:avLst>
                  <a:gd name="adj1" fmla="val 50000"/>
                  <a:gd name="adj2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Text Box 17"/>
              <p:cNvSpPr txBox="1">
                <a:spLocks noChangeArrowheads="1"/>
              </p:cNvSpPr>
              <p:nvPr/>
            </p:nvSpPr>
            <p:spPr bwMode="auto">
              <a:xfrm>
                <a:off x="839" y="1661"/>
                <a:ext cx="273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4000" b="1">
                    <a:latin typeface="Garamond" pitchFamily="18" charset="0"/>
                    <a:sym typeface="Symbol" pitchFamily="18" charset="2"/>
                  </a:rPr>
                  <a:t></a:t>
                </a:r>
              </a:p>
            </p:txBody>
          </p:sp>
          <p:sp>
            <p:nvSpPr>
              <p:cNvPr id="18" name="Text Box 18"/>
              <p:cNvSpPr txBox="1">
                <a:spLocks noChangeArrowheads="1"/>
              </p:cNvSpPr>
              <p:nvPr/>
            </p:nvSpPr>
            <p:spPr bwMode="auto">
              <a:xfrm>
                <a:off x="1519" y="1706"/>
                <a:ext cx="273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4000" b="1">
                    <a:latin typeface="Garamond" pitchFamily="18" charset="0"/>
                    <a:sym typeface="Symbol" pitchFamily="18" charset="2"/>
                  </a:rPr>
                  <a:t></a:t>
                </a:r>
              </a:p>
            </p:txBody>
          </p:sp>
        </p:grpSp>
      </p:grpSp>
      <p:grpSp>
        <p:nvGrpSpPr>
          <p:cNvPr id="19" name="Group 49"/>
          <p:cNvGrpSpPr>
            <a:grpSpLocks/>
          </p:cNvGrpSpPr>
          <p:nvPr/>
        </p:nvGrpSpPr>
        <p:grpSpPr bwMode="auto">
          <a:xfrm>
            <a:off x="4911725" y="2433638"/>
            <a:ext cx="3279775" cy="1441450"/>
            <a:chOff x="3681" y="1225"/>
            <a:chExt cx="2066" cy="908"/>
          </a:xfrm>
        </p:grpSpPr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3681" y="1679"/>
              <a:ext cx="545" cy="454"/>
            </a:xfrm>
            <a:prstGeom prst="rect">
              <a:avLst/>
            </a:prstGeom>
            <a:solidFill>
              <a:srgbClr val="66FFFF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66FF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ru-RU" sz="4800">
                  <a:latin typeface="Garamond" pitchFamily="18" charset="0"/>
                </a:rPr>
                <a:t>2</a:t>
              </a:r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4406" y="1679"/>
              <a:ext cx="545" cy="454"/>
            </a:xfrm>
            <a:prstGeom prst="rect">
              <a:avLst/>
            </a:prstGeom>
            <a:solidFill>
              <a:srgbClr val="66FFFF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66FF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ru-RU" sz="4800">
                  <a:latin typeface="Garamond" pitchFamily="18" charset="0"/>
                </a:rPr>
                <a:t>3</a:t>
              </a:r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5133" y="1669"/>
              <a:ext cx="545" cy="454"/>
            </a:xfrm>
            <a:prstGeom prst="rect">
              <a:avLst/>
            </a:prstGeom>
            <a:solidFill>
              <a:srgbClr val="66FFFF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66FF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ru-RU" sz="4800">
                  <a:latin typeface="Garamond" pitchFamily="18" charset="0"/>
                </a:rPr>
                <a:t>7</a:t>
              </a:r>
            </a:p>
          </p:txBody>
        </p:sp>
        <p:grpSp>
          <p:nvGrpSpPr>
            <p:cNvPr id="23" name="Group 48"/>
            <p:cNvGrpSpPr>
              <a:grpSpLocks/>
            </p:cNvGrpSpPr>
            <p:nvPr/>
          </p:nvGrpSpPr>
          <p:grpSpPr bwMode="auto">
            <a:xfrm>
              <a:off x="3715" y="1321"/>
              <a:ext cx="2031" cy="250"/>
              <a:chOff x="3715" y="1321"/>
              <a:chExt cx="1913" cy="250"/>
            </a:xfrm>
          </p:grpSpPr>
          <p:sp>
            <p:nvSpPr>
              <p:cNvPr id="27" name="Rectangle 37"/>
              <p:cNvSpPr>
                <a:spLocks noChangeArrowheads="1"/>
              </p:cNvSpPr>
              <p:nvPr/>
            </p:nvSpPr>
            <p:spPr bwMode="auto">
              <a:xfrm>
                <a:off x="5367" y="1321"/>
                <a:ext cx="19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600">
                    <a:solidFill>
                      <a:srgbClr val="000000"/>
                    </a:solidFill>
                    <a:latin typeface="MT Extra" pitchFamily="18" charset="2"/>
                  </a:rPr>
                  <a:t>4</a:t>
                </a:r>
                <a:endParaRPr lang="ru-RU"/>
              </a:p>
            </p:txBody>
          </p:sp>
          <p:sp>
            <p:nvSpPr>
              <p:cNvPr id="28" name="Rectangle 38"/>
              <p:cNvSpPr>
                <a:spLocks noChangeArrowheads="1"/>
              </p:cNvSpPr>
              <p:nvPr/>
            </p:nvSpPr>
            <p:spPr bwMode="auto">
              <a:xfrm>
                <a:off x="5199" y="1321"/>
                <a:ext cx="19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600">
                    <a:solidFill>
                      <a:srgbClr val="000000"/>
                    </a:solidFill>
                    <a:latin typeface="MT Extra" pitchFamily="18" charset="2"/>
                  </a:rPr>
                  <a:t>4</a:t>
                </a:r>
                <a:endParaRPr lang="ru-RU"/>
              </a:p>
            </p:txBody>
          </p:sp>
          <p:sp>
            <p:nvSpPr>
              <p:cNvPr id="29" name="Rectangle 39"/>
              <p:cNvSpPr>
                <a:spLocks noChangeArrowheads="1"/>
              </p:cNvSpPr>
              <p:nvPr/>
            </p:nvSpPr>
            <p:spPr bwMode="auto">
              <a:xfrm>
                <a:off x="4990" y="1321"/>
                <a:ext cx="19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600">
                    <a:solidFill>
                      <a:srgbClr val="000000"/>
                    </a:solidFill>
                    <a:latin typeface="MT Extra" pitchFamily="18" charset="2"/>
                  </a:rPr>
                  <a:t>4</a:t>
                </a:r>
                <a:endParaRPr lang="ru-RU"/>
              </a:p>
            </p:txBody>
          </p:sp>
          <p:sp>
            <p:nvSpPr>
              <p:cNvPr id="30" name="Rectangle 40"/>
              <p:cNvSpPr>
                <a:spLocks noChangeArrowheads="1"/>
              </p:cNvSpPr>
              <p:nvPr/>
            </p:nvSpPr>
            <p:spPr bwMode="auto">
              <a:xfrm>
                <a:off x="4781" y="1321"/>
                <a:ext cx="19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600">
                    <a:solidFill>
                      <a:srgbClr val="000000"/>
                    </a:solidFill>
                    <a:latin typeface="MT Extra" pitchFamily="18" charset="2"/>
                  </a:rPr>
                  <a:t>4</a:t>
                </a:r>
                <a:endParaRPr lang="ru-RU"/>
              </a:p>
            </p:txBody>
          </p:sp>
          <p:sp>
            <p:nvSpPr>
              <p:cNvPr id="31" name="Rectangle 41"/>
              <p:cNvSpPr>
                <a:spLocks noChangeArrowheads="1"/>
              </p:cNvSpPr>
              <p:nvPr/>
            </p:nvSpPr>
            <p:spPr bwMode="auto">
              <a:xfrm>
                <a:off x="5433" y="1321"/>
                <a:ext cx="195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600">
                    <a:solidFill>
                      <a:srgbClr val="000000"/>
                    </a:solidFill>
                    <a:latin typeface="MT Extra" pitchFamily="18" charset="2"/>
                  </a:rPr>
                  <a:t>8</a:t>
                </a:r>
                <a:endParaRPr lang="ru-RU"/>
              </a:p>
            </p:txBody>
          </p:sp>
          <p:sp>
            <p:nvSpPr>
              <p:cNvPr id="32" name="Rectangle 42"/>
              <p:cNvSpPr>
                <a:spLocks noChangeArrowheads="1"/>
              </p:cNvSpPr>
              <p:nvPr/>
            </p:nvSpPr>
            <p:spPr bwMode="auto">
              <a:xfrm>
                <a:off x="4408" y="1321"/>
                <a:ext cx="19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600">
                    <a:solidFill>
                      <a:srgbClr val="000000"/>
                    </a:solidFill>
                    <a:latin typeface="MT Extra" pitchFamily="18" charset="2"/>
                  </a:rPr>
                  <a:t>4</a:t>
                </a:r>
                <a:endParaRPr lang="ru-RU"/>
              </a:p>
            </p:txBody>
          </p:sp>
          <p:sp>
            <p:nvSpPr>
              <p:cNvPr id="33" name="Rectangle 43"/>
              <p:cNvSpPr>
                <a:spLocks noChangeArrowheads="1"/>
              </p:cNvSpPr>
              <p:nvPr/>
            </p:nvSpPr>
            <p:spPr bwMode="auto">
              <a:xfrm>
                <a:off x="4339" y="1321"/>
                <a:ext cx="19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600">
                    <a:solidFill>
                      <a:srgbClr val="000000"/>
                    </a:solidFill>
                    <a:latin typeface="MT Extra" pitchFamily="18" charset="2"/>
                  </a:rPr>
                  <a:t>4</a:t>
                </a:r>
                <a:endParaRPr lang="ru-RU"/>
              </a:p>
            </p:txBody>
          </p:sp>
          <p:sp>
            <p:nvSpPr>
              <p:cNvPr id="34" name="Rectangle 44"/>
              <p:cNvSpPr>
                <a:spLocks noChangeArrowheads="1"/>
              </p:cNvSpPr>
              <p:nvPr/>
            </p:nvSpPr>
            <p:spPr bwMode="auto">
              <a:xfrm>
                <a:off x="4130" y="1321"/>
                <a:ext cx="19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600">
                    <a:solidFill>
                      <a:srgbClr val="000000"/>
                    </a:solidFill>
                    <a:latin typeface="MT Extra" pitchFamily="18" charset="2"/>
                  </a:rPr>
                  <a:t>4</a:t>
                </a:r>
                <a:endParaRPr lang="ru-RU"/>
              </a:p>
            </p:txBody>
          </p:sp>
          <p:sp>
            <p:nvSpPr>
              <p:cNvPr id="35" name="Rectangle 45"/>
              <p:cNvSpPr>
                <a:spLocks noChangeArrowheads="1"/>
              </p:cNvSpPr>
              <p:nvPr/>
            </p:nvSpPr>
            <p:spPr bwMode="auto">
              <a:xfrm>
                <a:off x="3921" y="1321"/>
                <a:ext cx="19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600">
                    <a:solidFill>
                      <a:srgbClr val="000000"/>
                    </a:solidFill>
                    <a:latin typeface="MT Extra" pitchFamily="18" charset="2"/>
                  </a:rPr>
                  <a:t>4</a:t>
                </a:r>
                <a:endParaRPr lang="ru-RU"/>
              </a:p>
            </p:txBody>
          </p:sp>
          <p:sp>
            <p:nvSpPr>
              <p:cNvPr id="36" name="Rectangle 46"/>
              <p:cNvSpPr>
                <a:spLocks noChangeArrowheads="1"/>
              </p:cNvSpPr>
              <p:nvPr/>
            </p:nvSpPr>
            <p:spPr bwMode="auto">
              <a:xfrm>
                <a:off x="4572" y="1321"/>
                <a:ext cx="199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600">
                    <a:solidFill>
                      <a:srgbClr val="000000"/>
                    </a:solidFill>
                    <a:latin typeface="MT Extra" pitchFamily="18" charset="2"/>
                  </a:rPr>
                  <a:t>7</a:t>
                </a:r>
                <a:endParaRPr lang="ru-RU"/>
              </a:p>
            </p:txBody>
          </p:sp>
          <p:sp>
            <p:nvSpPr>
              <p:cNvPr id="37" name="Rectangle 47"/>
              <p:cNvSpPr>
                <a:spLocks noChangeArrowheads="1"/>
              </p:cNvSpPr>
              <p:nvPr/>
            </p:nvSpPr>
            <p:spPr bwMode="auto">
              <a:xfrm>
                <a:off x="3715" y="1321"/>
                <a:ext cx="19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600">
                    <a:solidFill>
                      <a:srgbClr val="000000"/>
                    </a:solidFill>
                    <a:latin typeface="MT Extra" pitchFamily="18" charset="2"/>
                  </a:rPr>
                  <a:t>6</a:t>
                </a:r>
                <a:endParaRPr lang="ru-RU"/>
              </a:p>
            </p:txBody>
          </p:sp>
        </p:grpSp>
        <p:sp>
          <p:nvSpPr>
            <p:cNvPr id="24" name="AutoShape 24"/>
            <p:cNvSpPr>
              <a:spLocks noChangeArrowheads="1"/>
            </p:cNvSpPr>
            <p:nvPr/>
          </p:nvSpPr>
          <p:spPr bwMode="auto">
            <a:xfrm>
              <a:off x="4634" y="1225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Text Box 25"/>
            <p:cNvSpPr txBox="1">
              <a:spLocks noChangeArrowheads="1"/>
            </p:cNvSpPr>
            <p:nvPr/>
          </p:nvSpPr>
          <p:spPr bwMode="auto">
            <a:xfrm>
              <a:off x="4226" y="1679"/>
              <a:ext cx="273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000" b="1">
                  <a:latin typeface="Garamond" pitchFamily="18" charset="0"/>
                  <a:sym typeface="Symbol" pitchFamily="18" charset="2"/>
                </a:rPr>
                <a:t></a:t>
              </a:r>
            </a:p>
          </p:txBody>
        </p:sp>
        <p:sp>
          <p:nvSpPr>
            <p:cNvPr id="26" name="Text Box 26"/>
            <p:cNvSpPr txBox="1">
              <a:spLocks noChangeArrowheads="1"/>
            </p:cNvSpPr>
            <p:nvPr/>
          </p:nvSpPr>
          <p:spPr bwMode="auto">
            <a:xfrm>
              <a:off x="4906" y="1634"/>
              <a:ext cx="273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000" b="1">
                  <a:latin typeface="Garamond" pitchFamily="18" charset="0"/>
                  <a:sym typeface="Symbol" pitchFamily="18" charset="2"/>
                </a:rPr>
                <a:t></a:t>
              </a:r>
            </a:p>
          </p:txBody>
        </p:sp>
      </p:grpSp>
      <p:grpSp>
        <p:nvGrpSpPr>
          <p:cNvPr id="38" name="Group 27"/>
          <p:cNvGrpSpPr>
            <a:grpSpLocks/>
          </p:cNvGrpSpPr>
          <p:nvPr/>
        </p:nvGrpSpPr>
        <p:grpSpPr bwMode="auto">
          <a:xfrm>
            <a:off x="1668463" y="3481388"/>
            <a:ext cx="5370512" cy="1849437"/>
            <a:chOff x="174" y="1434"/>
            <a:chExt cx="4944" cy="2048"/>
          </a:xfrm>
        </p:grpSpPr>
        <p:sp>
          <p:nvSpPr>
            <p:cNvPr id="39" name="Rectangle 28"/>
            <p:cNvSpPr>
              <a:spLocks noChangeArrowheads="1"/>
            </p:cNvSpPr>
            <p:nvPr/>
          </p:nvSpPr>
          <p:spPr bwMode="auto">
            <a:xfrm>
              <a:off x="1202" y="2704"/>
              <a:ext cx="545" cy="454"/>
            </a:xfrm>
            <a:prstGeom prst="rect">
              <a:avLst/>
            </a:prstGeom>
            <a:gradFill rotWithShape="1">
              <a:gsLst>
                <a:gs pos="0">
                  <a:srgbClr val="66FFFF"/>
                </a:gs>
                <a:gs pos="100000">
                  <a:srgbClr val="99FFCC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66FF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ru-RU" sz="4400">
                  <a:latin typeface="Garamond" pitchFamily="18" charset="0"/>
                </a:rPr>
                <a:t>2</a:t>
              </a:r>
            </a:p>
          </p:txBody>
        </p:sp>
        <p:sp>
          <p:nvSpPr>
            <p:cNvPr id="40" name="Rectangle 29"/>
            <p:cNvSpPr>
              <a:spLocks noChangeArrowheads="1"/>
            </p:cNvSpPr>
            <p:nvPr/>
          </p:nvSpPr>
          <p:spPr bwMode="auto">
            <a:xfrm>
              <a:off x="1927" y="2704"/>
              <a:ext cx="545" cy="454"/>
            </a:xfrm>
            <a:prstGeom prst="rect">
              <a:avLst/>
            </a:prstGeom>
            <a:gradFill rotWithShape="1">
              <a:gsLst>
                <a:gs pos="0">
                  <a:srgbClr val="66FFFF"/>
                </a:gs>
                <a:gs pos="100000">
                  <a:srgbClr val="99FFCC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66FF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ru-RU" sz="4400">
                  <a:latin typeface="Garamond" pitchFamily="18" charset="0"/>
                </a:rPr>
                <a:t>3</a:t>
              </a:r>
            </a:p>
          </p:txBody>
        </p:sp>
        <p:sp>
          <p:nvSpPr>
            <p:cNvPr id="41" name="Rectangle 30"/>
            <p:cNvSpPr>
              <a:spLocks noChangeArrowheads="1"/>
            </p:cNvSpPr>
            <p:nvPr/>
          </p:nvSpPr>
          <p:spPr bwMode="auto">
            <a:xfrm>
              <a:off x="2744" y="2704"/>
              <a:ext cx="545" cy="454"/>
            </a:xfrm>
            <a:prstGeom prst="rect">
              <a:avLst/>
            </a:prstGeom>
            <a:solidFill>
              <a:srgbClr val="99FFCC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FFCC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ru-RU" sz="4400">
                  <a:latin typeface="Garamond" pitchFamily="18" charset="0"/>
                </a:rPr>
                <a:t>5</a:t>
              </a:r>
            </a:p>
          </p:txBody>
        </p:sp>
        <p:sp>
          <p:nvSpPr>
            <p:cNvPr id="42" name="Rectangle 31"/>
            <p:cNvSpPr>
              <a:spLocks noChangeArrowheads="1"/>
            </p:cNvSpPr>
            <p:nvPr/>
          </p:nvSpPr>
          <p:spPr bwMode="auto">
            <a:xfrm>
              <a:off x="3515" y="2704"/>
              <a:ext cx="545" cy="454"/>
            </a:xfrm>
            <a:prstGeom prst="rect">
              <a:avLst/>
            </a:prstGeom>
            <a:solidFill>
              <a:srgbClr val="66FFFF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66FF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ru-RU" sz="4400">
                  <a:latin typeface="Garamond" pitchFamily="18" charset="0"/>
                </a:rPr>
                <a:t>7</a:t>
              </a:r>
            </a:p>
          </p:txBody>
        </p:sp>
        <p:graphicFrame>
          <p:nvGraphicFramePr>
            <p:cNvPr id="43" name="Object 32"/>
            <p:cNvGraphicFramePr>
              <a:graphicFrameLocks noChangeAspect="1"/>
            </p:cNvGraphicFramePr>
            <p:nvPr/>
          </p:nvGraphicFramePr>
          <p:xfrm>
            <a:off x="174" y="1434"/>
            <a:ext cx="4944" cy="1247"/>
          </p:xfrm>
          <a:graphic>
            <a:graphicData uri="http://schemas.openxmlformats.org/presentationml/2006/ole">
              <p:oleObj spid="_x0000_s1028" name="Формула" r:id="rId5" imgW="1562040" imgH="393480" progId="Equation.3">
                <p:embed/>
              </p:oleObj>
            </a:graphicData>
          </a:graphic>
        </p:graphicFrame>
        <p:sp>
          <p:nvSpPr>
            <p:cNvPr id="44" name="AutoShape 33"/>
            <p:cNvSpPr>
              <a:spLocks noChangeArrowheads="1"/>
            </p:cNvSpPr>
            <p:nvPr/>
          </p:nvSpPr>
          <p:spPr bwMode="auto">
            <a:xfrm>
              <a:off x="2517" y="2296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" name="Text Box 34"/>
            <p:cNvSpPr txBox="1">
              <a:spLocks noChangeArrowheads="1"/>
            </p:cNvSpPr>
            <p:nvPr/>
          </p:nvSpPr>
          <p:spPr bwMode="auto">
            <a:xfrm>
              <a:off x="3287" y="2705"/>
              <a:ext cx="275" cy="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000" b="1">
                  <a:latin typeface="Garamond" pitchFamily="18" charset="0"/>
                  <a:sym typeface="Symbol" pitchFamily="18" charset="2"/>
                </a:rPr>
                <a:t></a:t>
              </a:r>
            </a:p>
          </p:txBody>
        </p:sp>
        <p:sp>
          <p:nvSpPr>
            <p:cNvPr id="46" name="Text Box 35"/>
            <p:cNvSpPr txBox="1">
              <a:spLocks noChangeArrowheads="1"/>
            </p:cNvSpPr>
            <p:nvPr/>
          </p:nvSpPr>
          <p:spPr bwMode="auto">
            <a:xfrm>
              <a:off x="2471" y="2659"/>
              <a:ext cx="274" cy="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000" b="1">
                  <a:latin typeface="Garamond" pitchFamily="18" charset="0"/>
                  <a:sym typeface="Symbol" pitchFamily="18" charset="2"/>
                </a:rPr>
                <a:t></a:t>
              </a:r>
            </a:p>
          </p:txBody>
        </p:sp>
        <p:sp>
          <p:nvSpPr>
            <p:cNvPr id="47" name="Text Box 36"/>
            <p:cNvSpPr txBox="1">
              <a:spLocks noChangeArrowheads="1"/>
            </p:cNvSpPr>
            <p:nvPr/>
          </p:nvSpPr>
          <p:spPr bwMode="auto">
            <a:xfrm>
              <a:off x="1746" y="2703"/>
              <a:ext cx="272" cy="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000" b="1">
                  <a:latin typeface="Garamond" pitchFamily="18" charset="0"/>
                  <a:sym typeface="Symbol" pitchFamily="18" charset="2"/>
                </a:rPr>
                <a:t>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95536" y="1412776"/>
            <a:ext cx="8158361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(</a:t>
            </a:r>
            <a:r>
              <a:rPr lang="ru-RU" sz="4400" b="1" cap="small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  <a:ea typeface="+mj-ea"/>
                <a:cs typeface="+mj-cs"/>
              </a:rPr>
              <a:t>60</a:t>
            </a:r>
            <a:r>
              <a:rPr kumimoji="0" lang="ru-RU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 </a:t>
            </a:r>
            <a:r>
              <a:rPr kumimoji="0" lang="ru-RU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+ </a:t>
            </a:r>
            <a:r>
              <a:rPr lang="ru-RU" sz="4400" b="1" cap="small" noProof="0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  <a:ea typeface="+mj-ea"/>
                <a:cs typeface="+mj-cs"/>
              </a:rPr>
              <a:t>5</a:t>
            </a:r>
            <a:r>
              <a:rPr lang="ru-RU" sz="4400" b="1" cap="small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  <a:ea typeface="+mj-ea"/>
                <a:cs typeface="+mj-cs"/>
              </a:rPr>
              <a:t>0</a:t>
            </a:r>
            <a:r>
              <a:rPr kumimoji="0" lang="ru-RU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) </a:t>
            </a:r>
            <a:r>
              <a:rPr kumimoji="0" lang="ru-RU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- </a:t>
            </a:r>
            <a:r>
              <a:rPr lang="ru-RU" sz="4400" b="1" cap="small" noProof="0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  <a:ea typeface="+mj-ea"/>
                <a:cs typeface="+mj-cs"/>
              </a:rPr>
              <a:t>100</a:t>
            </a:r>
            <a:r>
              <a:rPr kumimoji="0" lang="ru-RU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 </a:t>
            </a:r>
            <a:r>
              <a:rPr kumimoji="0" lang="ru-RU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: (</a:t>
            </a:r>
            <a:r>
              <a:rPr kumimoji="0" lang="ru-RU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50 </a:t>
            </a:r>
            <a:r>
              <a:rPr lang="ru-RU" sz="4400" b="1" cap="small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  <a:ea typeface="+mj-ea"/>
                <a:cs typeface="+mj-cs"/>
              </a:rPr>
              <a:t>- </a:t>
            </a:r>
            <a:r>
              <a:rPr lang="ru-RU" sz="4400" b="1" cap="small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  <a:ea typeface="+mj-ea"/>
                <a:cs typeface="+mj-cs"/>
              </a:rPr>
              <a:t>5</a:t>
            </a:r>
            <a:r>
              <a:rPr kumimoji="0" lang="ru-RU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 * 8)</a:t>
            </a:r>
            <a:endParaRPr kumimoji="0" lang="ru-RU" sz="4400" b="1" i="0" u="none" strike="noStrike" kern="1200" cap="small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420888"/>
            <a:ext cx="69847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4000" b="1" dirty="0" smtClean="0">
                <a:solidFill>
                  <a:srgbClr val="2D279D"/>
                </a:solidFill>
              </a:rPr>
              <a:t> 60 </a:t>
            </a:r>
            <a:r>
              <a:rPr lang="ru-RU" sz="4000" b="1" dirty="0" smtClean="0">
                <a:solidFill>
                  <a:srgbClr val="2D279D"/>
                </a:solidFill>
              </a:rPr>
              <a:t>+ 50 = 110</a:t>
            </a:r>
            <a:endParaRPr lang="ru-RU" sz="4000" b="1" dirty="0" smtClean="0">
              <a:solidFill>
                <a:srgbClr val="2D279D"/>
              </a:solidFill>
            </a:endParaRPr>
          </a:p>
          <a:p>
            <a:pPr marL="342900" indent="-342900">
              <a:buAutoNum type="arabicParenR"/>
            </a:pPr>
            <a:r>
              <a:rPr lang="ru-RU" sz="4000" b="1" dirty="0" smtClean="0">
                <a:solidFill>
                  <a:srgbClr val="2D279D"/>
                </a:solidFill>
              </a:rPr>
              <a:t> </a:t>
            </a:r>
            <a:r>
              <a:rPr lang="ru-RU" sz="4000" b="1" dirty="0" smtClean="0">
                <a:solidFill>
                  <a:srgbClr val="2D279D"/>
                </a:solidFill>
              </a:rPr>
              <a:t>5 * 8 = 40</a:t>
            </a:r>
            <a:endParaRPr lang="ru-RU" sz="4000" b="1" dirty="0" smtClean="0">
              <a:solidFill>
                <a:srgbClr val="2D279D"/>
              </a:solidFill>
            </a:endParaRPr>
          </a:p>
          <a:p>
            <a:pPr marL="342900" indent="-342900">
              <a:buAutoNum type="arabicParenR"/>
            </a:pPr>
            <a:r>
              <a:rPr lang="ru-RU" sz="4000" b="1" dirty="0" smtClean="0">
                <a:solidFill>
                  <a:srgbClr val="2D279D"/>
                </a:solidFill>
              </a:rPr>
              <a:t> 50</a:t>
            </a:r>
            <a:r>
              <a:rPr lang="ru-RU" sz="4000" b="1" dirty="0" smtClean="0">
                <a:solidFill>
                  <a:srgbClr val="2D279D"/>
                </a:solidFill>
              </a:rPr>
              <a:t> –</a:t>
            </a:r>
            <a:r>
              <a:rPr lang="ru-RU" sz="4000" b="1" dirty="0" smtClean="0">
                <a:solidFill>
                  <a:srgbClr val="2D279D"/>
                </a:solidFill>
              </a:rPr>
              <a:t> 40 </a:t>
            </a:r>
            <a:r>
              <a:rPr lang="ru-RU" sz="4000" b="1" dirty="0" smtClean="0">
                <a:solidFill>
                  <a:srgbClr val="2D279D"/>
                </a:solidFill>
              </a:rPr>
              <a:t>= 10</a:t>
            </a:r>
            <a:endParaRPr lang="ru-RU" sz="4000" b="1" dirty="0" smtClean="0">
              <a:solidFill>
                <a:srgbClr val="2D279D"/>
              </a:solidFill>
            </a:endParaRPr>
          </a:p>
          <a:p>
            <a:pPr marL="342900" indent="-342900">
              <a:buAutoNum type="arabicParenR"/>
            </a:pPr>
            <a:r>
              <a:rPr lang="ru-RU" sz="4000" b="1" dirty="0" smtClean="0">
                <a:solidFill>
                  <a:srgbClr val="2D279D"/>
                </a:solidFill>
              </a:rPr>
              <a:t> 100 </a:t>
            </a:r>
            <a:r>
              <a:rPr lang="ru-RU" sz="4000" b="1" dirty="0" smtClean="0">
                <a:solidFill>
                  <a:srgbClr val="2D279D"/>
                </a:solidFill>
              </a:rPr>
              <a:t>/ </a:t>
            </a:r>
            <a:r>
              <a:rPr lang="ru-RU" sz="4000" b="1" dirty="0" smtClean="0">
                <a:solidFill>
                  <a:srgbClr val="2D279D"/>
                </a:solidFill>
              </a:rPr>
              <a:t>10 = 10</a:t>
            </a:r>
            <a:endParaRPr lang="ru-RU" sz="4000" b="1" dirty="0" smtClean="0">
              <a:solidFill>
                <a:srgbClr val="2D279D"/>
              </a:solidFill>
            </a:endParaRPr>
          </a:p>
          <a:p>
            <a:pPr marL="342900" indent="-342900">
              <a:buAutoNum type="arabicParenR"/>
            </a:pPr>
            <a:r>
              <a:rPr lang="ru-RU" sz="4000" b="1" dirty="0" smtClean="0">
                <a:solidFill>
                  <a:srgbClr val="2D279D"/>
                </a:solidFill>
              </a:rPr>
              <a:t>11</a:t>
            </a:r>
            <a:r>
              <a:rPr lang="ru-RU" sz="4000" b="1" dirty="0" smtClean="0">
                <a:solidFill>
                  <a:srgbClr val="2D279D"/>
                </a:solidFill>
              </a:rPr>
              <a:t>0</a:t>
            </a:r>
            <a:r>
              <a:rPr lang="ru-RU" sz="4000" b="1" dirty="0" smtClean="0">
                <a:solidFill>
                  <a:srgbClr val="2D279D"/>
                </a:solidFill>
              </a:rPr>
              <a:t> </a:t>
            </a:r>
            <a:r>
              <a:rPr lang="ru-RU" sz="4000" b="1" dirty="0" smtClean="0">
                <a:solidFill>
                  <a:srgbClr val="2D279D"/>
                </a:solidFill>
              </a:rPr>
              <a:t>– </a:t>
            </a:r>
            <a:r>
              <a:rPr lang="ru-RU" sz="4000" b="1" dirty="0" smtClean="0">
                <a:solidFill>
                  <a:srgbClr val="2D279D"/>
                </a:solidFill>
              </a:rPr>
              <a:t>10 = 100</a:t>
            </a:r>
            <a:endParaRPr lang="ru-RU" sz="4000" b="1" dirty="0">
              <a:solidFill>
                <a:srgbClr val="2D279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Аль_Хорез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988840"/>
            <a:ext cx="2219325" cy="2973387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95536" y="1556792"/>
            <a:ext cx="6013450" cy="4524315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546100">
              <a:spcBef>
                <a:spcPct val="50000"/>
              </a:spcBef>
            </a:pPr>
            <a:r>
              <a:rPr lang="ru-RU" sz="2400" b="1" i="1" dirty="0">
                <a:solidFill>
                  <a:srgbClr val="000099"/>
                </a:solidFill>
              </a:rPr>
              <a:t>Слово </a:t>
            </a:r>
            <a:r>
              <a:rPr lang="ru-RU" sz="2400" b="1" i="1" u="sng" dirty="0">
                <a:solidFill>
                  <a:srgbClr val="000099"/>
                </a:solidFill>
              </a:rPr>
              <a:t>«алгоритм» </a:t>
            </a:r>
            <a:r>
              <a:rPr lang="ru-RU" sz="2400" b="1" i="1" dirty="0">
                <a:solidFill>
                  <a:srgbClr val="000099"/>
                </a:solidFill>
              </a:rPr>
              <a:t>происходит от имени  выдающегося арабского ученого </a:t>
            </a:r>
            <a:r>
              <a:rPr lang="ru-RU" sz="2400" b="1" i="1" u="sng" dirty="0" err="1">
                <a:solidFill>
                  <a:srgbClr val="000099"/>
                </a:solidFill>
              </a:rPr>
              <a:t>Аль-Хорезми</a:t>
            </a:r>
            <a:r>
              <a:rPr lang="ru-RU" sz="2400" b="1" i="1" dirty="0">
                <a:solidFill>
                  <a:srgbClr val="000099"/>
                </a:solidFill>
              </a:rPr>
              <a:t>. Как научный термин первоначально оно обозначало правила выполнения действий в десятичной системе счисления, автором которых был </a:t>
            </a:r>
            <a:r>
              <a:rPr lang="ru-RU" sz="2400" b="1" i="1" dirty="0" err="1">
                <a:solidFill>
                  <a:srgbClr val="000099"/>
                </a:solidFill>
              </a:rPr>
              <a:t>Аль-Хорезми</a:t>
            </a:r>
            <a:r>
              <a:rPr lang="ru-RU" sz="2400" b="1" i="1" dirty="0">
                <a:solidFill>
                  <a:srgbClr val="000099"/>
                </a:solidFill>
              </a:rPr>
              <a:t>. </a:t>
            </a:r>
            <a:br>
              <a:rPr lang="ru-RU" sz="2400" b="1" i="1" dirty="0">
                <a:solidFill>
                  <a:srgbClr val="000099"/>
                </a:solidFill>
              </a:rPr>
            </a:br>
            <a:r>
              <a:rPr lang="ru-RU" sz="2400" b="1" i="1" dirty="0">
                <a:solidFill>
                  <a:srgbClr val="000099"/>
                </a:solidFill>
              </a:rPr>
              <a:t>С течением времени это слово приобрело более широкий смысл и стало обозначать любые </a:t>
            </a:r>
            <a:r>
              <a:rPr lang="ru-RU" sz="2400" b="1" i="1" u="sng" dirty="0">
                <a:solidFill>
                  <a:srgbClr val="000099"/>
                </a:solidFill>
              </a:rPr>
              <a:t>точные правила действий</a:t>
            </a:r>
            <a:r>
              <a:rPr lang="ru-RU" sz="2400" b="1" i="1" dirty="0">
                <a:solidFill>
                  <a:srgbClr val="000099"/>
                </a:solidFill>
              </a:rPr>
              <a:t>.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548680"/>
            <a:ext cx="8916988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700" b="1" dirty="0">
                <a:solidFill>
                  <a:srgbClr val="990000"/>
                </a:solidFill>
                <a:latin typeface="Comic Sans MS" pitchFamily="66" charset="0"/>
              </a:rPr>
              <a:t>О происхождении слова «алгоритм»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67544" y="548680"/>
            <a:ext cx="7956376" cy="5472608"/>
          </a:xfrm>
          <a:prstGeom prst="rect">
            <a:avLst/>
          </a:prstGeom>
        </p:spPr>
        <p:txBody>
          <a:bodyPr/>
          <a:lstStyle/>
          <a:p>
            <a:pPr marL="0" marR="0" lvl="0" indent="568325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r>
              <a:rPr kumimoji="0" lang="ru-RU" sz="60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rPr>
              <a:t>Алгоритм</a:t>
            </a:r>
            <a:endParaRPr kumimoji="0" lang="ru-RU" sz="800" b="1" i="0" u="sng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0" marR="0" lvl="0" indent="568325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endParaRPr kumimoji="0" lang="ru-RU" sz="700" b="1" i="0" u="sng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0" marR="0" lvl="0" indent="568325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endParaRPr kumimoji="0" lang="ru-RU" sz="700" b="1" i="0" u="sng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0" marR="0" lvl="0" indent="568325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D279D"/>
                </a:solidFill>
                <a:effectLst/>
                <a:uLnTx/>
                <a:uFillTx/>
                <a:latin typeface="Comic Sans MS" pitchFamily="66" charset="0"/>
              </a:rPr>
              <a:t>это конечная последовательность шагов в решении задачи, приводящая от исходных данных к требуемому результату.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899592" y="404664"/>
            <a:ext cx="7092950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2D279D"/>
                </a:solidFill>
                <a:latin typeface="Comic Sans MS" pitchFamily="66" charset="0"/>
              </a:rPr>
              <a:t>Вот алгоритм , который составила </a:t>
            </a:r>
          </a:p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2D279D"/>
                </a:solidFill>
                <a:latin typeface="Comic Sans MS" pitchFamily="66" charset="0"/>
              </a:rPr>
              <a:t>мачеха для Золушки: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928938" y="1612900"/>
            <a:ext cx="4968875" cy="500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u="sng" dirty="0">
                <a:latin typeface="Comic Sans MS" pitchFamily="66" charset="0"/>
              </a:rPr>
              <a:t>Перемой-ка</a:t>
            </a:r>
            <a:r>
              <a:rPr lang="ru-RU" sz="2800" b="1" dirty="0">
                <a:latin typeface="Comic Sans MS" pitchFamily="66" charset="0"/>
              </a:rPr>
              <a:t> всю посуду. 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latin typeface="Comic Sans MS" pitchFamily="66" charset="0"/>
              </a:rPr>
              <a:t>Да </a:t>
            </a:r>
            <a:r>
              <a:rPr lang="ru-RU" sz="2800" b="1" u="sng" dirty="0">
                <a:latin typeface="Comic Sans MS" pitchFamily="66" charset="0"/>
              </a:rPr>
              <a:t>натри</a:t>
            </a:r>
            <a:r>
              <a:rPr lang="ru-RU" sz="2800" b="1" dirty="0">
                <a:latin typeface="Comic Sans MS" pitchFamily="66" charset="0"/>
              </a:rPr>
              <a:t> полы повсюду,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latin typeface="Comic Sans MS" pitchFamily="66" charset="0"/>
              </a:rPr>
              <a:t>Дров на месяц </a:t>
            </a:r>
            <a:r>
              <a:rPr lang="ru-RU" sz="2800" b="1" u="sng" dirty="0">
                <a:latin typeface="Comic Sans MS" pitchFamily="66" charset="0"/>
              </a:rPr>
              <a:t>наколи</a:t>
            </a:r>
            <a:r>
              <a:rPr lang="ru-RU" sz="2800" b="1" dirty="0">
                <a:latin typeface="Comic Sans MS" pitchFamily="66" charset="0"/>
              </a:rPr>
              <a:t>, 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latin typeface="Comic Sans MS" pitchFamily="66" charset="0"/>
              </a:rPr>
              <a:t>Кофе на год </a:t>
            </a:r>
            <a:r>
              <a:rPr lang="ru-RU" sz="2800" b="1" u="sng" dirty="0">
                <a:latin typeface="Comic Sans MS" pitchFamily="66" charset="0"/>
              </a:rPr>
              <a:t>намели</a:t>
            </a:r>
            <a:r>
              <a:rPr lang="ru-RU" sz="2800" b="1" dirty="0">
                <a:latin typeface="Comic Sans MS" pitchFamily="66" charset="0"/>
              </a:rPr>
              <a:t>, </a:t>
            </a:r>
          </a:p>
          <a:p>
            <a:pPr>
              <a:spcBef>
                <a:spcPct val="50000"/>
              </a:spcBef>
            </a:pPr>
            <a:r>
              <a:rPr lang="ru-RU" sz="2800" b="1" u="sng" dirty="0">
                <a:latin typeface="Comic Sans MS" pitchFamily="66" charset="0"/>
              </a:rPr>
              <a:t>Посади</a:t>
            </a:r>
            <a:r>
              <a:rPr lang="ru-RU" sz="2800" b="1" dirty="0">
                <a:latin typeface="Comic Sans MS" pitchFamily="66" charset="0"/>
              </a:rPr>
              <a:t> среди цветов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latin typeface="Comic Sans MS" pitchFamily="66" charset="0"/>
              </a:rPr>
              <a:t>Сорок розовых кустов, 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latin typeface="Comic Sans MS" pitchFamily="66" charset="0"/>
              </a:rPr>
              <a:t>И, пока не подрастут, </a:t>
            </a:r>
          </a:p>
          <a:p>
            <a:pPr>
              <a:spcBef>
                <a:spcPct val="50000"/>
              </a:spcBef>
            </a:pPr>
            <a:r>
              <a:rPr lang="ru-RU" sz="2800" b="1" u="sng" dirty="0">
                <a:latin typeface="Comic Sans MS" pitchFamily="66" charset="0"/>
              </a:rPr>
              <a:t>Подметай</a:t>
            </a:r>
            <a:r>
              <a:rPr lang="ru-RU" sz="2800" b="1" dirty="0">
                <a:latin typeface="Comic Sans MS" pitchFamily="66" charset="0"/>
              </a:rPr>
              <a:t> дорожки тут</a:t>
            </a:r>
          </a:p>
        </p:txBody>
      </p:sp>
      <p:pic>
        <p:nvPicPr>
          <p:cNvPr id="4" name="Picture 6" descr="j04156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025" y="3889375"/>
            <a:ext cx="1963738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j023624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135063" y="2813050"/>
            <a:ext cx="9461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j023624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0638" y="3270250"/>
            <a:ext cx="989012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j0428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69163" y="5218113"/>
            <a:ext cx="1395412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109</TotalTime>
  <Words>352</Words>
  <Application>Microsoft Office PowerPoint</Application>
  <PresentationFormat>Экран (4:3)</PresentationFormat>
  <Paragraphs>87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Эркер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natali</dc:creator>
  <cp:lastModifiedBy>natali</cp:lastModifiedBy>
  <cp:revision>13</cp:revision>
  <dcterms:created xsi:type="dcterms:W3CDTF">2011-03-10T16:42:18Z</dcterms:created>
  <dcterms:modified xsi:type="dcterms:W3CDTF">2011-03-14T18:09:33Z</dcterms:modified>
</cp:coreProperties>
</file>