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93" r:id="rId6"/>
    <p:sldId id="271" r:id="rId7"/>
    <p:sldId id="286" r:id="rId8"/>
    <p:sldId id="288" r:id="rId9"/>
    <p:sldId id="291" r:id="rId10"/>
    <p:sldId id="296" r:id="rId11"/>
    <p:sldId id="272" r:id="rId12"/>
    <p:sldId id="277" r:id="rId13"/>
    <p:sldId id="278" r:id="rId14"/>
    <p:sldId id="287" r:id="rId15"/>
    <p:sldId id="289" r:id="rId16"/>
    <p:sldId id="290" r:id="rId17"/>
    <p:sldId id="292" r:id="rId18"/>
    <p:sldId id="294" r:id="rId19"/>
    <p:sldId id="295" r:id="rId20"/>
    <p:sldId id="279" r:id="rId21"/>
    <p:sldId id="280" r:id="rId22"/>
    <p:sldId id="281" r:id="rId23"/>
    <p:sldId id="297" r:id="rId24"/>
    <p:sldId id="298" r:id="rId25"/>
    <p:sldId id="282" r:id="rId26"/>
    <p:sldId id="299" r:id="rId27"/>
    <p:sldId id="283" r:id="rId28"/>
    <p:sldId id="300" r:id="rId29"/>
    <p:sldId id="301" r:id="rId30"/>
    <p:sldId id="284" r:id="rId31"/>
    <p:sldId id="28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18FCC-7068-40CC-A081-FC4FB04EE475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72E9-098B-45F5-AEA0-C11D56ED04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18FCC-7068-40CC-A081-FC4FB04EE475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72E9-098B-45F5-AEA0-C11D56ED04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18FCC-7068-40CC-A081-FC4FB04EE475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72E9-098B-45F5-AEA0-C11D56ED04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18FCC-7068-40CC-A081-FC4FB04EE475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72E9-098B-45F5-AEA0-C11D56ED04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18FCC-7068-40CC-A081-FC4FB04EE475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72E9-098B-45F5-AEA0-C11D56ED04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18FCC-7068-40CC-A081-FC4FB04EE475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72E9-098B-45F5-AEA0-C11D56ED04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18FCC-7068-40CC-A081-FC4FB04EE475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72E9-098B-45F5-AEA0-C11D56ED04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18FCC-7068-40CC-A081-FC4FB04EE475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72E9-098B-45F5-AEA0-C11D56ED04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18FCC-7068-40CC-A081-FC4FB04EE475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72E9-098B-45F5-AEA0-C11D56ED04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18FCC-7068-40CC-A081-FC4FB04EE475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72E9-098B-45F5-AEA0-C11D56ED04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18FCC-7068-40CC-A081-FC4FB04EE475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72E9-098B-45F5-AEA0-C11D56ED04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18FCC-7068-40CC-A081-FC4FB04EE475}" type="datetimeFigureOut">
              <a:rPr lang="ru-RU" smtClean="0"/>
              <a:pPr/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872E9-098B-45F5-AEA0-C11D56ED04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3" Target="../media/image69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3" Target="../media/image70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 ?><Relationships xmlns="http://schemas.openxmlformats.org/package/2006/relationships"><Relationship Id="rId3" Target="../media/image81.jpeg" Type="http://schemas.openxmlformats.org/officeDocument/2006/relationships/image"/><Relationship Id="rId7" Target="../media/image85.jpeg" Type="http://schemas.openxmlformats.org/officeDocument/2006/relationships/image"/><Relationship Id="rId2" Target="../media/image80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84.jpeg" Type="http://schemas.openxmlformats.org/officeDocument/2006/relationships/image"/><Relationship Id="rId5" Target="../media/image83.jpeg" Type="http://schemas.openxmlformats.org/officeDocument/2006/relationships/image"/><Relationship Id="rId4" Target="../media/image82.jpeg" Type="http://schemas.openxmlformats.org/officeDocument/2006/relationships/image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jpeg"/><Relationship Id="rId3" Type="http://schemas.openxmlformats.org/officeDocument/2006/relationships/image" Target="../media/image87.jpeg"/><Relationship Id="rId7" Type="http://schemas.openxmlformats.org/officeDocument/2006/relationships/image" Target="../media/image91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0.jpeg"/><Relationship Id="rId5" Type="http://schemas.openxmlformats.org/officeDocument/2006/relationships/image" Target="../media/image89.jpeg"/><Relationship Id="rId4" Type="http://schemas.openxmlformats.org/officeDocument/2006/relationships/image" Target="../media/image88.jpeg"/><Relationship Id="rId9" Type="http://schemas.openxmlformats.org/officeDocument/2006/relationships/image" Target="../media/image9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6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223224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entury Gothic" pitchFamily="34" charset="0"/>
              </a:rPr>
              <a:t>Организация инновационной деятельности</a:t>
            </a:r>
            <a:endParaRPr lang="ru-RU" sz="3600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420888"/>
            <a:ext cx="8064896" cy="417646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7030A0"/>
                </a:solidFill>
                <a:latin typeface="Century Gothic" pitchFamily="34" charset="0"/>
              </a:rPr>
              <a:t>                                                             </a:t>
            </a: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Подготовила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                                                         воспитатель 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                      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                                       Петрова Светлана Витальевна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                                                       МАДОУ «СЦРР- 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                                               ДС «Золотой ключик»</a:t>
            </a:r>
          </a:p>
          <a:p>
            <a:pPr algn="l"/>
            <a:endParaRPr lang="ru-RU" sz="2400" b="1" dirty="0">
              <a:solidFill>
                <a:srgbClr val="7030A0"/>
              </a:solidFill>
              <a:latin typeface="Century Gothic" pitchFamily="34" charset="0"/>
            </a:endParaRPr>
          </a:p>
        </p:txBody>
      </p:sp>
      <p:pic>
        <p:nvPicPr>
          <p:cNvPr id="4" name="Picture 10" descr="ke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E9292"/>
              </a:clrFrom>
              <a:clrTo>
                <a:srgbClr val="BE929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81737"/>
            <a:ext cx="5762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ергей\Desktop\P90925-08141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48880"/>
            <a:ext cx="3974477" cy="2520280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сергей\Desktop\фОТО ФЕВРАЛЬ  21 Г\БЛОК ХЛЕБ — копия\IMG_20210127_140007.jpg" id="2" name="Рисунок 1"/>
          <p:cNvPicPr/>
          <p:nvPr/>
        </p:nvPicPr>
        <p:blipFill>
          <a:blip cstate="print" r:embed="rId2"/>
          <a:srcRect b="-42" r="-51"/>
          <a:stretch>
            <a:fillRect/>
          </a:stretch>
        </p:blipFill>
        <p:spPr bwMode="auto">
          <a:xfrm>
            <a:off x="2164605" y="3963726"/>
            <a:ext cx="3990975" cy="1866900"/>
          </a:xfrm>
          <a:prstGeom prst="round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descr="C:\Users\сергей\Desktop\фОТО ФЕВРАЛЬ  21 Г\БЛОК ХЛЕБ — копия\IMG_20210127_152304.jpg" id="3" name="Рисунок 2"/>
          <p:cNvPicPr/>
          <p:nvPr/>
        </p:nvPicPr>
        <p:blipFill>
          <a:blip cstate="print" r:embed="rId3"/>
          <a:srcRect b="61" r="-75"/>
          <a:stretch>
            <a:fillRect/>
          </a:stretch>
        </p:blipFill>
        <p:spPr bwMode="auto">
          <a:xfrm>
            <a:off x="179512" y="3858951"/>
            <a:ext cx="1695450" cy="2076450"/>
          </a:xfrm>
          <a:prstGeom prst="round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</p:spPr>
      </p:pic>
      <p:pic>
        <p:nvPicPr>
          <p:cNvPr descr="C:\Users\сергей\Desktop\фОТО ФЕВРАЛЬ  21 Г\БЛОК ХЛЕБ — копия\IMG_20210127_152548.jpg" id="4" name="Рисунок 3"/>
          <p:cNvPicPr/>
          <p:nvPr/>
        </p:nvPicPr>
        <p:blipFill>
          <a:blip cstate="print" r:embed="rId4"/>
          <a:srcRect b="92" r="86"/>
          <a:stretch>
            <a:fillRect/>
          </a:stretch>
        </p:blipFill>
        <p:spPr bwMode="auto">
          <a:xfrm>
            <a:off x="6660232" y="3858951"/>
            <a:ext cx="1819275" cy="2076450"/>
          </a:xfrm>
          <a:prstGeom prst="round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descr="C:\Users\Сергей\Desktop\фото Мои налоги\12.jpg" id="5" name="Рисунок 4"/>
          <p:cNvPicPr/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847725" y="94117"/>
            <a:ext cx="331236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Сергей\Desktop\коллажи в отчет\налоги\налоги 1.jpg" id="6" name="Рисунок 5"/>
          <p:cNvPicPr/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4716016" y="94117"/>
            <a:ext cx="351079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4287296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0"/>
          </a:xfrm>
        </p:spPr>
        <p:txBody>
          <a:bodyPr>
            <a:noAutofit/>
          </a:bodyPr>
          <a:lstStyle/>
          <a:p>
            <a:r>
              <a:rPr lang="ru-RU" sz="1100" b="1" dirty="0" smtClean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11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100" b="1" dirty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1100" b="1" dirty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100" b="1" dirty="0" smtClean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11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100" b="1" dirty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1100" b="1" dirty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100" b="1" dirty="0" smtClean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11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100" b="1" dirty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1100" b="1" dirty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«Детский сад без обид» 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Целый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ребята находятся в стенах дошкольного учреждения. Иногда бывает грустно, а иногда скучно, иногда так хочется побыстрей отправиться к маме и папе.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Почти все дети приносят и хранят любимую игрушку в группе в специально отведенном месте – «домике». Любимая игрушка играет ключевую роль в сложных ситуациях. Когда некоторым детям бывает сложно общаться и делиться своими чувствами с другими детьми и взрослыми, игрушка становится для малыша лучшим другом и советчиком.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бесконфликтного общения, формирование умения вести себя в конфликтной ситуации, воспитание чуткого, внимательного отношения друг к другу – вот к такой цели я стремлюсь, организуя «домики» для любимых игрушек детей.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игрушка призвана играть связующую роль между родителями и ребенком. В группе воспитатели разыгрывали проблемную педагогическую ситуацию, проводили рефлексивный круг, чтобы помочь ребенку преодолеть стеснение, проявить смелость и уверенность. Если возникала заминка, на помощь всегда могла прийти любимая игрушка.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Реализуя технологии по направлению «Социализация» педагоги и родители убедились в том, что дети стали более открытыми, у них появилась уверенность в собственных силах, они научились вести беседы друг с другом, стали более самостоятельными. Ведь впереди школа и взрослая жизнь. И становится ясно, что работа по социализации детей готовит их не только к адаптации в школе, но и к адаптации в жизни.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0" descr="ke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E9292"/>
              </a:clrFrom>
              <a:clrTo>
                <a:srgbClr val="BE929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81737"/>
            <a:ext cx="5762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Century Gothic" pitchFamily="34" charset="0"/>
              </a:rPr>
              <a:t>«Утро улыбок. Утро приветствия»</a:t>
            </a:r>
            <a:br>
              <a:rPr lang="ru-RU" sz="24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Краткое описание: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воспитателем собираются возле «говорящей стены», сидя на ковре или на подушках. Работа включает в себя три блока: блок эмоционального настроя, информационный блок и блок планирования на день.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обмениваться знаниями и опытом, формирование мотивации к текущим занятиям, установление эмоционального контакта.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бесед, интервьюирования, рефлексии, экспресс-опросов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плакатов, тематических картинок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открытого показа для родителей.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0" descr="ke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E9292"/>
              </a:clrFrom>
              <a:clrTo>
                <a:srgbClr val="BE929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81737"/>
            <a:ext cx="5762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459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        «Технология  проектной</a:t>
            </a:r>
            <a: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деятельности»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 время метод проектов рассматривается наукой как цикл инновационной деятельности и является одной из перспективных педагогических технологий, имеющих соответствующие признаки, функции и структуру. В современном понимании метод проектов ни в коем случае не заменяет существующую программу воспитания и обучения, а лишь дополняет ее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использую преимущества проектной деятельности как основы формирования ключевых компетенций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воспитанников.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 и реализовала такие проекты, как: «Мы здоровье сбережем», «Витаминное блюдо моей семьи», «Осень золотая», «Витамины и здоровье», «День Земли», «Мой домашний питомец», «Радужная неделька в группе «Капельки», «Вот весна красна пришла», «Позаботься о птицах», «Муравей», «Дорожная азбука», «Книжки-малышки».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ровожу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занятия с использованием игрового экспериментирования и собственно исследовательской деятельности, которые позволяют обеспечить детей арсеналом исследовательских действий, расширить их представления о предметах и явлениях окружающего мира, их свойствах и взаимоотношениях.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0" descr="ke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E9292"/>
              </a:clrFrom>
              <a:clrTo>
                <a:srgbClr val="BE929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81737"/>
            <a:ext cx="5762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4735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Сергей\Desktop\папка с рабочего стола\фото 1 младшая группа\фото Книжки малышки\IMG-3ca483db565fc2b277350126519c5fbb-V.jpg" id="2" name="Рисунок 1"/>
          <p:cNvPicPr/>
          <p:nvPr/>
        </p:nvPicPr>
        <p:blipFill>
          <a:blip cstate="print" r:embed="rId2"/>
          <a:srcRect b="-42" r="-13"/>
          <a:stretch>
            <a:fillRect/>
          </a:stretch>
        </p:blipFill>
        <p:spPr bwMode="auto">
          <a:xfrm>
            <a:off x="3347719" y="331559"/>
            <a:ext cx="2448560" cy="1972310"/>
          </a:xfrm>
          <a:prstGeom prst="round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descr="C:\Users\Сергей\Desktop\папка с рабочего стола\фото 1 младшая группа\фото Книжки малышки\IMG-8d821ac023ea6adfaed8a5522995f288-V.jpg" id="3" name="Рисунок 2"/>
          <p:cNvPicPr/>
          <p:nvPr/>
        </p:nvPicPr>
        <p:blipFill>
          <a:blip cstate="print" r:embed="rId3"/>
          <a:srcRect b="39" r="51"/>
          <a:stretch>
            <a:fillRect/>
          </a:stretch>
        </p:blipFill>
        <p:spPr bwMode="auto">
          <a:xfrm>
            <a:off x="233747" y="260648"/>
            <a:ext cx="2501265" cy="2040890"/>
          </a:xfrm>
          <a:prstGeom prst="round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descr="C:\Users\Сергей\Desktop\папка с рабочего стола\фото 1 младшая группа\фото Книжки малышки\IMG-76a23306d796aaef65615f1acef046c1-V.jpg" id="5" name="Рисунок 4"/>
          <p:cNvPicPr/>
          <p:nvPr/>
        </p:nvPicPr>
        <p:blipFill>
          <a:blip cstate="print" r:embed="rId4"/>
          <a:srcRect b="-67" r="-55"/>
          <a:stretch>
            <a:fillRect/>
          </a:stretch>
        </p:blipFill>
        <p:spPr bwMode="auto">
          <a:xfrm>
            <a:off x="107504" y="2739659"/>
            <a:ext cx="2444750" cy="2001520"/>
          </a:xfrm>
          <a:prstGeom prst="round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descr="C:\Users\Сергей\Desktop\папка с рабочего стола\фото 1 младшая группа\фото Книжки малышки\IMG-1af26933d2ca47506ff6ab8746adc13b-V.jpg" id="6" name="Рисунок 5"/>
          <p:cNvPicPr/>
          <p:nvPr/>
        </p:nvPicPr>
        <p:blipFill>
          <a:blip cstate="print" r:embed="rId5"/>
          <a:srcRect b="43" r="15"/>
          <a:stretch>
            <a:fillRect/>
          </a:stretch>
        </p:blipFill>
        <p:spPr bwMode="auto">
          <a:xfrm>
            <a:off x="6320790" y="322878"/>
            <a:ext cx="2431415" cy="1916430"/>
          </a:xfrm>
          <a:prstGeom prst="round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descr="C:\Users\Сергей\Desktop\папка с рабочего стола\фото 1 младшая группа\фото Книжки малышки\P81015-172134.jpg" id="7" name="Рисунок 6"/>
          <p:cNvPicPr/>
          <p:nvPr/>
        </p:nvPicPr>
        <p:blipFill>
          <a:blip cstate="print" r:embed="rId6"/>
          <a:srcRect b="21" r="-61"/>
          <a:stretch>
            <a:fillRect/>
          </a:stretch>
        </p:blipFill>
        <p:spPr bwMode="auto">
          <a:xfrm>
            <a:off x="7108825" y="2999924"/>
            <a:ext cx="1643380" cy="2511425"/>
          </a:xfrm>
          <a:prstGeom prst="round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descr="C:\Users\Сергей\Desktop\папка с рабочего стола\фото 1 младшая группа\фото Книжки малышки\P81015-172137.jpg" id="9" name="Рисунок 8"/>
          <p:cNvPicPr/>
          <p:nvPr/>
        </p:nvPicPr>
        <p:blipFill>
          <a:blip cstate="print" r:embed="rId7"/>
          <a:srcRect b="-53" r="-120"/>
          <a:stretch>
            <a:fillRect/>
          </a:stretch>
        </p:blipFill>
        <p:spPr bwMode="auto">
          <a:xfrm>
            <a:off x="2987824" y="2996952"/>
            <a:ext cx="1722755" cy="2581275"/>
          </a:xfrm>
          <a:prstGeom prst="round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descr="C:\Users\Сергей\Desktop\папка с рабочего стола\фото 1 младшая группа\фото Книжки малышки\P81015-172134.jpg" id="10" name="Рисунок 9"/>
          <p:cNvPicPr/>
          <p:nvPr/>
        </p:nvPicPr>
        <p:blipFill>
          <a:blip cstate="print" r:embed="rId8"/>
          <a:srcRect b="-62" r="-24"/>
          <a:stretch>
            <a:fillRect/>
          </a:stretch>
        </p:blipFill>
        <p:spPr bwMode="auto">
          <a:xfrm>
            <a:off x="5076056" y="2980603"/>
            <a:ext cx="1748790" cy="2422525"/>
          </a:xfrm>
          <a:prstGeom prst="round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4541094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Капельки\Desktop\коллаж ЗОЖ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13050" cy="3018790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3" name="Рисунок 2" descr="C:\Users\Капельки\Desktop\коллаж зож 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3050" y="1"/>
            <a:ext cx="3056578" cy="301879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4" name="Рисунок 3" descr="C:\Users\Капельки\Desktop\КОЛЛАЖ ВИТАМИНЫ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9628" y="35456"/>
            <a:ext cx="3241675" cy="2983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апельки\Desktop\коллаж Вкусные истории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25" y="3501008"/>
            <a:ext cx="3086100" cy="317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serch\Desktop\коллаж огород проект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526" y="3533409"/>
            <a:ext cx="3096649" cy="3173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апельки\Desktop\коллаж Весна 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2585" y="3498696"/>
            <a:ext cx="2897505" cy="317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8825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Капельки\Desktop\коллаж весна 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97505" cy="3096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Сергей\Desktop\ПДД коллаж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0487" y="0"/>
            <a:ext cx="3232150" cy="3096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serch\Desktop\коллаж день пож чел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4877" y="1"/>
            <a:ext cx="3029124" cy="3096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serch\Desktop\коллаж день земли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35299"/>
            <a:ext cx="3166608" cy="3113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Сергей\Desktop\к отчету фото\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5086" y="3632986"/>
            <a:ext cx="3165105" cy="3115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Сергей\Desktop\к отчету фото\3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3611567"/>
            <a:ext cx="2843810" cy="3113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6576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ергей\Desktop\фото зож\MyCollage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15" y="0"/>
            <a:ext cx="2800350" cy="307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Сергей\Desktop\фото зож\MyCollages (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8382" y="0"/>
            <a:ext cx="3111769" cy="307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Сергей\Desktop\фото зож\MyCollages (1)111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53125" y="0"/>
            <a:ext cx="3190875" cy="307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ергей\Desktop\фото зож\333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314518"/>
            <a:ext cx="29527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Сергей\Desktop\здоровое блюдо семьи\55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28520" y="3314518"/>
            <a:ext cx="3015479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Сергей\Desktop\здоровое блюдо семьи\4444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2421" y="3292774"/>
            <a:ext cx="3086100" cy="3171825"/>
          </a:xfrm>
          <a:prstGeom prst="round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2695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ергей\Desktop\здоровое блюдо семьи\666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4"/>
            <a:ext cx="3059832" cy="3213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Сергей\Desktop\коллажи в отчет\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1" y="-37678"/>
            <a:ext cx="3312369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Сергей\Desktop\фото Радуга на сайт\11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-16866"/>
            <a:ext cx="2771800" cy="3306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ергей\Desktop\фото Радуга на сайт\22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23" y="3289808"/>
            <a:ext cx="3028109" cy="3451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Сергей\Desktop\фото Радуга на сайт\MyCollages (1)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19437" y="3313296"/>
            <a:ext cx="3036739" cy="342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Сергей\Desktop\фото Радуга на сайт\333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3315122"/>
            <a:ext cx="2987824" cy="3426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491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ергей\Desktop\коллажи в отчет\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03813"/>
            <a:ext cx="3528392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Сергей\Desktop\коллажи в отчет\1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8640"/>
            <a:ext cx="3577619" cy="308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ДИСК Д\Света\папка раб. стол 2\ПАПКА СТАРШАЯ ГРУППА\фото к проекту Питомец\11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311188"/>
            <a:ext cx="3577619" cy="3474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F:\ДИСК Д\Света\папка раб. стол 2\ПАПКА СТАРШАЯ ГРУППА\фото к проекту Питомец\MyCollages (1)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11188"/>
            <a:ext cx="3528392" cy="3474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485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педагог — это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тот педагог, который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развивается, самообразовывается, ищет новые пути развития и образования детей. Все это становится возможным благодаря его активной позиции и творческой составляющей.</a:t>
            </a:r>
          </a:p>
          <a:p>
            <a:pPr algn="ctr">
              <a:buNone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0" descr="ke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E9292"/>
              </a:clrFrom>
              <a:clrTo>
                <a:srgbClr val="BE929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81737"/>
            <a:ext cx="5762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76064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         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          Мое участие в конкурсах различных </a:t>
            </a:r>
            <a: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                                   уровней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0" descr="ke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E9292"/>
              </a:clrFrom>
              <a:clrTo>
                <a:srgbClr val="BE929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81737"/>
            <a:ext cx="5762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52736"/>
            <a:ext cx="7632848" cy="55171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9283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          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Участие моих воспитанников в конкурсах различных </a:t>
            </a:r>
            <a: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                                   уровней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0" descr="ke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E9292"/>
              </a:clrFrom>
              <a:clrTo>
                <a:srgbClr val="BE929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81737"/>
            <a:ext cx="5762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8136904" cy="53730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8417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            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Педагогическая технология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«Цветик-</a:t>
            </a:r>
            <a:r>
              <a:rPr lang="ru-RU" sz="2000" b="1" dirty="0" err="1" smtClean="0">
                <a:solidFill>
                  <a:srgbClr val="7030A0"/>
                </a:solidFill>
                <a:latin typeface="Century Gothic" pitchFamily="34" charset="0"/>
              </a:rPr>
              <a:t>семицветик</a:t>
            </a: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»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</a:t>
            </a:r>
            <a:r>
              <a:rPr lang="ru-RU" sz="1600" b="1" dirty="0" smtClean="0">
                <a:solidFill>
                  <a:srgbClr val="7030A0"/>
                </a:solidFill>
                <a:latin typeface="Century Gothic" pitchFamily="34" charset="0"/>
              </a:rPr>
              <a:t>(для детей младшего дошкольного возраста)</a:t>
            </a:r>
            <a:br>
              <a:rPr lang="ru-RU" sz="16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Мною разработана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педтехнология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дополнительному образованию и организован кружок «Цветик-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для детей младшего д/возраста. Цель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остижение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психологической комфортности и развитие эмоциональной сферы средствами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изотерапии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Вся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этом направлении – это постоянный поиск, предполагающий постоянное самосовершенствование, а значит и постоянное обновление своего педагогического и методического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арсенала.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Новизной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отличительной особенностью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«Цветик-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 по нетрадиционным техникам рисования является то, что она имеет инновационный характер. В системе работы используются нетрадиционные методы и способы развития детского художественного творчества. Используются самодельные инструменты , природные  и бросовые для нетрадиционного рисования. Нетрадиционное рисование доставляет детям множество положительных  эмоций, раскрывает возможность использования хорошо знакомых им бытовых предметов в  качестве оригинальных художественных материалов, удивляет своей непредсказуемостью.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1600" b="1" dirty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0" descr="ke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E9292"/>
              </a:clrFrom>
              <a:clrTo>
                <a:srgbClr val="BE929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81737"/>
            <a:ext cx="5762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24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ергей\Desktop\коллажи в отчет\коллажи самообразование\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59106"/>
            <a:ext cx="302433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Сергей\Desktop\коллажи в отчет\коллажи самообразование\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63041"/>
            <a:ext cx="3003281" cy="323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Сергей\Desktop\коллажи в отчет\коллажи самообразование\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3" y="3582144"/>
            <a:ext cx="3312369" cy="315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ергей\Desktop\коллажи в отчет\коллажи самообразование\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3597134"/>
            <a:ext cx="3240360" cy="315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1793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ергей\Desktop\коллажи в отчет\коллажи самообразование\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0"/>
            <a:ext cx="3352800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Сергей\Desktop\коллажи в отчет\коллажи самообразование\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4990"/>
            <a:ext cx="33528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Сергей\Desktop\коллажи в отчет\коллажи самообразование\MyCollage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356992"/>
            <a:ext cx="33528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ергей\Desktop\коллажи в отчет\коллажи самообразование\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356992"/>
            <a:ext cx="33528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656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0"/>
          </a:xfrm>
        </p:spPr>
        <p:txBody>
          <a:bodyPr>
            <a:noAutofit/>
          </a:bodyPr>
          <a:lstStyle/>
          <a:p>
            <a:pPr algn="l"/>
            <a: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            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Использование инновационной технологии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                                    «</a:t>
            </a:r>
            <a:r>
              <a:rPr lang="ru-RU" sz="2000" b="1" dirty="0" err="1" smtClean="0">
                <a:solidFill>
                  <a:srgbClr val="7030A0"/>
                </a:solidFill>
                <a:latin typeface="Century Gothic" pitchFamily="34" charset="0"/>
              </a:rPr>
              <a:t>Лэпбук</a:t>
            </a: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»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особенность организации образовательной деятельности в ДОУ на современном этапе - это уход от учебной деятельности (занятий), повышение статуса игры, как основного вида деятельности детей дошкольного возраста; включение в процесс эффективных форм работы с детьми: ИКТ, проектной деятельности, игровых, проблемно - обучающих ситуаций в рамках интеграции образовательных областей</a:t>
            </a:r>
            <a:r>
              <a:rPr lang="ru-RU" sz="1600" dirty="0" smtClean="0"/>
              <a:t>.</a:t>
            </a:r>
            <a:br>
              <a:rPr lang="ru-RU" sz="1600" dirty="0" smtClean="0"/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«занятие» как специально организованная форма учебной деятельности в детском саду отменяется. Занятием должна стать интересная для детей, специально организованная воспитателем специфическая детская деятельность, подразумевающая их активность, деловое взаимодействие и общение, накопление детьми определенной информации об окружающем мире, формирование определенных знаний, умений и навыков.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 чтобы соответствовать современным требованиям в условиях реализации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ФГОС,  я  ищу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средства и методы 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своей работе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этого необходимо постоянно учиться, заниматься самообразованием, повышать свой профессиональный уровень. Результатом такого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поиска стал в том числе и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0" descr="ke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E9292"/>
              </a:clrFrom>
              <a:clrTo>
                <a:srgbClr val="BE929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81737"/>
            <a:ext cx="5762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36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ергей\Desktop\к отчету фото\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8640"/>
            <a:ext cx="6696744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230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0"/>
          </a:xfrm>
        </p:spPr>
        <p:txBody>
          <a:bodyPr>
            <a:noAutofit/>
          </a:bodyPr>
          <a:lstStyle/>
          <a:p>
            <a:pPr algn="l"/>
            <a: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            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  Технология исследовательской деятельности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исследовательской деятельности можно поддержать и развить в ребенке интерес к исследованиям, приобретению опыта успешной собственной исследовательской деятельности, развитию восприятия, мышления, а главное – речи.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любят экспериментировать всегда, везде и со всем, используя для этого любой материал, любое время года. Мои дети не являются исключением.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создан центр экспериментирования.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первичных естественнонаучных представлений, наблюдательности, любознательности,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обследовать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Провожу эксперименты: с водой, воздухом, песком,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снегом и т.д.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использования в своей работе исследовательской деятельности у детей возросла познавательная активность, интерес к миру. Они стали увереннее в себе, стали стремиться получить результат при достижении поставленной цели. У детей улучшилась речь.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0" descr="ke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E9292"/>
              </a:clrFrom>
              <a:clrTo>
                <a:srgbClr val="BE929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81737"/>
            <a:ext cx="5762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067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926080" cy="2926080"/>
          </a:xfrm>
          <a:prstGeom prst="rect">
            <a:avLst/>
          </a:prstGeom>
          <a:noFill/>
        </p:spPr>
      </p:pic>
      <p:pic>
        <p:nvPicPr>
          <p:cNvPr id="3" name="Рисунок 2" descr="C:\Users\Капельки\Desktop\коллаж эксперимент 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88640"/>
            <a:ext cx="2927350" cy="2922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Капельки\Desktop\коллаж эксперим. 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88640"/>
            <a:ext cx="1800200" cy="2922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ДИСК Д\Света\папка раб. стол 2\ПАПКА СРЕДНЯЯ ГРУППА\Фото Лето 2021\20210723_10091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84984"/>
            <a:ext cx="2448272" cy="2513200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</p:pic>
      <p:pic>
        <p:nvPicPr>
          <p:cNvPr id="6" name="Рисунок 5" descr="F:\ДИСК Д\Света\папка раб. стол 2\ПАПКА СРЕДНЯЯ ГРУППА\Фото Лето 2021\20210723_100945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284984"/>
            <a:ext cx="2258074" cy="2513200"/>
          </a:xfrm>
          <a:prstGeom prst="round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7" name="Рисунок 6" descr="F:\ДИСК Д\Света\папка раб. стол 2\ПАПКА СРЕДНЯЯ ГРУППА\Фото Лето 2021\20210712_100652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364" y="3284985"/>
            <a:ext cx="2378100" cy="2513200"/>
          </a:xfrm>
          <a:prstGeom prst="roundRect">
            <a:avLst/>
          </a:prstGeom>
          <a:noFill/>
          <a:ln w="28575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89604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ДИСК Д\Света\папка раб. стол 2\ПАПКА СРЕДНЯЯ ГРУППА\фото лето 2020\мыльн. пузыри\P00724-08471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8791" y="171857"/>
            <a:ext cx="1857375" cy="2219325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</p:pic>
      <p:pic>
        <p:nvPicPr>
          <p:cNvPr id="3" name="Рисунок 2" descr="F:\ДИСК Д\Света\папка раб. стол 2\ПАПКА СРЕДНЯЯ ГРУППА\фото лето 2020\мыльн. пузыри\P00724-08522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1857"/>
            <a:ext cx="2066925" cy="2219325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</p:pic>
      <p:pic>
        <p:nvPicPr>
          <p:cNvPr id="4" name="Рисунок 3" descr="F:\ДИСК Д\Света\фото открытое занятие на город\IMG_027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090" y="2523897"/>
            <a:ext cx="2835910" cy="2009775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</p:pic>
      <p:pic>
        <p:nvPicPr>
          <p:cNvPr id="5" name="Рисунок 4" descr="F:\ДИСК Д\Света\фото открытое занятие на город\IMG_027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23897"/>
            <a:ext cx="2667000" cy="2009775"/>
          </a:xfrm>
          <a:prstGeom prst="round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6" name="Рисунок 5" descr="F:\ДИСК Д\Света\фото открытое занятие на город\IMG_0284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81187"/>
            <a:ext cx="2736304" cy="2219325"/>
          </a:xfrm>
          <a:prstGeom prst="round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7" name="Рисунок 6" descr="F:\ДИСК Д\Света\фото разные предметная среда и все все\P80131-072302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649" y="2653119"/>
            <a:ext cx="2286000" cy="175133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</p:pic>
      <p:pic>
        <p:nvPicPr>
          <p:cNvPr id="8" name="Рисунок 7" descr="F:\ДИСК Д\Света\фото открытое занятие на город\IMG_0286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145" y="4683130"/>
            <a:ext cx="2286000" cy="1895475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</p:pic>
      <p:pic>
        <p:nvPicPr>
          <p:cNvPr id="9" name="Рисунок 8" descr="F:\ДИСК Д\Света\фото разные предметная среда и все все\P80131-140322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662588"/>
            <a:ext cx="2352675" cy="1903730"/>
          </a:xfrm>
          <a:prstGeom prst="roundRect">
            <a:avLst/>
          </a:prstGeom>
          <a:noFill/>
          <a:ln w="28575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93461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352928" cy="5760640"/>
          </a:xfrm>
        </p:spPr>
        <p:txBody>
          <a:bodyPr>
            <a:normAutofit/>
          </a:bodyPr>
          <a:lstStyle/>
          <a:p>
            <a:r>
              <a:rPr lang="ru-RU" sz="2400" b="1" u="sng" dirty="0">
                <a:solidFill>
                  <a:srgbClr val="7030A0"/>
                </a:solidFill>
              </a:rPr>
              <a:t>Основные виды инновационных технологий, применяемых в ДОУ.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err="1">
                <a:solidFill>
                  <a:srgbClr val="7030A0"/>
                </a:solidFill>
              </a:rPr>
              <a:t>здоровьесберегающие</a:t>
            </a:r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технологии;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7030A0"/>
                </a:solidFill>
              </a:rPr>
              <a:t>технологии </a:t>
            </a:r>
            <a:r>
              <a:rPr lang="ru-RU" sz="2400" b="1" dirty="0">
                <a:solidFill>
                  <a:srgbClr val="7030A0"/>
                </a:solidFill>
              </a:rPr>
              <a:t>проектной </a:t>
            </a:r>
            <a:r>
              <a:rPr lang="ru-RU" sz="2400" b="1" dirty="0" smtClean="0">
                <a:solidFill>
                  <a:srgbClr val="7030A0"/>
                </a:solidFill>
              </a:rPr>
              <a:t>деятельности;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7030A0"/>
                </a:solidFill>
              </a:rPr>
              <a:t>технологии </a:t>
            </a:r>
            <a:r>
              <a:rPr lang="ru-RU" sz="2400" b="1" dirty="0">
                <a:solidFill>
                  <a:srgbClr val="7030A0"/>
                </a:solidFill>
              </a:rPr>
              <a:t>исследовательской </a:t>
            </a:r>
            <a:r>
              <a:rPr lang="ru-RU" sz="2400" b="1" dirty="0" smtClean="0">
                <a:solidFill>
                  <a:srgbClr val="7030A0"/>
                </a:solidFill>
              </a:rPr>
              <a:t>деятельности;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7030A0"/>
                </a:solidFill>
              </a:rPr>
              <a:t>развивающие технологии;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7030A0"/>
                </a:solidFill>
              </a:rPr>
              <a:t>информационно-коммуникационные технологии;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7030A0"/>
                </a:solidFill>
              </a:rPr>
              <a:t>личностно-ориентированные технологии;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7030A0"/>
                </a:solidFill>
              </a:rPr>
              <a:t>игровые </a:t>
            </a:r>
            <a:r>
              <a:rPr lang="ru-RU" sz="2400" b="1" dirty="0">
                <a:solidFill>
                  <a:srgbClr val="7030A0"/>
                </a:solidFill>
              </a:rPr>
              <a:t>технологии.</a:t>
            </a:r>
          </a:p>
          <a:p>
            <a:pPr algn="l"/>
            <a:endParaRPr lang="ru-RU" sz="2400" b="1" dirty="0" smtClean="0">
              <a:solidFill>
                <a:srgbClr val="FFFF00"/>
              </a:solidFill>
            </a:endParaRPr>
          </a:p>
        </p:txBody>
      </p:sp>
      <p:pic>
        <p:nvPicPr>
          <p:cNvPr id="4" name="Picture 10" descr="ke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E9292"/>
              </a:clrFrom>
              <a:clrTo>
                <a:srgbClr val="BE929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81737"/>
            <a:ext cx="5762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0"/>
          </a:xfrm>
        </p:spPr>
        <p:txBody>
          <a:bodyPr>
            <a:noAutofit/>
          </a:bodyPr>
          <a:lstStyle/>
          <a:p>
            <a:pPr algn="l"/>
            <a: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            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2000" b="1" dirty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Использование информационно-коммуникационных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                                технологий               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ИКТ я участвую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еждународных, Всероссийских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конкурсах для детей и педагогов в сети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интернета, знакомлюсь с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периодическими печатными изданиями в электронном виде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Подбираю иллюстрированный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познавательный материала к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занятиям, а так же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для оформления стендов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родительские уголки.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помощью компьютера я могу смоделировать такие жизненные ситуации, которые нельзя или сложно показать 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занятии,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либо увидеть в повседневной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жизни- это и воспроизведение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животных, природы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т. 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ИКТ помогают мне в создании презентаций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программе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РowerРoint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повышения эффективности образовательных занятий с детьми. Мною были созданы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такие презентации, как  «Патриотическое воспитание в 1 младшей группе», «Дикие животные наших лесов», «Персональные выставки детей», «Пожарная безопасность», «Проект «Цветик-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«Радуга», Презентация для родителей, «Мастер-класс по технике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Презентация для группы «Капельки».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0" descr="ke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E9292"/>
              </a:clrFrom>
              <a:clrTo>
                <a:srgbClr val="BE929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81737"/>
            <a:ext cx="5762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913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3384376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latin typeface="Century Gothic" pitchFamily="34" charset="0"/>
              </a:rPr>
              <a:t/>
            </a:r>
            <a:br>
              <a:rPr lang="ru-RU" sz="2000" b="1" dirty="0" smtClean="0">
                <a:latin typeface="Century Gothic" pitchFamily="34" charset="0"/>
              </a:rPr>
            </a:br>
            <a:r>
              <a:rPr lang="ru-RU" sz="2000" b="1" dirty="0">
                <a:latin typeface="Century Gothic" pitchFamily="34" charset="0"/>
              </a:rPr>
              <a:t/>
            </a:r>
            <a:br>
              <a:rPr lang="ru-RU" sz="2000" b="1" dirty="0">
                <a:latin typeface="Century Gothic" pitchFamily="34" charset="0"/>
              </a:rPr>
            </a:br>
            <a:r>
              <a:rPr lang="ru-RU" sz="2000" b="1" dirty="0" smtClean="0">
                <a:latin typeface="Century Gothic" pitchFamily="34" charset="0"/>
              </a:rPr>
              <a:t/>
            </a:r>
            <a:br>
              <a:rPr lang="ru-RU" sz="2000" b="1" dirty="0" smtClean="0">
                <a:latin typeface="Century Gothic" pitchFamily="34" charset="0"/>
              </a:rPr>
            </a:br>
            <a:r>
              <a:rPr lang="ru-RU" sz="2000" b="1" dirty="0" smtClean="0">
                <a:latin typeface="Century Gothic" pitchFamily="34" charset="0"/>
              </a:rPr>
              <a:t>Вывод:</a:t>
            </a: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инновационных педагогических технологий способствует: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повышению качества образования;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квалификации воспитателей;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педагогического опыта и его систематизация;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компьютерных технологий воспитанниками;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и укрепление здоровья воспитанников;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качества обучения и воспитания. 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педагог – творец технологии, даже если имеет дело с заимствованиями. Создание технологии невозможно без творчества. Для педагога, научившегося работать на технологическом уровне, всегда будет главным ориентиром познавательный процесс в его развивающемся состоянии</a:t>
            </a:r>
            <a:r>
              <a:rPr lang="ru-RU" sz="1600" dirty="0"/>
              <a:t>.</a:t>
            </a:r>
            <a:r>
              <a:rPr lang="ru-RU" sz="1600" b="1" dirty="0" smtClean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0" descr="ke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E9292"/>
              </a:clrFrom>
              <a:clrTo>
                <a:srgbClr val="BE929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81737"/>
            <a:ext cx="5762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5606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Инновационные технологии, которые я применяю в работе с    детьми дошкольного возраста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                        </a:t>
            </a:r>
            <a:r>
              <a:rPr lang="ru-RU" sz="2000" b="1" dirty="0" err="1" smtClean="0">
                <a:latin typeface="Century Gothic" pitchFamily="34" charset="0"/>
              </a:rPr>
              <a:t>Здоровьесберегающие</a:t>
            </a:r>
            <a:r>
              <a:rPr lang="ru-RU" sz="2000" b="1" dirty="0" smtClean="0">
                <a:latin typeface="Century Gothic" pitchFamily="34" charset="0"/>
              </a:rPr>
              <a:t> технологии</a:t>
            </a: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>:</a:t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FFFF00"/>
                </a:solidFill>
                <a:latin typeface="Century Gothic" pitchFamily="34" charset="0"/>
              </a:rPr>
              <a:t>   </a:t>
            </a:r>
            <a:br>
              <a:rPr lang="ru-RU" sz="2000" b="1" dirty="0" smtClean="0">
                <a:solidFill>
                  <a:srgbClr val="FFFF00"/>
                </a:solidFill>
                <a:latin typeface="Century Gothic" pitchFamily="34" charset="0"/>
              </a:rPr>
            </a:br>
            <a:endParaRPr lang="ru-RU" sz="2000" b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872408" y="980728"/>
            <a:ext cx="792088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680518" y="971600"/>
            <a:ext cx="1080120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282994" y="980728"/>
            <a:ext cx="0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827584" y="1437928"/>
            <a:ext cx="2044824" cy="766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сохранения и стимулирования здоровья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347864" y="1556792"/>
            <a:ext cx="18722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обучения ЗОЖ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652120" y="1556792"/>
            <a:ext cx="2304256" cy="6939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Коррекционные технологии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960748" y="2250746"/>
            <a:ext cx="1778496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инамические паузы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960748" y="2718331"/>
            <a:ext cx="1778496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спортивные игры</a:t>
            </a:r>
            <a:endParaRPr lang="ru-RU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985723" y="3175531"/>
            <a:ext cx="1778496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релаксация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960748" y="3686472"/>
            <a:ext cx="1778496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имнастика для глаз</a:t>
            </a:r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960748" y="4143672"/>
            <a:ext cx="1778496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альчиковая гимнастика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985723" y="4600872"/>
            <a:ext cx="1778496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дыхательная, артикуляционная гимнастика</a:t>
            </a:r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985723" y="5547460"/>
            <a:ext cx="1778496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акаливающие процедуры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960748" y="5082590"/>
            <a:ext cx="1778496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имнастика пробуждения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960748" y="6034606"/>
            <a:ext cx="1778496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по дорожке «здоровья»</a:t>
            </a:r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3347864" y="2250745"/>
            <a:ext cx="1728192" cy="11533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анятия по физической культуре (сюжетные, занятия-путешествия)</a:t>
            </a:r>
            <a:endParaRPr lang="ru-RU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Овал 48"/>
          <p:cNvSpPr/>
          <p:nvPr/>
        </p:nvSpPr>
        <p:spPr>
          <a:xfrm>
            <a:off x="3418898" y="3457872"/>
            <a:ext cx="1728192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игротерапия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3405633" y="3915072"/>
            <a:ext cx="1728192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оммуникативные игры</a:t>
            </a:r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Овал 50"/>
          <p:cNvSpPr/>
          <p:nvPr/>
        </p:nvSpPr>
        <p:spPr>
          <a:xfrm>
            <a:off x="3405633" y="4865125"/>
            <a:ext cx="1728192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очечный массаж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Овал 51"/>
          <p:cNvSpPr/>
          <p:nvPr/>
        </p:nvSpPr>
        <p:spPr>
          <a:xfrm>
            <a:off x="3419872" y="5322325"/>
            <a:ext cx="1728192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лементы йоги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3418898" y="4400255"/>
            <a:ext cx="1728192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самомассаж</a:t>
            </a:r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5977779" y="2250746"/>
            <a:ext cx="1652938" cy="6225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Арт-терапия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6009422" y="2907234"/>
            <a:ext cx="1652938" cy="6225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ехнология музыкального воздействия</a:t>
            </a:r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Овал 55"/>
          <p:cNvSpPr/>
          <p:nvPr/>
        </p:nvSpPr>
        <p:spPr>
          <a:xfrm>
            <a:off x="6009422" y="3603785"/>
            <a:ext cx="1802938" cy="6225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Picture 10" descr="ke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E9292"/>
              </a:clrFrom>
              <a:clrTo>
                <a:srgbClr val="BE929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81737"/>
            <a:ext cx="5762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ергей\Desktop\коллажи в отчет\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630" y="19594"/>
            <a:ext cx="291465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Сергей\Desktop\коллажи в отчет\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2018" y="188640"/>
            <a:ext cx="2914650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Сергей\Desktop\коллажи в отчет\9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8144" y="188640"/>
            <a:ext cx="3819525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166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Century Gothic" pitchFamily="34" charset="0"/>
              </a:rPr>
              <a:t>Социальные акции</a:t>
            </a: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400" b="1" dirty="0">
                <a:latin typeface="Century Gothic" panose="020B0502020202020204" pitchFamily="34" charset="0"/>
              </a:rPr>
              <a:t>«Я верю в человека. Я верю в его добрые помыслы. Я верю, что все мы пришли для того, чтобы творить добро. И если мы будем это делать, будем все вместе, то нас ждет успех.» </a:t>
            </a:r>
            <a:r>
              <a:rPr lang="ru-RU" sz="1400" b="1" dirty="0" err="1">
                <a:latin typeface="Century Gothic" panose="020B0502020202020204" pitchFamily="34" charset="0"/>
              </a:rPr>
              <a:t>В.В.Путин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Century Gothic" pitchFamily="34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является основой формирования у детей отношения к общественной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жизни. Главная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этих мероприятий — формирование у детей отношения к общественной жизни, развитие их гражданской позиции.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мною было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организовано множество мероприятий, которые помогли воплотить в жизнь данную технологию: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«Возьми ребенка за руку»,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конкурса «Кормушка для птиц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«Покормим птиц зимой»,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 стенгазет к знаменательным датам, проведение акции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«Поможем малышам», «Подарок малышам, сделанный своими руками», участие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и детей в субботниках, а также возложение цветов к памятнику герою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ВОВ, «Вылечим книги», «Окна Победы», «Георгиевская ленточка», «Победа в каждом доме», «Мы против туберкулеза!», «Блокадный хлеб», «Твои налоги», «День пожилого человека», «Пьем вместе витаминные напитки»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задач образовательной области «Социально-коммуникативное развитие» — нравственное воспитание дошкольников. Участие в социальных акциях вместе с родителями способствует формированию у детей фундамента духовно-нравственного воспитания, у них складывается представление о следующих понятиях: любовь к Родине, доброта, сострадание, ценности семьи, уважение к старшим.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0" descr="ke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E9292"/>
              </a:clrFrom>
              <a:clrTo>
                <a:srgbClr val="BE929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81737"/>
            <a:ext cx="5762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Сергей\Desktop\фото Комушки\P90118-132216.jpg" id="2" name="Рисунок 1"/>
          <p:cNvPicPr/>
          <p:nvPr/>
        </p:nvPicPr>
        <p:blipFill>
          <a:blip cstate="print" r:embed="rId2"/>
          <a:srcRect b="58" r="-52"/>
          <a:stretch>
            <a:fillRect/>
          </a:stretch>
        </p:blipFill>
        <p:spPr bwMode="auto">
          <a:xfrm>
            <a:off x="1797521" y="121339"/>
            <a:ext cx="1141730" cy="1457325"/>
          </a:xfrm>
          <a:prstGeom prst="round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descr="C:\Users\Сергей\Desktop\фото Комушки\P90118-132220.jpg" id="3" name="Рисунок 2"/>
          <p:cNvPicPr/>
          <p:nvPr/>
        </p:nvPicPr>
        <p:blipFill>
          <a:blip cstate="print" r:embed="rId3"/>
          <a:srcRect b="50" r="-67"/>
          <a:stretch>
            <a:fillRect/>
          </a:stretch>
        </p:blipFill>
        <p:spPr bwMode="auto">
          <a:xfrm>
            <a:off x="7497664" y="123880"/>
            <a:ext cx="1247775" cy="1452245"/>
          </a:xfrm>
          <a:prstGeom prst="round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descr="C:\Users\Сергей\Desktop\фото Комушки\P90118-132238.jpg" id="4" name="Рисунок 3"/>
          <p:cNvPicPr/>
          <p:nvPr/>
        </p:nvPicPr>
        <p:blipFill>
          <a:blip cstate="print" r:embed="rId4"/>
          <a:srcRect b="-63" r="-45"/>
          <a:stretch>
            <a:fillRect/>
          </a:stretch>
        </p:blipFill>
        <p:spPr bwMode="auto">
          <a:xfrm>
            <a:off x="4572000" y="121339"/>
            <a:ext cx="1228725" cy="1457325"/>
          </a:xfrm>
          <a:prstGeom prst="round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descr="C:\Users\Сергей\Desktop\фото Комушки\P90118-132257.jpg" id="5" name="Рисунок 4"/>
          <p:cNvPicPr/>
          <p:nvPr/>
        </p:nvPicPr>
        <p:blipFill>
          <a:blip cstate="print" r:embed="rId5"/>
          <a:srcRect b="-47" r="94"/>
          <a:stretch>
            <a:fillRect/>
          </a:stretch>
        </p:blipFill>
        <p:spPr bwMode="auto">
          <a:xfrm>
            <a:off x="6032778" y="125665"/>
            <a:ext cx="1200150" cy="1466850"/>
          </a:xfrm>
          <a:prstGeom prst="round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descr="C:\Users\Сергей\Desktop\фото Комушки\P90118-132313.jpg" id="6" name="Рисунок 5"/>
          <p:cNvPicPr/>
          <p:nvPr/>
        </p:nvPicPr>
        <p:blipFill>
          <a:blip cstate="print" r:embed="rId6"/>
          <a:srcRect b="-72" r="39"/>
          <a:stretch>
            <a:fillRect/>
          </a:stretch>
        </p:blipFill>
        <p:spPr bwMode="auto">
          <a:xfrm>
            <a:off x="107504" y="68515"/>
            <a:ext cx="1285875" cy="1513205"/>
          </a:xfrm>
          <a:prstGeom prst="round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descr="C:\Users\Сергей\Desktop\фото Комушки\P90118-132332.jpg" id="7" name="Рисунок 6"/>
          <p:cNvPicPr/>
          <p:nvPr/>
        </p:nvPicPr>
        <p:blipFill>
          <a:blip cstate="print" r:embed="rId7"/>
          <a:srcRect b="79" r="-105"/>
          <a:stretch>
            <a:fillRect/>
          </a:stretch>
        </p:blipFill>
        <p:spPr bwMode="auto">
          <a:xfrm>
            <a:off x="3131840" y="127003"/>
            <a:ext cx="1238250" cy="1524000"/>
          </a:xfrm>
          <a:prstGeom prst="round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descr="F:\ДИСК Д\Света\папка раб. стол 2\ПАПКА СРЕДНЯЯ ГРУППА\фото разные\20210430_182406.jpg" id="8" name="Рисунок 7"/>
          <p:cNvPicPr/>
          <p:nvPr/>
        </p:nvPicPr>
        <p:blipFill rotWithShape="1"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"/>
          <a:stretch/>
        </p:blipFill>
        <p:spPr bwMode="auto">
          <a:xfrm>
            <a:off x="7626310" y="1707565"/>
            <a:ext cx="1419225" cy="1607185"/>
          </a:xfrm>
          <a:prstGeom prst="roundRect">
            <a:avLst/>
          </a:prstGeom>
          <a:noFill/>
          <a:ln w="28575">
            <a:solidFill>
              <a:srgbClr val="7030A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descr="F:\ДИСК Д\Света\папка раб. стол 2\ПАПКА СРЕДНЯЯ ГРУППА\Фото Лето 2021\20210612_123406.jpg" id="9" name="Рисунок 8"/>
          <p:cNvPicPr/>
          <p:nvPr/>
        </p:nvPicPr>
        <p:blipFill rotWithShape="1">
          <a:blip cstate="print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6"/>
          <a:stretch/>
        </p:blipFill>
        <p:spPr bwMode="auto">
          <a:xfrm>
            <a:off x="2001039" y="1732850"/>
            <a:ext cx="1876425" cy="1352550"/>
          </a:xfrm>
          <a:prstGeom prst="roundRect">
            <a:avLst/>
          </a:prstGeom>
          <a:noFill/>
          <a:ln w="28575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descr="F:\ДИСК Д\Света\папка раб. стол 2\ПАПКА СРЕДНЯЯ ГРУППА\Фото Лето 2021\20210612_125205.jpg" id="10" name="Рисунок 9"/>
          <p:cNvPicPr/>
          <p:nvPr/>
        </p:nvPicPr>
        <p:blipFill rotWithShape="1">
          <a:blip cstate="print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" r="-76"/>
          <a:stretch/>
        </p:blipFill>
        <p:spPr bwMode="auto">
          <a:xfrm>
            <a:off x="137929" y="1715719"/>
            <a:ext cx="1685925" cy="1343025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descr="F:\ДИСК Д\Света\папка раб. стол 2\ПАПКА СРЕДНЯЯ ГРУППА\Фото Лето 2021\20210612_125220.jpg" id="11" name="Рисунок 10"/>
          <p:cNvPicPr/>
          <p:nvPr/>
        </p:nvPicPr>
        <p:blipFill rotWithShape="1">
          <a:blip cstate="print"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" r="-69"/>
          <a:stretch/>
        </p:blipFill>
        <p:spPr bwMode="auto">
          <a:xfrm>
            <a:off x="5997484" y="1813535"/>
            <a:ext cx="1833368" cy="13144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descr="F:\ДИСК Д\Света\папка раб. стол 2\ПАПКА СРЕДНЯЯ ГРУППА\Фото Лето 2021\20210723_094454.jpg" id="12" name="Рисунок 11"/>
          <p:cNvPicPr/>
          <p:nvPr/>
        </p:nvPicPr>
        <p:blipFill rotWithShape="1">
          <a:blip cstate="print"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96"/>
          <a:stretch/>
        </p:blipFill>
        <p:spPr bwMode="auto">
          <a:xfrm>
            <a:off x="137929" y="3263004"/>
            <a:ext cx="1863110" cy="1876425"/>
          </a:xfrm>
          <a:prstGeom prst="roundRect">
            <a:avLst/>
          </a:prstGeom>
          <a:noFill/>
          <a:ln w="28575">
            <a:solidFill>
              <a:srgbClr val="00B0F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descr="F:\ДИСК Д\Света\папка раб. стол 2\ПАПКА СРЕДНЯЯ ГРУППА\Фото Лето 2021\20210723_094457.jpg" id="15" name="Рисунок 14"/>
          <p:cNvPicPr/>
          <p:nvPr/>
        </p:nvPicPr>
        <p:blipFill rotWithShape="1">
          <a:blip cstate="print"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" r="39"/>
          <a:stretch/>
        </p:blipFill>
        <p:spPr bwMode="auto">
          <a:xfrm>
            <a:off x="2078436" y="3271043"/>
            <a:ext cx="1838325" cy="1876425"/>
          </a:xfrm>
          <a:prstGeom prst="roundRect">
            <a:avLst/>
          </a:prstGeom>
          <a:noFill/>
          <a:ln w="28575">
            <a:solidFill>
              <a:srgbClr val="7030A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descr="F:\ДИСК Д\Света\папка раб. стол 2\ПАПКА СРЕДНЯЯ ГРУППА\Фото Лето 2021\20210723_094531.jpg" id="16" name="Рисунок 15"/>
          <p:cNvPicPr/>
          <p:nvPr/>
        </p:nvPicPr>
        <p:blipFill rotWithShape="1">
          <a:blip cstate="print"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" r="27"/>
          <a:stretch/>
        </p:blipFill>
        <p:spPr bwMode="auto">
          <a:xfrm>
            <a:off x="4094138" y="3717032"/>
            <a:ext cx="1752600" cy="1876425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descr="F:\ДИСК Д\Света\папка раб. стол 2\ПАПКА СРЕДНЯЯ ГРУППА\фото Здоровое блюдо\20210315_100955.jpg" id="17" name="Рисунок 16"/>
          <p:cNvPicPr/>
          <p:nvPr/>
        </p:nvPicPr>
        <p:blipFill>
          <a:blip cstate="print"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778" y="3536567"/>
            <a:ext cx="2303145" cy="190500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</p:pic>
      <p:pic>
        <p:nvPicPr>
          <p:cNvPr descr="F:\ДИСК Д\Света\папка раб. стол 2\ПАПКА СРЕДНЯЯ ГРУППА\Фото Лето 2021\20210723_094650.jpg" id="18" name="Рисунок 17"/>
          <p:cNvPicPr/>
          <p:nvPr/>
        </p:nvPicPr>
        <p:blipFill rotWithShape="1">
          <a:blip cstate="print"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0" r="10"/>
          <a:stretch/>
        </p:blipFill>
        <p:spPr bwMode="auto">
          <a:xfrm>
            <a:off x="4185170" y="1680303"/>
            <a:ext cx="1800225" cy="19240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8945550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ергей\Desktop\коллажи в отчет\9 мая\9 ма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97022"/>
            <a:ext cx="345638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Сергей\Desktop\коллажи в отчет\9 мая\9 мая 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14020"/>
            <a:ext cx="3382753" cy="3168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Сергей\Desktop\коллажи в отчет\9 мая\9 мая 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649730"/>
            <a:ext cx="3396010" cy="2958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serch\Desktop\коллаж тубер 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1" y="3649730"/>
            <a:ext cx="3382753" cy="2958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2046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erch\Desktop\коллаж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3848100" cy="3599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serch\Desktop\коллаж 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9" y="110917"/>
            <a:ext cx="1576705" cy="3605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serch\Desktop\коллаж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752" y="476672"/>
            <a:ext cx="2790825" cy="3094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serch\Desktop\коллаж 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4194284"/>
            <a:ext cx="4894580" cy="159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977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2087</TotalTime>
  <Words>161</Words>
  <Application>Microsoft Office PowerPoint</Application>
  <PresentationFormat>Экран (4:3)</PresentationFormat>
  <Paragraphs>44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Организация инновационной деятельности</vt:lpstr>
      <vt:lpstr>Презентация PowerPoint</vt:lpstr>
      <vt:lpstr>Презентация PowerPoint</vt:lpstr>
      <vt:lpstr>Инновационные технологии, которые я применяю в работе с    детьми дошкольного возраста                         Здоровьесберегающие технологии:      </vt:lpstr>
      <vt:lpstr>Презентация PowerPoint</vt:lpstr>
      <vt:lpstr>Социальные акции «Я верю в человека. Я верю в его добрые помыслы. Я верю, что все мы пришли для того, чтобы творить добро. И если мы будем это делать, будем все вместе, то нас ждет успех.» В.В.Путин  Социальная акция является основой формирования у детей отношения к общественной жизни. Главная цель этих мероприятий — формирование у детей отношения к общественной жизни, развитие их гражданской позиции. В детском саду мною было организовано множество мероприятий, которые помогли воплотить в жизнь данную технологию: акция «Возьми ребенка за руку», проведение конкурса «Кормушка для птиц», «Покормим птиц зимой», выпуск стенгазет к знаменательным датам, проведение акции «Поможем малышам», «Подарок малышам, сделанный своими руками», участие  родителей и детей в субботниках, а также возложение цветов к памятнику герою ВОВ, «Вылечим книги», «Окна Победы», «Георгиевская ленточка», «Победа в каждом доме», «Мы против туберкулеза!», «Блокадный хлеб», «Твои налоги», «День пожилого человека», «Пьем вместе витаминные напитки» Одна из задач образовательной области «Социально-коммуникативное развитие» — нравственное воспитание дошкольников. Участие в социальных акциях вместе с родителями способствует формированию у детей фундамента духовно-нравственного воспитания, у них складывается представление о следующих понятиях: любовь к Родине, доброта, сострадание, ценности семьи, уважение к старшим.  </vt:lpstr>
      <vt:lpstr>Презентация PowerPoint</vt:lpstr>
      <vt:lpstr>Презентация PowerPoint</vt:lpstr>
      <vt:lpstr>Презентация PowerPoint</vt:lpstr>
      <vt:lpstr>Презентация PowerPoint</vt:lpstr>
      <vt:lpstr>      «Детский сад без обид»   Целый день ребята находятся в стенах дошкольного учреждения. Иногда бывает грустно, а иногда скучно, иногда так хочется побыстрей отправиться к маме и папе.  Почти все дети приносят и хранят любимую игрушку в группе в специально отведенном месте – «домике». Любимая игрушка играет ключевую роль в сложных ситуациях. Когда некоторым детям бывает сложно общаться и делиться своими чувствами с другими детьми и взрослыми, игрушка становится для малыша лучшим другом и советчиком.  Создание условий для бесконфликтного общения, формирование умения вести себя в конфликтной ситуации, воспитание чуткого, внимательного отношения друг к другу – вот к такой цели я стремлюсь, организуя «домики» для любимых игрушек детей. Кроме того, игрушка призвана играть связующую роль между родителями и ребенком. В группе воспитатели разыгрывали проблемную педагогическую ситуацию, проводили рефлексивный круг, чтобы помочь ребенку преодолеть стеснение, проявить смелость и уверенность. Если возникала заминка, на помощь всегда могла прийти любимая игрушка.  Реализуя технологии по направлению «Социализация» педагоги и родители убедились в том, что дети стали более открытыми, у них появилась уверенность в собственных силах, они научились вести беседы друг с другом, стали более самостоятельными. Ведь впереди школа и взрослая жизнь. И становится ясно, что работа по социализации детей готовит их не только к адаптации в школе, но и к адаптации в жизни.   </vt:lpstr>
      <vt:lpstr>«Утро улыбок. Утро приветствия»   Краткое описание: дети вместе с воспитателем собираются возле «говорящей стены», сидя на ковре или на подушках. Работа включает в себя три блока: блок эмоционального настроя, информационный блок и блок планирования на день. Цель: развитие умения обмениваться знаниями и опытом, формирование мотивации к текущим занятиям, установление эмоционального контакта. проведение бесед, интервьюирования, рефлексии, экспресс-опросов подбор плакатов, тематических картинок проведение открытого показа для родителей.    </vt:lpstr>
      <vt:lpstr>                       «Технология  проектной деятельности»  В настоящее время метод проектов рассматривается наукой как цикл инновационной деятельности и является одной из перспективных педагогических технологий, имеющих соответствующие признаки, функции и структуру. В современном понимании метод проектов ни в коем случае не заменяет существующую программу воспитания и обучения, а лишь дополняет ее. Я активно использую преимущества проектной деятельности как основы формирования ключевых компетенций воспитанников. Разработала и реализовала такие проекты, как: «Мы здоровье сбережем», «Витаминное блюдо моей семьи», «Осень золотая», «Витамины и здоровье», «День Земли», «Мой домашний питомец», «Радужная неделька в группе «Капельки», «Вот весна красна пришла», «Позаботься о птицах», «Муравей», «Дорожная азбука», «Книжки-малышки». Провожу с детьми занятия с использованием игрового экспериментирования и собственно исследовательской деятельности, которые позволяют обеспечить детей арсеналом исследовательских действий, расширить их представления о предметах и явлениях окружающего мира, их свойствах и взаимоотношениях.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                          Мое участие в конкурсах различных                                                    уровней    </vt:lpstr>
      <vt:lpstr>                                          Участие моих воспитанников в конкурсах различных                                                    уровней    </vt:lpstr>
      <vt:lpstr>                              Педагогическая технология      «Цветик-семицветик»   (для детей младшего дошкольного возраста)  Мною разработана педтехнология по дополнительному образованию и организован кружок «Цветик-семицветик» для детей младшего д/возраста. Цель программы -достижение  психологической комфортности и развитие эмоциональной сферы средствами изотерапии.  Вся работа в этом направлении – это постоянный поиск, предполагающий постоянное самосовершенствование, а значит и постоянное обновление своего педагогического и методического арсенала.  Новизной и отличительной особенностью программы  «Цветик-семицветик» по нетрадиционным техникам рисования является то, что она имеет инновационный характер. В системе работы используются нетрадиционные методы и способы развития детского художественного творчества. Используются самодельные инструменты , природные  и бросовые для нетрадиционного рисования. Нетрадиционное рисование доставляет детям множество положительных  эмоций, раскрывает возможность использования хорошо знакомых им бытовых предметов в  качестве оригинальных художественных материалов, удивляет своей непредсказуемостью.     </vt:lpstr>
      <vt:lpstr>Презентация PowerPoint</vt:lpstr>
      <vt:lpstr>Презентация PowerPoint</vt:lpstr>
      <vt:lpstr>                                           Использование инновационной технологии                                                    «Лэпбук»  Главная особенность организации образовательной деятельности в ДОУ на современном этапе - это уход от учебной деятельности (занятий), повышение статуса игры, как основного вида деятельности детей дошкольного возраста; включение в процесс эффективных форм работы с детьми: ИКТ, проектной деятельности, игровых, проблемно - обучающих ситуаций в рамках интеграции образовательных областей. Таким образом, «занятие» как специально организованная форма учебной деятельности в детском саду отменяется. Занятием должна стать интересная для детей, специально организованная воспитателем специфическая детская деятельность, подразумевающая их активность, деловое взаимодействие и общение, накопление детьми определенной информации об окружающем мире, формирование определенных знаний, умений и навыков.  Для того чтобы соответствовать современным требованиям в условиях реализации ФГОС,  я  ищу новые средства и методы в  своей работе. Для этого необходимо постоянно учиться, заниматься самообразованием, повышать свой профессиональный уровень. Результатом такого поиска стал в том числе и  «лэпбук».    </vt:lpstr>
      <vt:lpstr>Презентация PowerPoint</vt:lpstr>
      <vt:lpstr>                                               Технология исследовательской деятельности  С помощью исследовательской деятельности можно поддержать и развить в ребенке интерес к исследованиям, приобретению опыта успешной собственной исследовательской деятельности, развитию восприятия, мышления, а главное – речи. Дети любят экспериментировать всегда, везде и со всем, используя для этого любой материал, любое время года. Мои дети не являются исключением. В группе создан центр экспериментирования. Цель: развитие первичных естественнонаучных представлений, наблюдательности, любознательности, формирование умения обследовать предметы. Провожу эксперименты: с водой, воздухом, песком, снегом и т.д. В результате использования в своей работе исследовательской деятельности у детей возросла познавательная активность, интерес к миру. Они стали увереннее в себе, стали стремиться получить результат при достижении поставленной цели. У детей улучшилась речь.  </vt:lpstr>
      <vt:lpstr>Презентация PowerPoint</vt:lpstr>
      <vt:lpstr>Презентация PowerPoint</vt:lpstr>
      <vt:lpstr>                                             Использование информационно-коммуникационных                                                технологий                 С помощью ИКТ я участвую в Международных, Всероссийских конкурсах для детей и педагогов в сети интернета, знакомлюсь с периодическими печатными изданиями в электронном виде. Подбираю иллюстрированный и познавательный материала к занятиям, а так же материал для оформления стендов  в родительские уголки. С помощью компьютера я могу смоделировать такие жизненные ситуации, которые нельзя или сложно показать на занятии, либо увидеть в повседневной жизни- это и воспроизведение звуков животных, природы  и т. д. ИКТ помогают мне в создании презентаций в программе РowerРoint для повышения эффективности образовательных занятий с детьми. Мною были созданы  такие презентации, как  «Патриотическое воспитание в 1 младшей группе», «Дикие животные наших лесов», «Персональные выставки детей», «Пожарная безопасность», «Проект «Цветик-семицветик», «Радуга», Презентация для родителей, «Мастер-класс по технике Эбру», Презентация для группы «Капельки». </vt:lpstr>
      <vt:lpstr>   Вывод: Применение инновационных педагогических технологий способствует:  повышению качества образования;  повышение квалификации воспитателей;  применение педагогического опыта и его систематизация;  использование компьютерных технологий воспитанниками;  сохранение и укрепление здоровья воспитанников; повышение качества обучения и воспитания.    Каждый педагог – творец технологии, даже если имеет дело с заимствованиями. Создание технологии невозможно без творчества. Для педагога, научившегося работать на технологическом уровне, всегда будет главным ориентиром познавательный процесс в его развивающемся состоянии.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13 группа Новосибирск 2017г.</dc:title>
  <dc:creator>User</dc:creator>
  <cp:lastModifiedBy>Сергей</cp:lastModifiedBy>
  <cp:revision>121</cp:revision>
  <dcterms:created xsi:type="dcterms:W3CDTF">2017-08-27T12:16:53Z</dcterms:created>
  <dcterms:modified xsi:type="dcterms:W3CDTF">2021-11-05T15:14:30Z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2319636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