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C9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-135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9E26-0EE4-4418-BBAF-C68AECBD8A8C}" type="datetimeFigureOut">
              <a:rPr lang="en-US" smtClean="0"/>
              <a:pPr/>
              <a:t>11/14/2021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B4832-2FF7-4E9F-A102-63CDE3FE82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13659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9E26-0EE4-4418-BBAF-C68AECBD8A8C}" type="datetimeFigureOut">
              <a:rPr lang="en-US" smtClean="0"/>
              <a:pPr/>
              <a:t>11/14/2021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B4832-2FF7-4E9F-A102-63CDE3FE82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60391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9E26-0EE4-4418-BBAF-C68AECBD8A8C}" type="datetimeFigureOut">
              <a:rPr lang="en-US" smtClean="0"/>
              <a:pPr/>
              <a:t>11/14/2021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B4832-2FF7-4E9F-A102-63CDE3FE82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0194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9E26-0EE4-4418-BBAF-C68AECBD8A8C}" type="datetimeFigureOut">
              <a:rPr lang="en-US" smtClean="0"/>
              <a:pPr/>
              <a:t>11/14/2021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B4832-2FF7-4E9F-A102-63CDE3FE82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22705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9E26-0EE4-4418-BBAF-C68AECBD8A8C}" type="datetimeFigureOut">
              <a:rPr lang="en-US" smtClean="0"/>
              <a:pPr/>
              <a:t>11/14/2021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B4832-2FF7-4E9F-A102-63CDE3FE82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08383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9E26-0EE4-4418-BBAF-C68AECBD8A8C}" type="datetimeFigureOut">
              <a:rPr lang="en-US" smtClean="0"/>
              <a:pPr/>
              <a:t>11/14/2021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B4832-2FF7-4E9F-A102-63CDE3FE82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47658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9E26-0EE4-4418-BBAF-C68AECBD8A8C}" type="datetimeFigureOut">
              <a:rPr lang="en-US" smtClean="0"/>
              <a:pPr/>
              <a:t>11/14/2021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B4832-2FF7-4E9F-A102-63CDE3FE82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22533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9E26-0EE4-4418-BBAF-C68AECBD8A8C}" type="datetimeFigureOut">
              <a:rPr lang="en-US" smtClean="0"/>
              <a:pPr/>
              <a:t>11/14/2021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B4832-2FF7-4E9F-A102-63CDE3FE82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87939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9E26-0EE4-4418-BBAF-C68AECBD8A8C}" type="datetimeFigureOut">
              <a:rPr lang="en-US" smtClean="0"/>
              <a:pPr/>
              <a:t>11/14/2021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B4832-2FF7-4E9F-A102-63CDE3FE82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09299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9E26-0EE4-4418-BBAF-C68AECBD8A8C}" type="datetimeFigureOut">
              <a:rPr lang="en-US" smtClean="0"/>
              <a:pPr/>
              <a:t>11/14/2021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B4832-2FF7-4E9F-A102-63CDE3FE82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0084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9E26-0EE4-4418-BBAF-C68AECBD8A8C}" type="datetimeFigureOut">
              <a:rPr lang="en-US" smtClean="0"/>
              <a:pPr/>
              <a:t>11/14/2021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B4832-2FF7-4E9F-A102-63CDE3FE82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60439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ood" dir="t"/>
            </a:scene3d>
            <a:sp3d extrusionH="57150" prstMaterial="plastic">
              <a:bevelT w="38100" h="38100"/>
              <a:bevelB w="57150" h="38100" prst="artDeco"/>
            </a:sp3d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49E26-0EE4-4418-BBAF-C68AECBD8A8C}" type="datetimeFigureOut">
              <a:rPr lang="en-US" smtClean="0"/>
              <a:pPr/>
              <a:t>11/14/2021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FB4832-2FF7-4E9F-A102-63CDE3FE82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72707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ln>
            <a:solidFill>
              <a:schemeClr val="bg1"/>
            </a:solidFill>
          </a:ln>
          <a:solidFill>
            <a:schemeClr val="bg1"/>
          </a:solidFill>
          <a:effectLst>
            <a:glow rad="76200">
              <a:schemeClr val="bg1">
                <a:lumMod val="50000"/>
                <a:alpha val="83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9037" y="858982"/>
            <a:ext cx="7772400" cy="3509963"/>
          </a:xfrm>
        </p:spPr>
        <p:txBody>
          <a:bodyPr>
            <a:noAutofit/>
          </a:bodyPr>
          <a:lstStyle/>
          <a:p>
            <a:r>
              <a:rPr lang="ru-RU" sz="6600" b="1" u="sng" dirty="0" smtClean="0"/>
              <a:t/>
            </a:r>
            <a:br>
              <a:rPr lang="ru-RU" sz="6600" b="1" u="sng" dirty="0" smtClean="0"/>
            </a:br>
            <a:r>
              <a:rPr lang="ru-RU" sz="6600" b="1" dirty="0" smtClean="0"/>
              <a:t/>
            </a:r>
            <a:br>
              <a:rPr lang="ru-RU" sz="6600" b="1" dirty="0" smtClean="0"/>
            </a:br>
            <a:r>
              <a:rPr lang="ru-RU" sz="6600" b="1" dirty="0" smtClean="0"/>
              <a:t/>
            </a:r>
            <a:br>
              <a:rPr lang="ru-RU" sz="6600" b="1" dirty="0" smtClean="0"/>
            </a:br>
            <a:r>
              <a:rPr lang="ru-RU" sz="6600" b="1" dirty="0" smtClean="0"/>
              <a:t/>
            </a:r>
            <a:br>
              <a:rPr lang="ru-RU" sz="6600" b="1" dirty="0" smtClean="0"/>
            </a:br>
            <a:r>
              <a:rPr lang="ru-RU" sz="6600" b="1" dirty="0" smtClean="0"/>
              <a:t/>
            </a:r>
            <a:br>
              <a:rPr lang="ru-RU" sz="6600" b="1" dirty="0" smtClean="0"/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«Покуда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сердца</a:t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стучатся, —</a:t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помните!</a:t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Какою</a:t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ценой</a:t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завоёвано счастье, —</a:t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пожалуйста,</a:t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помните»</a:t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Р.Рождественский</a:t>
            </a:r>
            <a:endParaRPr lang="en-US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63793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1887" y="1243735"/>
            <a:ext cx="7886700" cy="4351338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4400" i="1" dirty="0" smtClean="0">
                <a:solidFill>
                  <a:srgbClr val="C00000"/>
                </a:solidFill>
              </a:rPr>
              <a:t> Этапы </a:t>
            </a:r>
            <a:r>
              <a:rPr lang="ru-RU" sz="4400" i="1" dirty="0" smtClean="0">
                <a:solidFill>
                  <a:srgbClr val="C00000"/>
                </a:solidFill>
              </a:rPr>
              <a:t>реализации проекта:</a:t>
            </a:r>
            <a:br>
              <a:rPr lang="ru-RU" sz="4400" i="1" dirty="0" smtClean="0">
                <a:solidFill>
                  <a:srgbClr val="C00000"/>
                </a:solidFill>
              </a:rPr>
            </a:br>
            <a:r>
              <a:rPr lang="ru-RU" sz="4000" i="1" dirty="0" smtClean="0">
                <a:solidFill>
                  <a:srgbClr val="C00000"/>
                </a:solidFill>
              </a:rPr>
              <a:t>I этап- подготовительный: февраль.</a:t>
            </a:r>
            <a:br>
              <a:rPr lang="ru-RU" sz="4000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Цель: самосовершенствование по данной теме.</a:t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1. Сбор информации, работа с методической литературой.</a:t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2.Определение цели, задач, исходя из интересов и потребностей детей, содержания проекта и ожидаемых результатов.</a:t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3.Планирование предстоящей деятельности, направленной на реализацию проекта.</a:t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4.Разработка консультаций и рекомендаций для родителей.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58140" y="994353"/>
            <a:ext cx="7886700" cy="435133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4000" i="1" dirty="0" smtClean="0">
                <a:solidFill>
                  <a:srgbClr val="C00000"/>
                </a:solidFill>
              </a:rPr>
              <a:t> II </a:t>
            </a:r>
            <a:r>
              <a:rPr lang="ru-RU" sz="4000" i="1" dirty="0" smtClean="0">
                <a:solidFill>
                  <a:srgbClr val="C00000"/>
                </a:solidFill>
              </a:rPr>
              <a:t>этап – основной: март-апрель</a:t>
            </a:r>
            <a:br>
              <a:rPr lang="ru-RU" sz="4000" i="1" dirty="0" smtClean="0">
                <a:solidFill>
                  <a:srgbClr val="C00000"/>
                </a:solidFill>
              </a:rPr>
            </a:br>
            <a:r>
              <a:rPr lang="ru-RU" sz="3200" i="1" dirty="0" smtClean="0">
                <a:solidFill>
                  <a:srgbClr val="C00000"/>
                </a:solidFill>
              </a:rPr>
              <a:t>Цель: реализация проекта в образовательную практику.</a:t>
            </a:r>
            <a:br>
              <a:rPr lang="ru-RU" sz="3200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1.Проведение мероприятий: утренние беседы с детьми, НОД, игры, опыты, работа в книжном уголке, творческая деятельность детей.</a:t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2. Организация игровой деятельности (дидактические, подвижные , сюжетно-ролевые игры)</a:t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3.Подбор и изготовление атрибутов к сюжетно-ролевым играм.</a:t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4.Создание предметно-развивающей среды : тематический материал в книжном уголке.</a:t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5. Изготовление открыток, рисунков;</a:t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6. Создание уголка - памяти «Война глазами детей»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1886" y="1091334"/>
            <a:ext cx="7886700" cy="4351338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4000" i="1" dirty="0" smtClean="0">
                <a:solidFill>
                  <a:srgbClr val="C00000"/>
                </a:solidFill>
              </a:rPr>
              <a:t> III </a:t>
            </a:r>
            <a:r>
              <a:rPr lang="ru-RU" sz="4000" i="1" dirty="0" smtClean="0">
                <a:solidFill>
                  <a:srgbClr val="C00000"/>
                </a:solidFill>
              </a:rPr>
              <a:t>этап – завершающий: май 2020г.</a:t>
            </a:r>
            <a:br>
              <a:rPr lang="ru-RU" sz="4000" i="1" dirty="0" smtClean="0">
                <a:solidFill>
                  <a:srgbClr val="C00000"/>
                </a:solidFill>
              </a:rPr>
            </a:br>
            <a:r>
              <a:rPr lang="ru-RU" sz="3200" i="1" dirty="0" smtClean="0">
                <a:solidFill>
                  <a:srgbClr val="C00000"/>
                </a:solidFill>
              </a:rPr>
              <a:t>Цель: подведение итогов, анализ результатов по реализации проекта. Определение дальнейших перспектив.</a:t>
            </a:r>
            <a:br>
              <a:rPr lang="ru-RU" sz="3200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1. Подведение результатов: оформление выставки рисунков, поделок, </a:t>
            </a:r>
            <a:r>
              <a:rPr lang="ru-RU" i="1" dirty="0" err="1" smtClean="0">
                <a:solidFill>
                  <a:srgbClr val="C00000"/>
                </a:solidFill>
              </a:rPr>
              <a:t>уголок-памяти</a:t>
            </a:r>
            <a:r>
              <a:rPr lang="ru-RU" i="1" dirty="0" smtClean="0">
                <a:solidFill>
                  <a:srgbClr val="C00000"/>
                </a:solidFill>
              </a:rPr>
              <a:t> «Война глазами детей», конкурс чтецов, творческий отчет (концерт).</a:t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2. Презентация проекта на различных уровнях.</a:t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3. Анкетирование и опрос детей и родителей на тему: «Что я знаю о войне? »</a:t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4. Экскурсия: к обелиску, возложение цветов павшим героям ВОВ.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33450" y="1105189"/>
            <a:ext cx="7886700" cy="435133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200" i="1" dirty="0" smtClean="0">
                <a:solidFill>
                  <a:schemeClr val="bg1"/>
                </a:solidFill>
              </a:rPr>
              <a:t>   </a:t>
            </a:r>
            <a:r>
              <a:rPr lang="ru-RU" sz="3200" i="1" dirty="0" smtClean="0">
                <a:solidFill>
                  <a:srgbClr val="C00000"/>
                </a:solidFill>
              </a:rPr>
              <a:t>Предполагаемый </a:t>
            </a:r>
            <a:r>
              <a:rPr lang="ru-RU" sz="3200" i="1" dirty="0" smtClean="0">
                <a:solidFill>
                  <a:srgbClr val="C00000"/>
                </a:solidFill>
              </a:rPr>
              <a:t>результат проекта:</a:t>
            </a:r>
            <a:br>
              <a:rPr lang="ru-RU" sz="3200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Реализация данного проекта предполагает обновление и обогащение  групп методическими  материалами, </a:t>
            </a:r>
            <a:r>
              <a:rPr lang="ru-RU" i="1" dirty="0" err="1" smtClean="0">
                <a:solidFill>
                  <a:srgbClr val="C00000"/>
                </a:solidFill>
              </a:rPr>
              <a:t>мультимедийными</a:t>
            </a:r>
            <a:r>
              <a:rPr lang="ru-RU" i="1" dirty="0" smtClean="0">
                <a:solidFill>
                  <a:srgbClr val="C00000"/>
                </a:solidFill>
              </a:rPr>
              <a:t> продуктами, посвященными 75-летию Победы в Великой Отечественной войне.</a:t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Воспитанники:</a:t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1 . Расширены знания детей о Великой Отечественной войне. </a:t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2. Сформировано уважительное отношение к участникам войны, труженикам тыла, бережное отношение к семейным фотографиям и реликвиям (медали, ордена и др.) </a:t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  Родители:</a:t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Активные и заинтересованные участники проекта;</a:t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Ориентированы на развитие у ребенка потребности к познанию, общению со взрослыми и сверстниками, через совместную – проектную деятельность.</a:t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Педагоги:</a:t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Осуществляют инновационную деятельность,</a:t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Повышают профессиональный уровень.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30432" y="1160607"/>
            <a:ext cx="7886700" cy="435133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4000" i="1" dirty="0" smtClean="0">
                <a:solidFill>
                  <a:srgbClr val="C00000"/>
                </a:solidFill>
              </a:rPr>
              <a:t>   План </a:t>
            </a:r>
            <a:r>
              <a:rPr lang="ru-RU" sz="4000" i="1" dirty="0" smtClean="0">
                <a:solidFill>
                  <a:srgbClr val="C00000"/>
                </a:solidFill>
              </a:rPr>
              <a:t>реализации проекта:</a:t>
            </a:r>
            <a:br>
              <a:rPr lang="ru-RU" sz="4000" i="1" dirty="0" smtClean="0">
                <a:solidFill>
                  <a:srgbClr val="C00000"/>
                </a:solidFill>
              </a:rPr>
            </a:br>
            <a:r>
              <a:rPr lang="ru-RU" i="1" u="sng" dirty="0" smtClean="0">
                <a:solidFill>
                  <a:srgbClr val="C00000"/>
                </a:solidFill>
              </a:rPr>
              <a:t>- беседы на темы: :«</a:t>
            </a:r>
            <a:r>
              <a:rPr lang="ru-RU" i="1" u="sng" dirty="0" err="1" smtClean="0">
                <a:solidFill>
                  <a:srgbClr val="C00000"/>
                </a:solidFill>
              </a:rPr>
              <a:t>Бомбежка.Авианалет.Блокада</a:t>
            </a:r>
            <a:r>
              <a:rPr lang="ru-RU" i="1" u="sng" dirty="0" smtClean="0">
                <a:solidFill>
                  <a:srgbClr val="C00000"/>
                </a:solidFill>
              </a:rPr>
              <a:t>»;  «Сталинградская битва»; «Дети и война»; «Медицинская служба»; «Партизаны»; «Помощь тыла»; «Решительный бой»; «Награды Победы»; «Взятие Берлина»; «Парад Победы».</a:t>
            </a:r>
            <a:br>
              <a:rPr lang="ru-RU" i="1" u="sng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 -</a:t>
            </a:r>
            <a:r>
              <a:rPr lang="ru-RU" i="1" u="sng" dirty="0" smtClean="0">
                <a:solidFill>
                  <a:srgbClr val="C00000"/>
                </a:solidFill>
              </a:rPr>
              <a:t>- чтение художественных произведений: «22 июня 1941 года» С. Щипачев; «Прощание» З. Александрова; «И снова писем нет из дома», «Скольким детям возвратили детство» Р. Рублев; «Навек запомни» М. Исаковский; «Братские могилы» В. </a:t>
            </a:r>
            <a:r>
              <a:rPr lang="ru-RU" i="1" u="sng" dirty="0" err="1" smtClean="0">
                <a:solidFill>
                  <a:srgbClr val="C00000"/>
                </a:solidFill>
              </a:rPr>
              <a:t>Высотский</a:t>
            </a:r>
            <a:r>
              <a:rPr lang="ru-RU" i="1" u="sng" dirty="0" smtClean="0">
                <a:solidFill>
                  <a:srgbClr val="C00000"/>
                </a:solidFill>
              </a:rPr>
              <a:t>; С. А. Алексеев «Первая колонна», «Первый ночной таран»;  Е.  Благинина «Шинель»; Л. Кассиль</a:t>
            </a:r>
            <a:br>
              <a:rPr lang="ru-RU" i="1" u="sng" dirty="0" smtClean="0">
                <a:solidFill>
                  <a:srgbClr val="C00000"/>
                </a:solidFill>
              </a:rPr>
            </a:br>
            <a:r>
              <a:rPr lang="ru-RU" i="1" u="sng" dirty="0" smtClean="0">
                <a:solidFill>
                  <a:srgbClr val="C00000"/>
                </a:solidFill>
              </a:rPr>
              <a:t>    «Памятник советскому солдату»; М. </a:t>
            </a:r>
            <a:r>
              <a:rPr lang="ru-RU" i="1" u="sng" dirty="0" err="1" smtClean="0">
                <a:solidFill>
                  <a:srgbClr val="C00000"/>
                </a:solidFill>
              </a:rPr>
              <a:t>Пляцковский</a:t>
            </a:r>
            <a:r>
              <a:rPr lang="ru-RU" i="1" u="sng" dirty="0" smtClean="0">
                <a:solidFill>
                  <a:srgbClr val="C00000"/>
                </a:solidFill>
              </a:rPr>
              <a:t> </a:t>
            </a:r>
            <a:br>
              <a:rPr lang="ru-RU" i="1" u="sng" dirty="0" smtClean="0">
                <a:solidFill>
                  <a:srgbClr val="C00000"/>
                </a:solidFill>
              </a:rPr>
            </a:br>
            <a:r>
              <a:rPr lang="ru-RU" i="1" u="sng" dirty="0" smtClean="0">
                <a:solidFill>
                  <a:srgbClr val="C00000"/>
                </a:solidFill>
              </a:rPr>
              <a:t>    «Май сорок пятого года»; А. Митяев «Мешок овсянки»</a:t>
            </a:r>
            <a:br>
              <a:rPr lang="ru-RU" i="1" u="sng" dirty="0" smtClean="0">
                <a:solidFill>
                  <a:srgbClr val="C00000"/>
                </a:solidFill>
              </a:rPr>
            </a:br>
            <a:r>
              <a:rPr lang="ru-RU" i="1" u="sng" dirty="0" smtClean="0">
                <a:solidFill>
                  <a:srgbClr val="C00000"/>
                </a:solidFill>
              </a:rPr>
              <a:t>     А. Твардовский  «Рассказ танкиста», С. Алексеев «От Москвы до Берлина», </a:t>
            </a:r>
            <a:r>
              <a:rPr lang="ru-RU" i="1" u="sng" dirty="0" err="1" smtClean="0">
                <a:solidFill>
                  <a:srgbClr val="C00000"/>
                </a:solidFill>
              </a:rPr>
              <a:t>Н.Ходза</a:t>
            </a:r>
            <a:r>
              <a:rPr lang="ru-RU" i="1" u="sng" dirty="0" smtClean="0">
                <a:solidFill>
                  <a:srgbClr val="C00000"/>
                </a:solidFill>
              </a:rPr>
              <a:t> «Дорога жизни»,.</a:t>
            </a:r>
            <a:br>
              <a:rPr lang="ru-RU" i="1" u="sng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Конкурс чтецов: «Этих дней не смолкнет слава»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i="1" u="sng" dirty="0" smtClean="0">
                <a:solidFill>
                  <a:srgbClr val="C00000"/>
                </a:solidFill>
              </a:rPr>
              <a:t>- слушание музыкальных произведений о войне: Музыкальная гостиная «Песни, с которыми мы победили»</a:t>
            </a:r>
            <a:r>
              <a:rPr lang="en-US" i="1" u="sng" dirty="0" smtClean="0">
                <a:solidFill>
                  <a:srgbClr val="C00000"/>
                </a:solidFill>
              </a:rPr>
              <a:t>,</a:t>
            </a:r>
            <a:r>
              <a:rPr lang="ru-RU" i="1" u="sng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«День Победы» Д. </a:t>
            </a:r>
            <a:r>
              <a:rPr lang="ru-RU" dirty="0" err="1" smtClean="0">
                <a:solidFill>
                  <a:srgbClr val="C00000"/>
                </a:solidFill>
              </a:rPr>
              <a:t>Тухманова</a:t>
            </a:r>
            <a:r>
              <a:rPr lang="ru-RU" dirty="0" smtClean="0">
                <a:solidFill>
                  <a:srgbClr val="C00000"/>
                </a:solidFill>
              </a:rPr>
              <a:t>, 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 «Журавли»</a:t>
            </a:r>
            <a:r>
              <a:rPr lang="en-US" dirty="0" smtClean="0">
                <a:solidFill>
                  <a:srgbClr val="C00000"/>
                </a:solidFill>
              </a:rPr>
              <a:t>,</a:t>
            </a:r>
            <a:r>
              <a:rPr lang="ru-RU" dirty="0" smtClean="0">
                <a:solidFill>
                  <a:srgbClr val="C00000"/>
                </a:solidFill>
              </a:rPr>
              <a:t> «Священная война» сл. В. Лебедева-Кумача, 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i="1" u="sng" dirty="0" smtClean="0">
                <a:solidFill>
                  <a:srgbClr val="C00000"/>
                </a:solidFill>
              </a:rPr>
              <a:t>- Показ : </a:t>
            </a:r>
            <a:r>
              <a:rPr lang="ru-RU" dirty="0" smtClean="0">
                <a:solidFill>
                  <a:srgbClr val="C00000"/>
                </a:solidFill>
              </a:rPr>
              <a:t>презентаций</a:t>
            </a:r>
            <a:r>
              <a:rPr lang="en-US" dirty="0" smtClean="0">
                <a:solidFill>
                  <a:srgbClr val="C00000"/>
                </a:solidFill>
              </a:rPr>
              <a:t>,</a:t>
            </a:r>
            <a:r>
              <a:rPr lang="ru-RU" dirty="0" smtClean="0">
                <a:solidFill>
                  <a:srgbClr val="C00000"/>
                </a:solidFill>
              </a:rPr>
              <a:t> видео на темы ВОВ.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16577" y="1119043"/>
            <a:ext cx="7886700" cy="4351338"/>
          </a:xfrm>
        </p:spPr>
        <p:txBody>
          <a:bodyPr>
            <a:normAutofit fontScale="77500" lnSpcReduction="20000"/>
          </a:bodyPr>
          <a:lstStyle/>
          <a:p>
            <a:r>
              <a:rPr lang="ru-RU" sz="4000" i="1" dirty="0" smtClean="0">
                <a:solidFill>
                  <a:schemeClr val="bg1"/>
                </a:solidFill>
              </a:rPr>
              <a:t>	</a:t>
            </a:r>
            <a:r>
              <a:rPr lang="ru-RU" sz="4000" i="1" dirty="0" smtClean="0">
                <a:solidFill>
                  <a:srgbClr val="C00000"/>
                </a:solidFill>
              </a:rPr>
              <a:t>План реализации проекта:</a:t>
            </a:r>
            <a:br>
              <a:rPr lang="ru-RU" sz="4000" i="1" dirty="0" smtClean="0">
                <a:solidFill>
                  <a:srgbClr val="C00000"/>
                </a:solidFill>
              </a:rPr>
            </a:br>
            <a:r>
              <a:rPr lang="ru-RU" i="1" u="sng" dirty="0" smtClean="0">
                <a:solidFill>
                  <a:srgbClr val="C00000"/>
                </a:solidFill>
              </a:rPr>
              <a:t>- экскурсии:</a:t>
            </a:r>
            <a:br>
              <a:rPr lang="ru-RU" i="1" u="sng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краеведческий музей им. Каргополова</a:t>
            </a:r>
            <a:r>
              <a:rPr lang="en-US" dirty="0" smtClean="0">
                <a:solidFill>
                  <a:srgbClr val="C00000"/>
                </a:solidFill>
              </a:rPr>
              <a:t>,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центральная детская библиотека</a:t>
            </a:r>
            <a:r>
              <a:rPr lang="en-US" dirty="0" smtClean="0">
                <a:solidFill>
                  <a:srgbClr val="C00000"/>
                </a:solidFill>
              </a:rPr>
              <a:t>,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возложение цветов к стеле «Родина мать».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i="1" u="sng" dirty="0" smtClean="0">
                <a:solidFill>
                  <a:srgbClr val="C00000"/>
                </a:solidFill>
              </a:rPr>
              <a:t>- акции:</a:t>
            </a:r>
            <a:br>
              <a:rPr lang="ru-RU" i="1" u="sng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«Поздравь ветерана»</a:t>
            </a:r>
            <a:r>
              <a:rPr lang="en-US" dirty="0" smtClean="0">
                <a:solidFill>
                  <a:srgbClr val="C00000"/>
                </a:solidFill>
              </a:rPr>
              <a:t>,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«Георгиевская ленточка»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-</a:t>
            </a:r>
            <a:r>
              <a:rPr lang="ru-RU" i="1" u="sng" dirty="0" smtClean="0">
                <a:solidFill>
                  <a:srgbClr val="C00000"/>
                </a:solidFill>
              </a:rPr>
              <a:t>спортивные развлечения</a:t>
            </a:r>
            <a:r>
              <a:rPr lang="ru-RU" dirty="0" smtClean="0">
                <a:solidFill>
                  <a:srgbClr val="C00000"/>
                </a:solidFill>
              </a:rPr>
              <a:t>: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«Веселые старты»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«Военно-патриотическая игра «Зарница».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-</a:t>
            </a:r>
            <a:r>
              <a:rPr lang="ru-RU" i="1" u="sng" dirty="0" smtClean="0">
                <a:solidFill>
                  <a:srgbClr val="C00000"/>
                </a:solidFill>
              </a:rPr>
              <a:t>совместные мероприятия:</a:t>
            </a:r>
            <a:br>
              <a:rPr lang="ru-RU" i="1" u="sng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со студентами «</a:t>
            </a:r>
            <a:r>
              <a:rPr lang="ru-RU" dirty="0" err="1" smtClean="0">
                <a:solidFill>
                  <a:srgbClr val="C00000"/>
                </a:solidFill>
              </a:rPr>
              <a:t>АКОТиБ</a:t>
            </a:r>
            <a:r>
              <a:rPr lang="ru-RU" dirty="0" smtClean="0">
                <a:solidFill>
                  <a:srgbClr val="C00000"/>
                </a:solidFill>
              </a:rPr>
              <a:t>»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«СОШ №16».</a:t>
            </a:r>
            <a:r>
              <a:rPr lang="ru-RU" i="1" u="sng" dirty="0" smtClean="0">
                <a:solidFill>
                  <a:srgbClr val="C00000"/>
                </a:solidFill>
              </a:rPr>
              <a:t/>
            </a:r>
            <a:br>
              <a:rPr lang="ru-RU" i="1" u="sng" dirty="0" smtClean="0">
                <a:solidFill>
                  <a:srgbClr val="C00000"/>
                </a:solidFill>
              </a:rPr>
            </a:br>
            <a:r>
              <a:rPr lang="ru-RU" i="1" u="sng" dirty="0" smtClean="0">
                <a:solidFill>
                  <a:srgbClr val="C00000"/>
                </a:solidFill>
              </a:rPr>
              <a:t>- праздник:</a:t>
            </a:r>
            <a:br>
              <a:rPr lang="ru-RU" i="1" u="sng" dirty="0" smtClean="0">
                <a:solidFill>
                  <a:srgbClr val="C00000"/>
                </a:solidFill>
              </a:rPr>
            </a:br>
            <a:r>
              <a:rPr lang="ru-RU" i="1" u="sng" dirty="0" smtClean="0">
                <a:solidFill>
                  <a:srgbClr val="C00000"/>
                </a:solidFill>
              </a:rPr>
              <a:t> «Мы память бережно храним»</a:t>
            </a:r>
            <a:r>
              <a:rPr lang="en-US" i="1" u="sng" dirty="0" smtClean="0">
                <a:solidFill>
                  <a:srgbClr val="C00000"/>
                </a:solidFill>
              </a:rPr>
              <a:t>,</a:t>
            </a:r>
            <a:r>
              <a:rPr lang="ru-RU" i="1" u="sng" dirty="0" smtClean="0">
                <a:solidFill>
                  <a:srgbClr val="C00000"/>
                </a:solidFill>
              </a:rPr>
              <a:t> творческий вечер стихов на военную тему.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565563" y="595744"/>
            <a:ext cx="6941129" cy="499636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9595" y="966643"/>
            <a:ext cx="7886700" cy="4351338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</a:rPr>
              <a:t>Проект </a:t>
            </a:r>
            <a:b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</a:rPr>
              <a:t>«Мы память бережно храним»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Рассказывайте детям о войне, </a:t>
            </a:r>
            <a:b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Не бойтесь испугать</a:t>
            </a:r>
            <a:b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жестокой правдой, </a:t>
            </a:r>
            <a:b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Рассказывайте детям о войне, </a:t>
            </a:r>
            <a:b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Им это знать и помнить надо</a:t>
            </a:r>
            <a:b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Рассказывайте детям о войне, </a:t>
            </a:r>
            <a:b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Пусть ваша память</a:t>
            </a:r>
            <a:b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к ним в сердца стучится</a:t>
            </a:r>
            <a:b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Рассказывайте детям о войне. </a:t>
            </a:r>
            <a:b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Н. </a:t>
            </a: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Вер.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574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88868" y="1063625"/>
            <a:ext cx="7886700" cy="435133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</a:rPr>
              <a:t>   Актуальность</a:t>
            </a:r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В 2020 году исполняется знаменательная дата – 75-летие Победы в Великой Отечественной войне. Патриотическое воспитание подрастающего поколения всегда являлось одной из важнейших задач современного общества. Детство – самая благодатная пора для привития священного чувства любви к Родине. Под патриотическим воспитанием понимается постепенное формирование у детей любви к своей Родине, постоянная готовность к её защите. 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39487" y="925080"/>
            <a:ext cx="7886700" cy="4351338"/>
          </a:xfrm>
        </p:spPr>
        <p:txBody>
          <a:bodyPr>
            <a:normAutofit lnSpcReduction="10000"/>
          </a:bodyPr>
          <a:lstStyle/>
          <a:p>
            <a:r>
              <a:rPr lang="ru-RU" i="1" dirty="0" smtClean="0">
                <a:solidFill>
                  <a:schemeClr val="bg1"/>
                </a:solidFill>
              </a:rPr>
              <a:t/>
            </a:r>
            <a:br>
              <a:rPr lang="ru-RU" i="1" dirty="0" smtClean="0">
                <a:solidFill>
                  <a:schemeClr val="bg1"/>
                </a:solidFill>
              </a:rPr>
            </a:b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Создание проекта «Мы память бережно храним» направлено на работу по воспитанию у дошкольников чувства гордости за свой народ, уважения к его свершениям и достойным страницам истории, предполагает привлечение детей и родителей к изучению знаменательных дат Великой Отечественной войны 1941-1945 годов и участию в мероприятиях по подготовке и празднованию 75-летия Победы. 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61159" y="1216025"/>
            <a:ext cx="7886700" cy="4351338"/>
          </a:xfrm>
        </p:spPr>
        <p:txBody>
          <a:bodyPr>
            <a:normAutofit fontScale="92500" lnSpcReduction="10000"/>
          </a:bodyPr>
          <a:lstStyle/>
          <a:p>
            <a:r>
              <a:rPr lang="ru-RU" sz="3600" i="1" dirty="0" smtClean="0">
                <a:solidFill>
                  <a:schemeClr val="accent2">
                    <a:lumMod val="75000"/>
                  </a:schemeClr>
                </a:solidFill>
              </a:rPr>
              <a:t>Проблема:</a:t>
            </a: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У детей дошкольного возраста не достаточно сформированы знания и представления о ВОВ (героях, городах-героях, значимых событиях, военной технике, литературных произведений о ВОВ, причинах возникновения праздника, способах увековечивания памяти жертвам и участникам ВОВ). </a:t>
            </a:r>
            <a:b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Родители эпизодически, очень редко обсуждают с детьми, рассказывают, объясняют о ВОВ.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61160" y="1396134"/>
            <a:ext cx="7886700" cy="4351338"/>
          </a:xfrm>
        </p:spPr>
        <p:txBody>
          <a:bodyPr/>
          <a:lstStyle/>
          <a:p>
            <a:r>
              <a:rPr lang="ru-RU" i="1" dirty="0" smtClean="0">
                <a:solidFill>
                  <a:srgbClr val="C00000"/>
                </a:solidFill>
              </a:rPr>
              <a:t>Цель: Формирование у детей первоначальных представлений о героическом прошлом нашей Родины; воспитание чувства гордости за свою страну, уважения к памяти погибших героев, к ветеранам войны; развитие осознанного отношения к празднику Победы как результату героического подвига русского народа в ВОВ.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57275" y="1100859"/>
            <a:ext cx="7886700" cy="435133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4000" i="1" dirty="0" smtClean="0">
                <a:solidFill>
                  <a:srgbClr val="C00000"/>
                </a:solidFill>
              </a:rPr>
              <a:t>  Задачи</a:t>
            </a:r>
            <a:r>
              <a:rPr lang="ru-RU" sz="3600" i="1" dirty="0" smtClean="0">
                <a:solidFill>
                  <a:srgbClr val="C00000"/>
                </a:solidFill>
              </a:rPr>
              <a:t>:</a:t>
            </a:r>
            <a:br>
              <a:rPr lang="ru-RU" sz="3600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Образовательные:</a:t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- Формировать представление об истории ВОВ, используя различные виды деятельности;</a:t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- Познакомить с ходом военных действий во время Великой Отечественной войны, с городами - героями;</a:t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- Показать мужество и героизм людей в ходе Великой Отечественной войны;</a:t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Развивающие:</a:t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- Развивать восприятие произведений литературы, живописи, музыки;</a:t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- Учить выражать свои чувства, обогащать словарный запас;</a:t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Воспитательные:                                                                                                                                            - Воспитывать духовно-нравственные и патриотические чувства, гордость за свою страну, любовь и заботливое отношение  к старшему поколению.  бережное отношение к семейным фотографиям и наградам.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47304" y="1216025"/>
            <a:ext cx="7886700" cy="4351338"/>
          </a:xfrm>
        </p:spPr>
        <p:txBody>
          <a:bodyPr>
            <a:normAutofit fontScale="85000" lnSpcReduction="20000"/>
          </a:bodyPr>
          <a:lstStyle/>
          <a:p>
            <a:r>
              <a:rPr lang="ru-RU" sz="3200" i="1" dirty="0" smtClean="0">
                <a:solidFill>
                  <a:srgbClr val="C00000"/>
                </a:solidFill>
              </a:rPr>
              <a:t>Участники проекта:</a:t>
            </a:r>
            <a:br>
              <a:rPr lang="ru-RU" sz="3200" i="1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дети старшей и подготовительной групп</a:t>
            </a:r>
            <a:r>
              <a:rPr lang="en-US" dirty="0" smtClean="0">
                <a:solidFill>
                  <a:srgbClr val="C00000"/>
                </a:solidFill>
              </a:rPr>
              <a:t>,</a:t>
            </a:r>
            <a:r>
              <a:rPr lang="ru-RU" dirty="0" smtClean="0">
                <a:solidFill>
                  <a:srgbClr val="C00000"/>
                </a:solidFill>
              </a:rPr>
              <a:t> родители, воспитатели</a:t>
            </a:r>
            <a:r>
              <a:rPr lang="en-US" dirty="0" smtClean="0">
                <a:solidFill>
                  <a:srgbClr val="C00000"/>
                </a:solidFill>
              </a:rPr>
              <a:t>,</a:t>
            </a:r>
            <a:r>
              <a:rPr lang="ru-RU" dirty="0" smtClean="0">
                <a:solidFill>
                  <a:srgbClr val="C00000"/>
                </a:solidFill>
              </a:rPr>
              <a:t> педагоги.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sz="3200" i="1" dirty="0" smtClean="0">
                <a:solidFill>
                  <a:srgbClr val="C00000"/>
                </a:solidFill>
              </a:rPr>
              <a:t>Продолжительность проекта: </a:t>
            </a:r>
            <a:r>
              <a:rPr lang="ru-RU" sz="3200" dirty="0" smtClean="0">
                <a:solidFill>
                  <a:srgbClr val="C00000"/>
                </a:solidFill>
              </a:rPr>
              <a:t>средне</a:t>
            </a:r>
            <a:r>
              <a:rPr lang="ru-RU" dirty="0" smtClean="0">
                <a:solidFill>
                  <a:srgbClr val="C00000"/>
                </a:solidFill>
              </a:rPr>
              <a:t>срочный.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sz="3600" i="1" dirty="0" smtClean="0">
                <a:solidFill>
                  <a:srgbClr val="C00000"/>
                </a:solidFill>
              </a:rPr>
              <a:t>Сроки реализации проекта</a:t>
            </a:r>
            <a:r>
              <a:rPr lang="ru-RU" sz="3600" dirty="0" smtClean="0">
                <a:solidFill>
                  <a:srgbClr val="C00000"/>
                </a:solidFill>
              </a:rPr>
              <a:t>:</a:t>
            </a:r>
            <a:br>
              <a:rPr lang="ru-RU" sz="3600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февраль-май 2020. 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sz="3600" i="1" dirty="0" smtClean="0">
                <a:solidFill>
                  <a:srgbClr val="C00000"/>
                </a:solidFill>
              </a:rPr>
              <a:t>Основные формы реализации проекта: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экскурсии; 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НОД, 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беседы;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составление рассказов;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физкультурные досуги;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просмотр презентаций и видео роликов о войне; консультации для родителей.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1050" y="1368425"/>
            <a:ext cx="7886700" cy="4351338"/>
          </a:xfrm>
        </p:spPr>
        <p:txBody>
          <a:bodyPr>
            <a:normAutofit fontScale="85000" lnSpcReduction="20000"/>
          </a:bodyPr>
          <a:lstStyle/>
          <a:p>
            <a:r>
              <a:rPr lang="ru-RU" sz="4000" i="1" dirty="0" smtClean="0">
                <a:solidFill>
                  <a:srgbClr val="C00000"/>
                </a:solidFill>
              </a:rPr>
              <a:t>Перспективное планирование реализации проекта с родителями:</a:t>
            </a:r>
            <a:br>
              <a:rPr lang="ru-RU" sz="4000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1. Анкетирование родителей с целью ознакомления с семейным опытом патриотического воспитания детей. </a:t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2. Помощь в создании тематической РППС.</a:t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3.Оформление папок – передвижек «День Победы» </a:t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4. Проведение выставки и творческих работ детей и родителей</a:t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5. Участие в акциях: «Георгиевская ленточка», «Открытка для ветерана»</a:t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6.Участие в шествии бессмертного полка  </a:t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7.Консультация: «Как рассказать ребенку о Дне Победы»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</TotalTime>
  <Words>95</Words>
  <Application>Microsoft Office PowerPoint</Application>
  <PresentationFormat>Экран (4:3)</PresentationFormat>
  <Paragraphs>15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Office Theme</vt:lpstr>
      <vt:lpstr>     «Покуда сердца стучатся, — помните! Какою ценой завоёвано счастье, — пожалуйста, помните» Р.Рождественский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pptforschool.ru</dc:creator>
  <cp:lastModifiedBy>ценалом</cp:lastModifiedBy>
  <cp:revision>2</cp:revision>
  <dcterms:created xsi:type="dcterms:W3CDTF">2018-04-24T18:36:51Z</dcterms:created>
  <dcterms:modified xsi:type="dcterms:W3CDTF">2021-11-14T05:07:07Z</dcterms:modified>
</cp:coreProperties>
</file>