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1" r:id="rId3"/>
    <p:sldMasterId id="2147483652" r:id="rId4"/>
    <p:sldMasterId id="2147483653" r:id="rId5"/>
    <p:sldMasterId id="2147483654" r:id="rId6"/>
  </p:sldMasterIdLst>
  <p:notesMasterIdLst>
    <p:notesMasterId r:id="rId17"/>
  </p:notesMasterIdLst>
  <p:sldIdLst>
    <p:sldId id="256" r:id="rId7"/>
    <p:sldId id="257" r:id="rId8"/>
    <p:sldId id="258" r:id="rId9"/>
    <p:sldId id="267" r:id="rId10"/>
    <p:sldId id="259" r:id="rId11"/>
    <p:sldId id="260" r:id="rId12"/>
    <p:sldId id="261" r:id="rId13"/>
    <p:sldId id="264" r:id="rId14"/>
    <p:sldId id="268" r:id="rId15"/>
    <p:sldId id="270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8970" autoAdjust="0"/>
  </p:normalViewPr>
  <p:slideViewPr>
    <p:cSldViewPr>
      <p:cViewPr>
        <p:scale>
          <a:sx n="70" d="100"/>
          <a:sy n="70" d="100"/>
        </p:scale>
        <p:origin x="-516" y="-1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98268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32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B2257-9989-4611-8755-F9299D28C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31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D7E97-024B-4008-81CF-2FBF932FB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74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C0FE0-4E64-407E-8AFF-19A57B790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2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99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2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38000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57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405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60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944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9602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AD0D1-4285-4A98-A2FC-C21917DB2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685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84224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141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73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850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0301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56840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863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14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212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5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8E709-B43A-41DD-963C-FEA34BB03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453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02415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640861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8894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691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1771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310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153573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075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203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2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CCF58-CDD1-4F03-9F4D-DBB7336EC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148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8271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15937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86385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697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1386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855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3357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041061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8311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0C83E-4728-4E24-B342-E4C7696B4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014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426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24836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314911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746357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272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85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161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999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590951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848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F21D4-A108-4786-A131-E95EF74C8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019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77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625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0916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687410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617686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140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5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4C290-1BC7-47DC-9EE2-CB2E37165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0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EB048-3FBB-47A8-B3A4-F4FC7708B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28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7BBB0-AF4A-41D7-A614-8D8220DAB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6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30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30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861F1FE7-C5ED-4F4A-A366-4A283030C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Lucida Sans" pitchFamily="34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Lucida Sans" pitchFamily="34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Lucida Sans" pitchFamily="34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Lucida Sans" pitchFamily="34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mbria" pitchFamily="16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 rot="-300000">
            <a:off x="2828925" y="3411538"/>
            <a:ext cx="57848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sz="6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Дошкольник и… экономика</a:t>
            </a:r>
            <a:endParaRPr lang="ru-RU" sz="24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SzPct val="100000"/>
            </a:pPr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А.Д. Шатова.</a:t>
            </a:r>
            <a:r>
              <a:rPr lang="ru-RU" sz="6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>
                <a:solidFill>
                  <a:srgbClr val="7030A0"/>
                </a:solidFill>
                <a:latin typeface="Cambria" pitchFamily="18" charset="0"/>
              </a:rPr>
              <a:t/>
            </a:r>
            <a:br>
              <a:rPr lang="ru-RU" sz="4000" b="1">
                <a:solidFill>
                  <a:srgbClr val="7030A0"/>
                </a:solidFill>
                <a:latin typeface="Cambria" pitchFamily="18" charset="0"/>
              </a:rPr>
            </a:br>
            <a:endParaRPr lang="ru-RU" sz="2800" b="1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961063"/>
            <a:ext cx="24114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961063"/>
            <a:ext cx="2411412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961063"/>
            <a:ext cx="24130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516563"/>
            <a:ext cx="12858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6" dur="2000" fill="hold"/>
                                        <p:tgtEl>
                                          <p:spTgt spid="10245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5888"/>
            <a:ext cx="5759450" cy="648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6" dur="2000" fill="hold"/>
                                        <p:tgtEl>
                                          <p:spTgt spid="24577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3060700" y="3298825"/>
            <a:ext cx="5357813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u="sng">
                <a:solidFill>
                  <a:srgbClr val="5E11A6"/>
                </a:solidFill>
              </a:rPr>
              <a:t>Цель: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4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приобщение дошкольника к экономической действительности как условие становления ценностных ориентации и установок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457200" y="333375"/>
            <a:ext cx="82296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60363" y="360363"/>
            <a:ext cx="8640762" cy="630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36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Формировать экономическое сознание детей, экономическое мышление;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Познакомить с элементарными экономическими понятиями;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Учить решать простейшие экономические задачи;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Развивать логическое мышление, наблюдательность, пополнять активный словарный запас, умение делать умозаключения;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Создать условия для формирования элементарных экономических знаний у детей 5-7 лет;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ct val="45000"/>
              <a:buFont typeface="Wingdings" pitchFamily="2" charset="2"/>
              <a:buChar char=""/>
            </a:pPr>
            <a:r>
              <a:rPr lang="ru-RU" sz="22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 Научить понимать и ценить окружающий предметный мир (как результата труда людей).</a:t>
            </a: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endParaRPr lang="ru-RU" sz="2200" b="1">
              <a:solidFill>
                <a:srgbClr val="5E11A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ru-RU" sz="2400">
                <a:solidFill>
                  <a:srgbClr val="00000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800"/>
              </a:spcBef>
              <a:buSzPct val="100000"/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algn="ctr" eaLnBrk="1" hangingPunct="1">
              <a:spcBef>
                <a:spcPts val="800"/>
              </a:spcBef>
              <a:buSzPct val="100000"/>
            </a:pPr>
            <a:endParaRPr lang="ru-RU" sz="3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720725" y="363538"/>
            <a:ext cx="7920038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400">
                <a:solidFill>
                  <a:srgbClr val="5E11A6"/>
                </a:solidFill>
              </a:rPr>
              <a:t>Ребенок поневоле встречается с экономикой, даже если его не учат этому. Он узнает новые слова:</a:t>
            </a:r>
          </a:p>
        </p:txBody>
      </p: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1619250" y="2519363"/>
            <a:ext cx="1439863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валюта</a:t>
            </a:r>
          </a:p>
        </p:txBody>
      </p:sp>
      <p:sp>
        <p:nvSpPr>
          <p:cNvPr id="10246" name="Oval 5"/>
          <p:cNvSpPr>
            <a:spLocks noChangeArrowheads="1"/>
          </p:cNvSpPr>
          <p:nvPr/>
        </p:nvSpPr>
        <p:spPr bwMode="auto">
          <a:xfrm>
            <a:off x="3419475" y="2700338"/>
            <a:ext cx="2160588" cy="19796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247" name="Oval 6"/>
          <p:cNvSpPr>
            <a:spLocks noChangeArrowheads="1"/>
          </p:cNvSpPr>
          <p:nvPr/>
        </p:nvSpPr>
        <p:spPr bwMode="auto">
          <a:xfrm>
            <a:off x="5940425" y="4319588"/>
            <a:ext cx="1439863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248" name="Oval 7"/>
          <p:cNvSpPr>
            <a:spLocks noChangeArrowheads="1"/>
          </p:cNvSpPr>
          <p:nvPr/>
        </p:nvSpPr>
        <p:spPr bwMode="auto">
          <a:xfrm>
            <a:off x="3779838" y="5040313"/>
            <a:ext cx="1439862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249" name="Oval 8"/>
          <p:cNvSpPr>
            <a:spLocks noChangeArrowheads="1"/>
          </p:cNvSpPr>
          <p:nvPr/>
        </p:nvSpPr>
        <p:spPr bwMode="auto">
          <a:xfrm>
            <a:off x="5940425" y="2519363"/>
            <a:ext cx="1439863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закон</a:t>
            </a:r>
          </a:p>
        </p:txBody>
      </p:sp>
      <p:sp>
        <p:nvSpPr>
          <p:cNvPr id="10250" name="Oval 9"/>
          <p:cNvSpPr>
            <a:spLocks noChangeArrowheads="1"/>
          </p:cNvSpPr>
          <p:nvPr/>
        </p:nvSpPr>
        <p:spPr bwMode="auto">
          <a:xfrm>
            <a:off x="3779838" y="1439863"/>
            <a:ext cx="1439862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доход</a:t>
            </a:r>
          </a:p>
        </p:txBody>
      </p:sp>
      <p:sp>
        <p:nvSpPr>
          <p:cNvPr id="10251" name="Oval 10"/>
          <p:cNvSpPr>
            <a:spLocks noChangeArrowheads="1"/>
          </p:cNvSpPr>
          <p:nvPr/>
        </p:nvSpPr>
        <p:spPr bwMode="auto">
          <a:xfrm>
            <a:off x="1619250" y="4319588"/>
            <a:ext cx="1439863" cy="900112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0252" name="Text Box 11"/>
          <p:cNvSpPr txBox="1">
            <a:spLocks noChangeArrowheads="1"/>
          </p:cNvSpPr>
          <p:nvPr/>
        </p:nvSpPr>
        <p:spPr bwMode="auto">
          <a:xfrm>
            <a:off x="2008188" y="4679950"/>
            <a:ext cx="6905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ru-RU">
                <a:solidFill>
                  <a:srgbClr val="000000"/>
                </a:solidFill>
              </a:rPr>
              <a:t>цена</a:t>
            </a:r>
          </a:p>
        </p:txBody>
      </p:sp>
      <p:sp>
        <p:nvSpPr>
          <p:cNvPr id="10253" name="Text Box 12"/>
          <p:cNvSpPr txBox="1">
            <a:spLocks noChangeArrowheads="1"/>
          </p:cNvSpPr>
          <p:nvPr/>
        </p:nvSpPr>
        <p:spPr bwMode="auto">
          <a:xfrm>
            <a:off x="4062413" y="5362575"/>
            <a:ext cx="922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ru-RU">
                <a:solidFill>
                  <a:srgbClr val="000000"/>
                </a:solidFill>
              </a:rPr>
              <a:t>бартер</a:t>
            </a:r>
          </a:p>
        </p:txBody>
      </p:sp>
      <p:sp>
        <p:nvSpPr>
          <p:cNvPr id="10254" name="Text Box 13"/>
          <p:cNvSpPr txBox="1">
            <a:spLocks noChangeArrowheads="1"/>
          </p:cNvSpPr>
          <p:nvPr/>
        </p:nvSpPr>
        <p:spPr bwMode="auto">
          <a:xfrm>
            <a:off x="6354763" y="4675188"/>
            <a:ext cx="6651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ru-RU">
                <a:solidFill>
                  <a:srgbClr val="000000"/>
                </a:solidFill>
              </a:rPr>
              <a:t>банк</a:t>
            </a:r>
          </a:p>
        </p:txBody>
      </p:sp>
      <p:sp>
        <p:nvSpPr>
          <p:cNvPr id="10255" name="Text Box 14"/>
          <p:cNvSpPr txBox="1">
            <a:spLocks noChangeArrowheads="1"/>
          </p:cNvSpPr>
          <p:nvPr/>
        </p:nvSpPr>
        <p:spPr bwMode="auto">
          <a:xfrm>
            <a:off x="3929063" y="3419475"/>
            <a:ext cx="1290637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ru-RU">
                <a:solidFill>
                  <a:srgbClr val="000000"/>
                </a:solidFill>
              </a:rPr>
              <a:t>экономика</a:t>
            </a:r>
          </a:p>
        </p:txBody>
      </p:sp>
      <p:sp>
        <p:nvSpPr>
          <p:cNvPr id="10256" name="Line 15"/>
          <p:cNvSpPr>
            <a:spLocks noChangeShapeType="1"/>
          </p:cNvSpPr>
          <p:nvPr/>
        </p:nvSpPr>
        <p:spPr bwMode="auto">
          <a:xfrm flipV="1">
            <a:off x="4500563" y="2336800"/>
            <a:ext cx="1587" cy="3667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7" name="Line 16"/>
          <p:cNvSpPr>
            <a:spLocks noChangeShapeType="1"/>
          </p:cNvSpPr>
          <p:nvPr/>
        </p:nvSpPr>
        <p:spPr bwMode="auto">
          <a:xfrm flipV="1">
            <a:off x="5580063" y="3057525"/>
            <a:ext cx="360362" cy="1857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17"/>
          <p:cNvSpPr>
            <a:spLocks noChangeShapeType="1"/>
          </p:cNvSpPr>
          <p:nvPr/>
        </p:nvSpPr>
        <p:spPr bwMode="auto">
          <a:xfrm flipH="1" flipV="1">
            <a:off x="3057525" y="3057525"/>
            <a:ext cx="546100" cy="1857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9" name="Line 18"/>
          <p:cNvSpPr>
            <a:spLocks noChangeShapeType="1"/>
          </p:cNvSpPr>
          <p:nvPr/>
        </p:nvSpPr>
        <p:spPr bwMode="auto">
          <a:xfrm flipH="1">
            <a:off x="2876550" y="4140200"/>
            <a:ext cx="727075" cy="360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0" name="Line 19"/>
          <p:cNvSpPr>
            <a:spLocks noChangeShapeType="1"/>
          </p:cNvSpPr>
          <p:nvPr/>
        </p:nvSpPr>
        <p:spPr bwMode="auto">
          <a:xfrm>
            <a:off x="5400675" y="4319588"/>
            <a:ext cx="720725" cy="1793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1" name="Line 20"/>
          <p:cNvSpPr>
            <a:spLocks noChangeShapeType="1"/>
          </p:cNvSpPr>
          <p:nvPr/>
        </p:nvSpPr>
        <p:spPr bwMode="auto">
          <a:xfrm>
            <a:off x="4500563" y="4679950"/>
            <a:ext cx="1587" cy="360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" name="Group 1"/>
          <p:cNvGraphicFramePr>
            <a:graphicFrameLocks noGrp="1"/>
          </p:cNvGraphicFramePr>
          <p:nvPr/>
        </p:nvGraphicFramePr>
        <p:xfrm>
          <a:off x="684213" y="1481138"/>
          <a:ext cx="7561262" cy="4554538"/>
        </p:xfrm>
        <a:graphic>
          <a:graphicData uri="http://schemas.openxmlformats.org/drawingml/2006/table">
            <a:tbl>
              <a:tblPr/>
              <a:tblGrid>
                <a:gridCol w="1376363"/>
                <a:gridCol w="6184899"/>
              </a:tblGrid>
              <a:tr h="11112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90000" marR="90000" marT="9212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«Труд – продукт»</a:t>
                      </a:r>
                    </a:p>
                  </a:txBody>
                  <a:tcPr marL="90000" marR="90000" marT="1124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90000" marR="90000" marT="9212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«Реклама»</a:t>
                      </a:r>
                    </a:p>
                  </a:txBody>
                  <a:tcPr marL="90000" marR="90000" marT="1124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90000" marR="90000" marT="9212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«Деньги»</a:t>
                      </a:r>
                    </a:p>
                  </a:txBody>
                  <a:tcPr marL="90000" marR="90000" marT="1124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1779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icrosoft YaHei" charset="-122"/>
                        </a:rPr>
                        <a:t>4.</a:t>
                      </a:r>
                    </a:p>
                  </a:txBody>
                  <a:tcPr marL="90000" marR="90000" marT="92124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icrosoft YaHei" charset="-122"/>
                          <a:cs typeface="Times New Roman" panose="02020603050405020304" pitchFamily="18" charset="0"/>
                        </a:rPr>
                        <a:t>«Полезные навыки и привычки в быту»</a:t>
                      </a:r>
                    </a:p>
                  </a:txBody>
                  <a:tcPr marL="90000" marR="90000" marT="112428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2339975" y="558800"/>
            <a:ext cx="5040313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3600" b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Разделы экономики: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250825" y="260350"/>
            <a:ext cx="8221663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just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6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6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		В блоке </a:t>
            </a:r>
            <a:r>
              <a:rPr lang="ru-RU" sz="2600" b="1" i="1" u="sng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«Труд – продукт» </a:t>
            </a:r>
            <a:r>
              <a:rPr lang="ru-RU" sz="26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дети узнают, что труд является основной деятельностью человека, источником его существования. Наряду с традиционными профессиями (врач, строитель, педагог и др.) программа знакомит детей с новыми современными профессиями: бизнесмен, банкир, менеджер, рекламодатель, рекламный агент, посредник и т.д. В процессе знакомства детей с разными профессиями желательно акцентировать внимание детей на продуктах труда, результатах работы, их ценности для людей.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360363" y="360363"/>
            <a:ext cx="8280400" cy="594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just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		В блоке </a:t>
            </a:r>
            <a:r>
              <a:rPr lang="ru-RU" sz="2800" b="1" i="1" u="sng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«Деньги (цена, стоимость)» </a:t>
            </a: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закрепляются знания ребенка о современных деньгах, об их назначении и происхождении; рассматриваются понятия «бюджет», «Сбербанк», «проценты» и т.д</a:t>
            </a:r>
            <a:r>
              <a:rPr lang="ru-RU" sz="2600">
                <a:solidFill>
                  <a:srgbClr val="5E11A6"/>
                </a:solidFill>
              </a:rPr>
              <a:t>.</a:t>
            </a:r>
          </a:p>
          <a:p>
            <a:pPr algn="just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		В блоке </a:t>
            </a:r>
            <a:r>
              <a:rPr lang="ru-RU" sz="2800" b="1" i="1" u="sng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«Реклама» </a:t>
            </a: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рекомендуется познакомить детей с особенностями этого нового социального явления.</a:t>
            </a:r>
          </a:p>
          <a:p>
            <a:pPr algn="just"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		Блок </a:t>
            </a:r>
            <a:r>
              <a:rPr lang="ru-RU" sz="2800" b="1" i="1" u="sng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«Полезные навыки и привычки в быту» </a:t>
            </a:r>
            <a:r>
              <a:rPr lang="ru-RU" sz="2800" b="1" i="1">
                <a:solidFill>
                  <a:srgbClr val="5E11A6"/>
                </a:solidFill>
                <a:latin typeface="Times New Roman" pitchFamily="18" charset="0"/>
                <a:cs typeface="Times New Roman" pitchFamily="18" charset="0"/>
              </a:rPr>
              <a:t>учит ребенка бережно относиться ко всему, что его окружает: игрушки, вода, свет, вещи и т.д.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871538" y="115888"/>
            <a:ext cx="7740650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i="1">
                <a:solidFill>
                  <a:srgbClr val="5E11A6"/>
                </a:solidFill>
              </a:rPr>
              <a:t>Деятельный подход – основной принцип реализации задач этой проблемы.</a:t>
            </a:r>
          </a:p>
          <a:p>
            <a:pPr eaLnBrk="1" hangingPunct="1">
              <a:buSzPct val="100000"/>
            </a:pPr>
            <a:r>
              <a:rPr lang="ru-RU" sz="2200">
                <a:solidFill>
                  <a:srgbClr val="5E11A6"/>
                </a:solidFill>
              </a:rPr>
              <a:t>Применение разнообразных игр.</a:t>
            </a:r>
          </a:p>
          <a:p>
            <a:pPr eaLnBrk="1" hangingPunct="1">
              <a:buSzPct val="100000"/>
            </a:pPr>
            <a:r>
              <a:rPr lang="ru-RU" sz="2200">
                <a:solidFill>
                  <a:srgbClr val="5E11A6"/>
                </a:solidFill>
              </a:rPr>
              <a:t> </a:t>
            </a:r>
            <a:r>
              <a:rPr lang="ru-RU" sz="2200" u="sng">
                <a:solidFill>
                  <a:srgbClr val="008080"/>
                </a:solidFill>
              </a:rPr>
              <a:t>Ролевые: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 “Магазин игрушек”,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“Ярмарка”,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“Семья”,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“Детское кафе”;</a:t>
            </a:r>
          </a:p>
          <a:p>
            <a:pPr eaLnBrk="1" hangingPunct="1">
              <a:buSzPct val="100000"/>
            </a:pPr>
            <a:r>
              <a:rPr lang="ru-RU" sz="2200">
                <a:solidFill>
                  <a:srgbClr val="5E11A6"/>
                </a:solidFill>
              </a:rPr>
              <a:t> </a:t>
            </a:r>
            <a:r>
              <a:rPr lang="ru-RU" sz="2200" u="sng">
                <a:solidFill>
                  <a:srgbClr val="008080"/>
                </a:solidFill>
              </a:rPr>
              <a:t>дидактические игры: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 “Веселые повара”,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 “Придумай рекламу”;</a:t>
            </a:r>
          </a:p>
          <a:p>
            <a:pPr eaLnBrk="1" hangingPunct="1">
              <a:buSzPct val="100000"/>
            </a:pPr>
            <a:r>
              <a:rPr lang="ru-RU" sz="2200">
                <a:solidFill>
                  <a:srgbClr val="5E11A6"/>
                </a:solidFill>
              </a:rPr>
              <a:t> </a:t>
            </a:r>
            <a:r>
              <a:rPr lang="ru-RU" sz="2200" u="sng">
                <a:solidFill>
                  <a:srgbClr val="008080"/>
                </a:solidFill>
              </a:rPr>
              <a:t>настольно – печатные: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 “Береги все, что нас окружает”,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“Накорми животных”,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 “Детки с чьей ветки?”,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“Что из чего изготовлено”,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“Подбери витрины магазинов”, </a:t>
            </a:r>
          </a:p>
          <a:p>
            <a:pPr eaLnBrk="1" hangingPunct="1">
              <a:buClr>
                <a:srgbClr val="000000"/>
              </a:buClr>
              <a:buSzPct val="45000"/>
              <a:buFont typeface="Wingdings" pitchFamily="2" charset="2"/>
              <a:buChar char=""/>
            </a:pPr>
            <a:r>
              <a:rPr lang="ru-RU" sz="2200">
                <a:solidFill>
                  <a:srgbClr val="5E11A6"/>
                </a:solidFill>
              </a:rPr>
              <a:t>“На необитаемом острове”.</a:t>
            </a:r>
          </a:p>
          <a:p>
            <a:pPr eaLnBrk="1" hangingPunct="1">
              <a:buSzPct val="100000"/>
            </a:pPr>
            <a:endParaRPr lang="ru-RU" sz="2400">
              <a:solidFill>
                <a:srgbClr val="5E11A6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10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900113" y="900113"/>
            <a:ext cx="7380287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000"/>
              </a:spcAft>
              <a:buSzPct val="100000"/>
            </a:pPr>
            <a:r>
              <a:rPr lang="ru-RU" sz="2800" b="1" i="1">
                <a:solidFill>
                  <a:srgbClr val="5E11A6"/>
                </a:solidFill>
              </a:rPr>
              <a:t>Весь познавательный материал подобран в соответствии с основными принципами обучения детей дошкольного возраста: научности, доступности, систематичности и последовательности подачи материала, связи с жизнью, наглядности, учета возрастных и индивидуальных особенностей детей данного возраста.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138" y="611188"/>
            <a:ext cx="1497012" cy="190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mbr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mbr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mbr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mbr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mbr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274</Words>
  <Application>Microsoft Office PowerPoint</Application>
  <PresentationFormat>Экран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111</cp:lastModifiedBy>
  <cp:revision>44</cp:revision>
  <cp:lastPrinted>1601-01-01T00:00:00Z</cp:lastPrinted>
  <dcterms:created xsi:type="dcterms:W3CDTF">2010-08-21T04:08:07Z</dcterms:created>
  <dcterms:modified xsi:type="dcterms:W3CDTF">2021-11-15T10:58:58Z</dcterms:modified>
</cp:coreProperties>
</file>