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371" r:id="rId2"/>
    <p:sldId id="375" r:id="rId3"/>
    <p:sldId id="374" r:id="rId4"/>
    <p:sldId id="376" r:id="rId5"/>
    <p:sldId id="377" r:id="rId6"/>
    <p:sldId id="256" r:id="rId7"/>
    <p:sldId id="266" r:id="rId8"/>
    <p:sldId id="343" r:id="rId9"/>
    <p:sldId id="387" r:id="rId10"/>
    <p:sldId id="379" r:id="rId11"/>
    <p:sldId id="378" r:id="rId12"/>
    <p:sldId id="386" r:id="rId13"/>
    <p:sldId id="388" r:id="rId14"/>
    <p:sldId id="380" r:id="rId15"/>
    <p:sldId id="382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00CC00"/>
    <a:srgbClr val="D60093"/>
    <a:srgbClr val="000099"/>
    <a:srgbClr val="006600"/>
    <a:srgbClr val="CC0000"/>
    <a:srgbClr val="FF0000"/>
    <a:srgbClr val="33993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646" autoAdjust="0"/>
  </p:normalViewPr>
  <p:slideViewPr>
    <p:cSldViewPr>
      <p:cViewPr>
        <p:scale>
          <a:sx n="112" d="100"/>
          <a:sy n="112" d="100"/>
        </p:scale>
        <p:origin x="-1584" y="-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E2BFC2-FAD1-46DE-8EA3-D1748F8525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59D7F6-9259-43A0-AAEE-FB26161773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FC7F43-0D01-40D6-911B-0A9763E5BC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822723-A044-4297-9FFD-E3A76AD467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A186ED-1758-4520-9939-64046B3B06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1D97CC-A69A-44DA-B2C4-978DD9344E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76C856-E307-4A57-9692-B6F80FE977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5BC9AA-0744-4AC1-BBD9-9453AB4C9C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8E9CC5-48F8-40C1-B577-E3BF3A681A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7C79C9-3944-40D2-AF0C-5702EC67A6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18BE6C-1249-4D7F-B6FF-FA8DB0E2D0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406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06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06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E46871A8-4FFF-48A6-9632-F3B2761237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ransition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175" cy="1296987"/>
          </a:xfrm>
        </p:spPr>
        <p:txBody>
          <a:bodyPr/>
          <a:lstStyle/>
          <a:p>
            <a:r>
              <a:rPr lang="ru-RU" b="1" smtClean="0"/>
              <a:t>Наскальные рисунки пещеры Шульган-Таш</a:t>
            </a:r>
          </a:p>
        </p:txBody>
      </p:sp>
      <p:pic>
        <p:nvPicPr>
          <p:cNvPr id="2051" name="Содержимое 3" descr="C:\Users\Лена\Desktop\moskovskie_studenty_obnaruzhili_taynik_paleoliticheskogo_hudozhnika_v_kapovoy_peshchere_image_5b582730cd46f9.57852094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28625" y="1785938"/>
            <a:ext cx="8358188" cy="4786312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2291" name="Picture 2" descr="C:\Users\Лена\Desktop\shaidersenator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50838" y="280988"/>
            <a:ext cx="8293100" cy="6219825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3315" name="Picture 2" descr="C:\Users\Лена\Desktop\IMG_99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28625" y="500063"/>
            <a:ext cx="8437563" cy="5626100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4339" name="Picture 4" descr="C:\Users\Лена\Desktop\102183273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214563" y="442913"/>
            <a:ext cx="4214812" cy="6115050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72425" cy="6154737"/>
          </a:xfrm>
        </p:spPr>
        <p:txBody>
          <a:bodyPr/>
          <a:lstStyle/>
          <a:p>
            <a:r>
              <a:rPr lang="ru-RU" b="1" smtClean="0">
                <a:solidFill>
                  <a:srgbClr val="FF0000"/>
                </a:solidFill>
              </a:rPr>
              <a:t>Задание: </a:t>
            </a:r>
            <a:br>
              <a:rPr lang="ru-RU" b="1" smtClean="0">
                <a:solidFill>
                  <a:srgbClr val="FF0000"/>
                </a:solidFill>
              </a:rPr>
            </a:br>
            <a:r>
              <a:rPr lang="ru-RU" b="1" smtClean="0">
                <a:solidFill>
                  <a:srgbClr val="FF0000"/>
                </a:solidFill>
              </a:rPr>
              <a:t>соотнеси буквицу и букву</a:t>
            </a:r>
          </a:p>
        </p:txBody>
      </p:sp>
      <p:pic>
        <p:nvPicPr>
          <p:cNvPr id="15363" name="Picture 4" descr="C:\Users\Лена\Desktop\снимок 1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75" y="428625"/>
            <a:ext cx="1928813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5" descr="C:\Users\Лена\Desktop\Снимок18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857875" y="4643438"/>
            <a:ext cx="1462088" cy="1709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38" cy="6083300"/>
          </a:xfrm>
        </p:spPr>
        <p:txBody>
          <a:bodyPr/>
          <a:lstStyle/>
          <a:p>
            <a:endParaRPr lang="ru-RU" smtClean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71500" y="214313"/>
          <a:ext cx="8072438" cy="66436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6247"/>
                <a:gridCol w="4036247"/>
              </a:tblGrid>
              <a:tr h="132874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0" b="1" dirty="0" smtClean="0">
                          <a:solidFill>
                            <a:schemeClr val="tx1"/>
                          </a:solidFill>
                        </a:rPr>
                        <a:t>В</a:t>
                      </a:r>
                      <a:endParaRPr lang="ru-RU" sz="8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32874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0" b="1" dirty="0" smtClean="0"/>
                        <a:t>К</a:t>
                      </a:r>
                      <a:endParaRPr lang="ru-RU" sz="8000" b="1" dirty="0"/>
                    </a:p>
                  </a:txBody>
                  <a:tcPr/>
                </a:tc>
              </a:tr>
              <a:tr h="132874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0" b="1" dirty="0" smtClean="0"/>
                        <a:t>Т</a:t>
                      </a:r>
                      <a:endParaRPr lang="ru-RU" sz="8000" b="1" dirty="0"/>
                    </a:p>
                  </a:txBody>
                  <a:tcPr/>
                </a:tc>
              </a:tr>
              <a:tr h="132874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0" b="1" dirty="0" smtClean="0"/>
                        <a:t>А</a:t>
                      </a:r>
                      <a:endParaRPr lang="ru-RU" sz="8000" b="1" dirty="0"/>
                    </a:p>
                  </a:txBody>
                  <a:tcPr/>
                </a:tc>
              </a:tr>
              <a:tr h="132874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0" b="1" dirty="0" smtClean="0"/>
                        <a:t>Р</a:t>
                      </a:r>
                      <a:endParaRPr lang="ru-RU" sz="8000" b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6407" name="Picture 2" descr="C:\Users\Лена\Desktop\Снимок2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75" y="5356225"/>
            <a:ext cx="1163638" cy="128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8" name="Picture 3" descr="C:\Users\Лена\Desktop\Снимок20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57250" y="4071938"/>
            <a:ext cx="1071563" cy="1211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9" name="Picture 4" descr="C:\Users\Лена\Desktop\снимок 1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14375" y="428625"/>
            <a:ext cx="1214438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10" name="Picture 5" descr="C:\Users\Лена\Desktop\Снимок18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85813" y="1785938"/>
            <a:ext cx="1033462" cy="1208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11" name="Picture 6" descr="C:\Users\Лена\Desktop\Снимок17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857250" y="3000375"/>
            <a:ext cx="928688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38" cy="6083300"/>
          </a:xfrm>
        </p:spPr>
        <p:txBody>
          <a:bodyPr/>
          <a:lstStyle/>
          <a:p>
            <a:endParaRPr lang="ru-RU" smtClean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71500" y="214313"/>
          <a:ext cx="8072438" cy="66436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6247"/>
                <a:gridCol w="4036247"/>
              </a:tblGrid>
              <a:tr h="132874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0" b="1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sz="8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32874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0" b="1" dirty="0" smtClean="0"/>
                        <a:t>В</a:t>
                      </a:r>
                      <a:endParaRPr lang="ru-RU" sz="8000" b="1" dirty="0"/>
                    </a:p>
                  </a:txBody>
                  <a:tcPr/>
                </a:tc>
              </a:tr>
              <a:tr h="132874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0" b="1" dirty="0" smtClean="0"/>
                        <a:t>К</a:t>
                      </a:r>
                      <a:endParaRPr lang="ru-RU" sz="8000" b="1" dirty="0"/>
                    </a:p>
                  </a:txBody>
                  <a:tcPr/>
                </a:tc>
              </a:tr>
              <a:tr h="132874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0" b="1" dirty="0" smtClean="0"/>
                        <a:t>Р</a:t>
                      </a:r>
                      <a:endParaRPr lang="ru-RU" sz="8000" b="1" dirty="0"/>
                    </a:p>
                  </a:txBody>
                  <a:tcPr/>
                </a:tc>
              </a:tr>
              <a:tr h="132874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0" b="1" dirty="0" smtClean="0"/>
                        <a:t>Т</a:t>
                      </a:r>
                      <a:endParaRPr lang="ru-RU" sz="8000" b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7431" name="Picture 2" descr="C:\Users\Лена\Desktop\Снимок2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75" y="5356225"/>
            <a:ext cx="1163638" cy="128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32" name="Picture 3" descr="C:\Users\Лена\Desktop\Снимок20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57250" y="4071938"/>
            <a:ext cx="1071563" cy="1211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33" name="Picture 4" descr="C:\Users\Лена\Desktop\снимок 1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14375" y="428625"/>
            <a:ext cx="1214438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34" name="Picture 5" descr="C:\Users\Лена\Desktop\Снимок18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85813" y="1785938"/>
            <a:ext cx="1033462" cy="1208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35" name="Picture 6" descr="C:\Users\Лена\Desktop\Снимок17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857250" y="3000375"/>
            <a:ext cx="928688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36" name="Picture 2" descr="C:\Users\Лена\Desktop\orig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857500" y="714375"/>
            <a:ext cx="2428875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37" name="Picture 2" descr="C:\Users\Лена\Desktop\orig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786063" y="2071688"/>
            <a:ext cx="2428875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38" name="Picture 2" descr="C:\Users\Лена\Desktop\orig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928938" y="3214688"/>
            <a:ext cx="2428875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39" name="Picture 2" descr="C:\Users\Лена\Desktop\orig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786063" y="4643438"/>
            <a:ext cx="2428875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40" name="Picture 2" descr="C:\Users\Лена\Desktop\orig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857500" y="5786438"/>
            <a:ext cx="2428875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87"/>
          </a:xfrm>
        </p:spPr>
        <p:txBody>
          <a:bodyPr/>
          <a:lstStyle/>
          <a:p>
            <a:r>
              <a:rPr lang="ru-RU" b="1" smtClean="0"/>
              <a:t>Древний Египет</a:t>
            </a:r>
            <a:endParaRPr lang="ru-RU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5715000" y="1600200"/>
            <a:ext cx="2971800" cy="1471613"/>
          </a:xfrm>
        </p:spPr>
        <p:txBody>
          <a:bodyPr/>
          <a:lstStyle/>
          <a:p>
            <a:pPr>
              <a:buFontTx/>
              <a:buNone/>
            </a:pPr>
            <a:r>
              <a:rPr lang="ru-RU" sz="4800" b="1" smtClean="0"/>
              <a:t>Папирус</a:t>
            </a:r>
            <a:endParaRPr lang="ru-RU" sz="4800" smtClean="0"/>
          </a:p>
        </p:txBody>
      </p:sp>
      <p:pic>
        <p:nvPicPr>
          <p:cNvPr id="3076" name="Picture 2" descr="C:\Users\Лена\Desktop\233f3203b427ba5a02d16719607f091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928813"/>
            <a:ext cx="5589588" cy="433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829300" cy="1154112"/>
          </a:xfrm>
        </p:spPr>
        <p:txBody>
          <a:bodyPr/>
          <a:lstStyle/>
          <a:p>
            <a:r>
              <a:rPr lang="ru-RU" b="1" smtClean="0"/>
              <a:t>На Руси - береста</a:t>
            </a:r>
            <a:endParaRPr lang="ru-RU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4429125" y="1500188"/>
            <a:ext cx="4357688" cy="214312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3600" b="1" i="1" smtClean="0">
                <a:solidFill>
                  <a:srgbClr val="FF9900"/>
                </a:solidFill>
              </a:rPr>
              <a:t>Новгородские берестяные грамоты</a:t>
            </a:r>
          </a:p>
          <a:p>
            <a:endParaRPr lang="ru-RU" smtClean="0"/>
          </a:p>
        </p:txBody>
      </p:sp>
      <p:pic>
        <p:nvPicPr>
          <p:cNvPr id="4" name="Picture 4" descr="Фрагмент берес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1428750"/>
            <a:ext cx="3143250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berestyanayagramota4"/>
          <p:cNvPicPr>
            <a:picLocks noChangeAspect="1" noChangeArrowheads="1"/>
          </p:cNvPicPr>
          <p:nvPr/>
        </p:nvPicPr>
        <p:blipFill>
          <a:blip r:embed="rId3"/>
          <a:srcRect l="1559" t="20656" b="9190"/>
          <a:stretch>
            <a:fillRect/>
          </a:stretch>
        </p:blipFill>
        <p:spPr bwMode="auto">
          <a:xfrm>
            <a:off x="4135438" y="3343275"/>
            <a:ext cx="4829175" cy="287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5123" name="Picture 2" descr="C:\Users\Лена\Desktop\599px-Гусиное_перо_и_чернильниц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000250" y="420688"/>
            <a:ext cx="4079875" cy="6122987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smtClean="0"/>
              <a:t/>
            </a:r>
            <a:br>
              <a:rPr lang="ru-RU" b="1" smtClean="0"/>
            </a:br>
            <a:r>
              <a:rPr lang="ru-RU" b="1" smtClean="0"/>
              <a:t>«Прочитаю от доски до доски!»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sp>
        <p:nvSpPr>
          <p:cNvPr id="6147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6148" name="Picture 4" descr="книга мал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88" y="1571625"/>
            <a:ext cx="8286750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8888" y="3227388"/>
            <a:ext cx="6192837" cy="346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843837" cy="2447925"/>
          </a:xfrm>
        </p:spPr>
        <p:txBody>
          <a:bodyPr/>
          <a:lstStyle/>
          <a:p>
            <a:pPr eaLnBrk="1" hangingPunct="1"/>
            <a:r>
              <a:rPr lang="ru-RU" sz="6000" b="1" smtClean="0">
                <a:solidFill>
                  <a:srgbClr val="0033CC"/>
                </a:solidFill>
                <a:latin typeface="Georgia" pitchFamily="18" charset="0"/>
              </a:rPr>
              <a:t/>
            </a:r>
            <a:br>
              <a:rPr lang="ru-RU" sz="6000" b="1" smtClean="0">
                <a:solidFill>
                  <a:srgbClr val="0033CC"/>
                </a:solidFill>
                <a:latin typeface="Georgia" pitchFamily="18" charset="0"/>
              </a:rPr>
            </a:br>
            <a:r>
              <a:rPr lang="ru-RU" sz="6000" b="1" smtClean="0">
                <a:solidFill>
                  <a:srgbClr val="0033CC"/>
                </a:solidFill>
                <a:latin typeface="Georgia" pitchFamily="18" charset="0"/>
              </a:rPr>
              <a:t>Книга – друг и наставник </a:t>
            </a:r>
            <a:r>
              <a:rPr lang="ru-RU" sz="6000" b="1" i="1" smtClean="0">
                <a:solidFill>
                  <a:srgbClr val="0033CC"/>
                </a:solidFill>
                <a:latin typeface="Georgia" pitchFamily="18" charset="0"/>
              </a:rPr>
              <a:t/>
            </a:r>
            <a:br>
              <a:rPr lang="ru-RU" sz="6000" b="1" i="1" smtClean="0">
                <a:solidFill>
                  <a:srgbClr val="0033CC"/>
                </a:solidFill>
                <a:latin typeface="Georgia" pitchFamily="18" charset="0"/>
              </a:rPr>
            </a:br>
            <a:endParaRPr lang="ru-RU" sz="6000" b="1" i="1" smtClean="0">
              <a:solidFill>
                <a:srgbClr val="0033CC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i="1" smtClean="0">
                <a:solidFill>
                  <a:srgbClr val="0066CC"/>
                </a:solidFill>
              </a:rPr>
              <a:t>Иоганн Гуттенберг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                                     </a:t>
            </a:r>
            <a:r>
              <a:rPr lang="ru-RU" smtClean="0"/>
              <a:t>          </a:t>
            </a:r>
          </a:p>
        </p:txBody>
      </p:sp>
      <p:pic>
        <p:nvPicPr>
          <p:cNvPr id="90116" name="Picture 4" descr="Иоганн Гутенберг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484313"/>
            <a:ext cx="3917950" cy="479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0117" name="Picture 5" descr="Иоганн Гутенберг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35600" y="1341438"/>
            <a:ext cx="3311525" cy="443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0118" name="Rectangle 6"/>
          <p:cNvSpPr>
            <a:spLocks noChangeArrowheads="1"/>
          </p:cNvSpPr>
          <p:nvPr/>
        </p:nvSpPr>
        <p:spPr bwMode="auto">
          <a:xfrm>
            <a:off x="6443663" y="5949950"/>
            <a:ext cx="1517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US" sz="3200" b="1" i="1">
                <a:solidFill>
                  <a:srgbClr val="0066CC"/>
                </a:solidFill>
              </a:rPr>
              <a:t>XV </a:t>
            </a:r>
            <a:r>
              <a:rPr lang="ru-RU" sz="3200" b="1" i="1">
                <a:solidFill>
                  <a:srgbClr val="0066CC"/>
                </a:solidFill>
              </a:rPr>
              <a:t>век</a:t>
            </a:r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90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90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0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0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0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0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90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90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4" grpId="0"/>
      <p:bldP spid="901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i="1" smtClean="0">
                <a:solidFill>
                  <a:srgbClr val="CC3300"/>
                </a:solidFill>
              </a:rPr>
              <a:t>Печатный станок </a:t>
            </a:r>
            <a:r>
              <a:rPr lang="en-US" b="1" i="1" smtClean="0">
                <a:solidFill>
                  <a:srgbClr val="CC3300"/>
                </a:solidFill>
              </a:rPr>
              <a:t>XV </a:t>
            </a:r>
            <a:r>
              <a:rPr lang="ru-RU" b="1" i="1" smtClean="0">
                <a:solidFill>
                  <a:srgbClr val="CC3300"/>
                </a:solidFill>
              </a:rPr>
              <a:t>века</a:t>
            </a:r>
          </a:p>
        </p:txBody>
      </p:sp>
      <p:pic>
        <p:nvPicPr>
          <p:cNvPr id="271363" name="Picture 3" descr="Печатный станок 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289175" y="1557338"/>
            <a:ext cx="4564063" cy="4608512"/>
          </a:xfrm>
        </p:spPr>
      </p:pic>
    </p:spTree>
  </p:cSld>
  <p:clrMapOvr>
    <a:masterClrMapping/>
  </p:clrMapOvr>
  <p:transition spd="slow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1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271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136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ChangeArrowheads="1"/>
          </p:cNvSpPr>
          <p:nvPr>
            <p:ph type="title"/>
          </p:nvPr>
        </p:nvSpPr>
        <p:spPr>
          <a:xfrm>
            <a:off x="3995738" y="274638"/>
            <a:ext cx="4691062" cy="2146300"/>
          </a:xfrm>
        </p:spPr>
        <p:txBody>
          <a:bodyPr/>
          <a:lstStyle/>
          <a:p>
            <a:pPr eaLnBrk="1" hangingPunct="1"/>
            <a:endParaRPr lang="ru-RU" sz="3600" b="1" i="1" smtClean="0">
              <a:solidFill>
                <a:srgbClr val="0066CC"/>
              </a:solidFill>
            </a:endParaRPr>
          </a:p>
        </p:txBody>
      </p:sp>
      <p:sp>
        <p:nvSpPr>
          <p:cNvPr id="11267" name="Содержимое 4"/>
          <p:cNvSpPr>
            <a:spLocks noGrp="1"/>
          </p:cNvSpPr>
          <p:nvPr>
            <p:ph idx="1"/>
          </p:nvPr>
        </p:nvSpPr>
        <p:spPr>
          <a:xfrm>
            <a:off x="457200" y="2214563"/>
            <a:ext cx="8329613" cy="4214812"/>
          </a:xfrm>
        </p:spPr>
        <p:txBody>
          <a:bodyPr/>
          <a:lstStyle/>
          <a:p>
            <a:pPr>
              <a:buFontTx/>
              <a:buNone/>
            </a:pPr>
            <a:endParaRPr lang="ru-RU" smtClean="0"/>
          </a:p>
        </p:txBody>
      </p:sp>
      <p:pic>
        <p:nvPicPr>
          <p:cNvPr id="11268" name="Picture 2" descr="C:\Users\Лена\Desktop\9a1a8bd86db90243ea6c3cadc8b76913--the-book-book-bindin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50825" y="0"/>
            <a:ext cx="9394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47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458" grpId="0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5">
      <a:dk1>
        <a:srgbClr val="000000"/>
      </a:dk1>
      <a:lt1>
        <a:srgbClr val="FFFFD9"/>
      </a:lt1>
      <a:dk2>
        <a:srgbClr val="000000"/>
      </a:dk2>
      <a:lt2>
        <a:srgbClr val="777777"/>
      </a:lt2>
      <a:accent1>
        <a:srgbClr val="FFFFF7"/>
      </a:accent1>
      <a:accent2>
        <a:srgbClr val="33CCCC"/>
      </a:accent2>
      <a:accent3>
        <a:srgbClr val="FFFFE9"/>
      </a:accent3>
      <a:accent4>
        <a:srgbClr val="000000"/>
      </a:accent4>
      <a:accent5>
        <a:srgbClr val="FFFFFA"/>
      </a:accent5>
      <a:accent6>
        <a:srgbClr val="2DB9B9"/>
      </a:accent6>
      <a:hlink>
        <a:srgbClr val="FF5050"/>
      </a:hlink>
      <a:folHlink>
        <a:srgbClr val="FF99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1631</TotalTime>
  <Words>35</Words>
  <Application>Microsoft Office PowerPoint</Application>
  <PresentationFormat>Экран (4:3)</PresentationFormat>
  <Paragraphs>22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Оформление по умолчанию</vt:lpstr>
      <vt:lpstr>Наскальные рисунки пещеры Шульган-Таш</vt:lpstr>
      <vt:lpstr>Древний Египет</vt:lpstr>
      <vt:lpstr>На Руси - береста</vt:lpstr>
      <vt:lpstr>Слайд 4</vt:lpstr>
      <vt:lpstr> «Прочитаю от доски до доски!» </vt:lpstr>
      <vt:lpstr> Книга – друг и наставник  </vt:lpstr>
      <vt:lpstr>Иоганн Гуттенберг</vt:lpstr>
      <vt:lpstr>Печатный станок XV века</vt:lpstr>
      <vt:lpstr>Слайд 9</vt:lpstr>
      <vt:lpstr>Слайд 10</vt:lpstr>
      <vt:lpstr>Слайд 11</vt:lpstr>
      <vt:lpstr>Слайд 12</vt:lpstr>
      <vt:lpstr>Задание:  соотнеси буквицу и букву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КНИГА – МОЙ ДРУГ, НАСТАВНИК И УЧИТЕЛЬ</dc:title>
  <dc:creator>Ирина</dc:creator>
  <cp:lastModifiedBy>Пользователь Windows</cp:lastModifiedBy>
  <cp:revision>60</cp:revision>
  <dcterms:created xsi:type="dcterms:W3CDTF">2009-03-13T06:39:51Z</dcterms:created>
  <dcterms:modified xsi:type="dcterms:W3CDTF">2021-11-15T14:30:31Z</dcterms:modified>
</cp:coreProperties>
</file>