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25" r:id="rId3"/>
    <p:sldId id="326" r:id="rId4"/>
    <p:sldId id="327" r:id="rId5"/>
    <p:sldId id="307" r:id="rId6"/>
    <p:sldId id="308" r:id="rId7"/>
    <p:sldId id="304" r:id="rId8"/>
    <p:sldId id="259" r:id="rId9"/>
    <p:sldId id="262" r:id="rId10"/>
    <p:sldId id="263" r:id="rId11"/>
    <p:sldId id="298" r:id="rId12"/>
    <p:sldId id="306" r:id="rId13"/>
    <p:sldId id="299" r:id="rId14"/>
    <p:sldId id="300" r:id="rId15"/>
    <p:sldId id="301" r:id="rId16"/>
    <p:sldId id="302" r:id="rId17"/>
    <p:sldId id="274" r:id="rId18"/>
    <p:sldId id="328" r:id="rId19"/>
    <p:sldId id="285" r:id="rId20"/>
    <p:sldId id="320" r:id="rId21"/>
    <p:sldId id="329" r:id="rId22"/>
    <p:sldId id="330" r:id="rId23"/>
    <p:sldId id="331" r:id="rId24"/>
    <p:sldId id="332" r:id="rId25"/>
    <p:sldId id="322" r:id="rId26"/>
    <p:sldId id="323" r:id="rId27"/>
    <p:sldId id="324" r:id="rId28"/>
    <p:sldId id="293" r:id="rId29"/>
    <p:sldId id="333" r:id="rId3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6" autoAdjust="0"/>
    <p:restoredTop sz="94660"/>
  </p:normalViewPr>
  <p:slideViewPr>
    <p:cSldViewPr snapToGrid="0">
      <p:cViewPr>
        <p:scale>
          <a:sx n="116" d="100"/>
          <a:sy n="116" d="100"/>
        </p:scale>
        <p:origin x="1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120AF-D258-4419-B9E2-044F7BC4E138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A4BAB-E8F3-43E0-8D81-785D592EF6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378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A4BAB-E8F3-43E0-8D81-785D592EF68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10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E29F66-C608-4DC0-8EE0-34873E808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783CB96-D54D-445D-938F-C9750EE398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EF37DA-0114-4DB3-9A1C-02B53ED61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95E9B0D-D0DC-4812-8C36-DBE8511DF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C9E36AA-6DD5-4A90-BEA1-6F6B1348F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1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2B7B0B-7890-412C-8784-A7FB5B40A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A6743F0-A57D-49B9-88E1-6EA66C7D5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5C087A5-1408-44A8-B656-95347469A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1B08044-84FE-417C-9EC1-25E6E1A46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1141A6-3602-4532-8993-85F1561E8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5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938E9-93E6-49B1-AFC8-7926DE0D80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130754C-51C1-4E13-A180-9AFE84B246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3524751-BCEA-48B7-8ABB-0F398C961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609B59C-4351-4344-B6E1-D7F29D061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2339B0D-0B9B-4DBE-81D2-974BDC211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1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02AEAB-90E4-425E-A2E3-88A926925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CBD1519-033C-4F69-BB14-77641DD8E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FB8210-9CD2-48BA-8BF0-8226E7322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D36849E-FEAE-4063-A3B8-8894FF2C5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9266C87-7F5B-4E33-93F1-C8CA2CA9E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66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15BF9C2-8845-48CE-A2A5-514D5E2F0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ACDCBB8-CA67-41B8-BD94-9F391A636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13D4E8-1715-4319-B11F-EE57B1E75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E301B4C-A7F9-46E7-AA22-938C54716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F9DCD97-F447-48B0-BC2C-B3392A5F8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4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FD9419-7844-4A43-80B0-9647CE189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332332D-F35C-4DD3-A4BE-2722E87181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74BB192-6A55-45C3-A51F-C83E37A1E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31FFE57-4387-47A0-BC4F-1738509B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BDDE27B-DCEB-459A-82C4-DAB8C4D71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4F42826-3D02-448F-81C6-003931956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624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F11904-B04B-4096-9C81-D0BA4EB76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30CAFCF-74CC-4629-9564-2389FE595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BFCF281-6845-4297-BCDB-F1FDFD1223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CB253071-6EB8-4B19-BB5D-C0812BA8C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7E2D835A-2825-4431-8CD3-B17B58939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45F1B5F0-F752-46BD-BE2A-CBD8BBE25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21DA3C2-89A9-48F3-B077-E514A673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0F3C979-962E-4759-A789-E2DB18D24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89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F3CC6B-205D-4788-89CC-BD794694B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13F17C4-44DC-434F-AB6F-B1A3156C7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3B6EB5D-5716-42E6-9D40-78A55FA8D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E5F712D-E675-4740-988E-EFFFAFEB8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3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11C3E58-03DE-42B4-99EC-823CA3D7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254A5CB-3A97-4174-8505-6DD02C7D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0A900F6-2571-4735-A738-932D1270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9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EFE18B-7DCF-4954-A3F4-35907F5BA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EADB743-D1C6-41CD-981E-DA12CE62A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0E62D83-1F0E-4B11-B92B-1DD72EEC94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32A3451-9824-4A9D-9B8D-537667385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EBFDF4C-35A0-43D6-8053-EC746D61C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26C8B6B-1029-46E8-9DD0-8FB7FA543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7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D0B172-009D-4EDE-83FE-F86B1D171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A97FDF10-E16F-46FC-BA29-D8DF5E3FDF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3BC9B31-019F-4770-AE5A-F9D50035F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F484FE8-FD3D-4563-A48D-DCB32F5F3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83D1F50-E15F-42C2-A10D-A0C07CBF5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7EE40A2-E712-49B2-96A5-D0218F83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22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D56BB2-9910-4168-99DB-1FD4A5EAF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CC96BFB-D3EB-46AE-A0CE-7490A93A6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7BCB251-EE45-4CB9-9429-B7FCB3237C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288C-3E9C-4B8F-9E96-13F35BDD6CFB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E927854-BDFE-4358-8F05-9679B0311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B4F5F74-8E79-4C91-9294-274CA5B58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AD8EA-364C-4988-A3CF-94FE413A0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FBE065-0320-45A8-9924-0E69676ACA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95745" y="2680525"/>
            <a:ext cx="14029037" cy="1191236"/>
          </a:xfrm>
        </p:spPr>
        <p:txBody>
          <a:bodyPr>
            <a:noAutofit/>
          </a:bodyPr>
          <a:lstStyle/>
          <a:p>
            <a:r>
              <a:rPr lang="ru-RU" sz="5000" dirty="0">
                <a:latin typeface="+mn-lt"/>
              </a:rPr>
              <a:t>Тема: </a:t>
            </a:r>
            <a:r>
              <a:rPr lang="ru-RU" sz="5000" dirty="0" smtClean="0">
                <a:latin typeface="+mn-lt"/>
              </a:rPr>
              <a:t>«Жизнедеятельность организмов».</a:t>
            </a:r>
            <a:r>
              <a:rPr lang="ru-RU" sz="5000" dirty="0">
                <a:latin typeface="+mn-lt"/>
              </a:rPr>
              <a:t/>
            </a:r>
            <a:br>
              <a:rPr lang="ru-RU" sz="5000" dirty="0">
                <a:latin typeface="+mn-lt"/>
              </a:rPr>
            </a:br>
            <a:r>
              <a:rPr lang="ru-RU" sz="5000" dirty="0" smtClean="0">
                <a:latin typeface="+mn-lt"/>
              </a:rPr>
              <a:t>Текст «Хордовые».</a:t>
            </a:r>
            <a:endParaRPr lang="ru-RU" sz="5000" dirty="0">
              <a:latin typeface="+mn-lt"/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02FBE065-0320-45A8-9924-0E69676ACAA4}"/>
              </a:ext>
            </a:extLst>
          </p:cNvPr>
          <p:cNvSpPr txBox="1">
            <a:spLocks/>
          </p:cNvSpPr>
          <p:nvPr/>
        </p:nvSpPr>
        <p:spPr>
          <a:xfrm>
            <a:off x="-1146685" y="0"/>
            <a:ext cx="14029037" cy="14414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+mn-lt"/>
              </a:rPr>
              <a:t>Государственное бюджетное </a:t>
            </a:r>
          </a:p>
          <a:p>
            <a:r>
              <a:rPr lang="ru-RU" sz="2400" dirty="0" smtClean="0">
                <a:latin typeface="+mn-lt"/>
              </a:rPr>
              <a:t>общеобразовательное учреждение </a:t>
            </a:r>
          </a:p>
          <a:p>
            <a:r>
              <a:rPr lang="ru-RU" sz="2400" dirty="0" smtClean="0">
                <a:latin typeface="+mn-lt"/>
              </a:rPr>
              <a:t>школа- интернат № 31</a:t>
            </a:r>
          </a:p>
          <a:p>
            <a:r>
              <a:rPr lang="ru-RU" sz="2400" dirty="0" smtClean="0">
                <a:latin typeface="+mn-lt"/>
              </a:rPr>
              <a:t>Невского района Санкт- Петербурга</a:t>
            </a:r>
            <a:endParaRPr lang="ru-RU" sz="24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9455" y="1830155"/>
            <a:ext cx="112999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 smtClean="0">
                <a:ea typeface="Times New Roman" panose="02020603050405020304" pitchFamily="18" charset="0"/>
              </a:rPr>
              <a:t>Развитие речевого </a:t>
            </a:r>
            <a:r>
              <a:rPr lang="ru-RU" sz="2400" dirty="0">
                <a:ea typeface="Times New Roman" panose="02020603050405020304" pitchFamily="18" charset="0"/>
              </a:rPr>
              <a:t>слуха и </a:t>
            </a:r>
            <a:r>
              <a:rPr lang="ru-RU" sz="2400" dirty="0" smtClean="0">
                <a:ea typeface="Times New Roman" panose="02020603050405020304" pitchFamily="18" charset="0"/>
              </a:rPr>
              <a:t>формирование </a:t>
            </a:r>
            <a:r>
              <a:rPr lang="ru-RU" sz="2400" dirty="0">
                <a:ea typeface="Times New Roman" panose="02020603050405020304" pitchFamily="18" charset="0"/>
              </a:rPr>
              <a:t>произношения </a:t>
            </a:r>
            <a:r>
              <a:rPr lang="ru-RU" sz="2400" dirty="0" smtClean="0">
                <a:ea typeface="Times New Roman" panose="02020603050405020304" pitchFamily="18" charset="0"/>
              </a:rPr>
              <a:t>(</a:t>
            </a:r>
            <a:r>
              <a:rPr lang="ru-RU" sz="2400" dirty="0">
                <a:ea typeface="Times New Roman" panose="02020603050405020304" pitchFamily="18" charset="0"/>
              </a:rPr>
              <a:t>индивидуальные занятия)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24794" y="4191837"/>
            <a:ext cx="60860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a typeface="Times New Roman" panose="02020603050405020304" pitchFamily="18" charset="0"/>
              </a:rPr>
              <a:t>Учитель: </a:t>
            </a:r>
            <a:r>
              <a:rPr lang="ru-RU" sz="2400" dirty="0" err="1" smtClean="0">
                <a:ea typeface="Times New Roman" panose="02020603050405020304" pitchFamily="18" charset="0"/>
              </a:rPr>
              <a:t>Сибагатуллина</a:t>
            </a:r>
            <a:r>
              <a:rPr lang="ru-RU" sz="2400" dirty="0" smtClean="0">
                <a:ea typeface="Times New Roman" panose="02020603050405020304" pitchFamily="18" charset="0"/>
              </a:rPr>
              <a:t> Венера </a:t>
            </a:r>
            <a:r>
              <a:rPr lang="ru-RU" sz="2400" dirty="0" err="1" smtClean="0">
                <a:ea typeface="Times New Roman" panose="02020603050405020304" pitchFamily="18" charset="0"/>
              </a:rPr>
              <a:t>Самед</a:t>
            </a: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 err="1" smtClean="0">
                <a:ea typeface="Times New Roman" panose="02020603050405020304" pitchFamily="18" charset="0"/>
              </a:rPr>
              <a:t>кызы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0773" y="588851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 smtClean="0">
                <a:ea typeface="Times New Roman" panose="02020603050405020304" pitchFamily="18" charset="0"/>
              </a:rPr>
              <a:t>Санкт - Петербург</a:t>
            </a: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effectLst/>
                <a:ea typeface="Times New Roman" panose="02020603050405020304" pitchFamily="18" charset="0"/>
              </a:rPr>
              <a:t>2021 - 2022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304" y="365125"/>
            <a:ext cx="9325495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Эти животные очень разнообразные                         по внешнему строению, образу жизни                              и условиям обитания.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700ECF6-CC97-48F4-A891-6C77281C90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187" y="1970040"/>
            <a:ext cx="6117111" cy="460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8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026" y="4815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черты хордовых: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44F69AF-F018-4C38-935A-8BF4044B6674}"/>
              </a:ext>
            </a:extLst>
          </p:cNvPr>
          <p:cNvSpPr/>
          <p:nvPr/>
        </p:nvSpPr>
        <p:spPr>
          <a:xfrm>
            <a:off x="415636" y="1206900"/>
            <a:ext cx="117763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Наличие  внутри осевого скелета-тяжа (хорды)                 у низших хордовых.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D07BF8A0-A776-4744-A41A-A7789D1E1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289" y="1974845"/>
            <a:ext cx="6849688" cy="512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00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026" y="4815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черты хордовых: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44F69AF-F018-4C38-935A-8BF4044B6674}"/>
              </a:ext>
            </a:extLst>
          </p:cNvPr>
          <p:cNvSpPr/>
          <p:nvPr/>
        </p:nvSpPr>
        <p:spPr>
          <a:xfrm>
            <a:off x="415636" y="1206900"/>
            <a:ext cx="117763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Наличие  внутри осевого скелета-тяжа (хорды) у низших хордовых.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D564F5A-EE63-4012-9059-7D3BFD02698C}"/>
              </a:ext>
            </a:extLst>
          </p:cNvPr>
          <p:cNvSpPr/>
          <p:nvPr/>
        </p:nvSpPr>
        <p:spPr>
          <a:xfrm>
            <a:off x="415636" y="3973719"/>
            <a:ext cx="8120685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У </a:t>
            </a:r>
            <a:r>
              <a:rPr lang="ru-RU" sz="4000" dirty="0"/>
              <a:t>высших</a:t>
            </a:r>
            <a:r>
              <a:rPr lang="ru-RU" sz="3600" dirty="0"/>
              <a:t> </a:t>
            </a:r>
            <a:r>
              <a:rPr lang="ru-RU" sz="4000" dirty="0"/>
              <a:t>хордовых</a:t>
            </a:r>
            <a:r>
              <a:rPr lang="ru-RU" sz="3600" dirty="0"/>
              <a:t> хорда заменяется </a:t>
            </a:r>
          </a:p>
          <a:p>
            <a:r>
              <a:rPr lang="ru-RU" sz="3600" dirty="0"/>
              <a:t>позвоночником.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9DA8278-B30C-403D-BEC7-DE64E8AF5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321" y="1950649"/>
            <a:ext cx="3334117" cy="48562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07BF8A0-A776-4744-A41A-A7789D1E1C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09" b="6311"/>
          <a:stretch/>
        </p:blipFill>
        <p:spPr>
          <a:xfrm>
            <a:off x="4050458" y="2688024"/>
            <a:ext cx="4271828" cy="1124842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7885651" y="3053768"/>
            <a:ext cx="1493241" cy="262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27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18" y="54305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черты хордовых: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44F69AF-F018-4C38-935A-8BF4044B6674}"/>
              </a:ext>
            </a:extLst>
          </p:cNvPr>
          <p:cNvSpPr/>
          <p:nvPr/>
        </p:nvSpPr>
        <p:spPr>
          <a:xfrm>
            <a:off x="277091" y="2586813"/>
            <a:ext cx="117763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Нервная система имеет вид</a:t>
            </a:r>
          </a:p>
          <a:p>
            <a:r>
              <a:rPr lang="ru-RU" sz="4000" dirty="0"/>
              <a:t>трубки на спинной стороне, </a:t>
            </a:r>
          </a:p>
          <a:p>
            <a:r>
              <a:rPr lang="ru-RU" sz="4000" dirty="0"/>
              <a:t>над хордой.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C16F199-B649-463C-B2B4-BB24405AB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023" y="159143"/>
            <a:ext cx="5221432" cy="653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1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026" y="4815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черты хордовых: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44F69AF-F018-4C38-935A-8BF4044B6674}"/>
              </a:ext>
            </a:extLst>
          </p:cNvPr>
          <p:cNvSpPr/>
          <p:nvPr/>
        </p:nvSpPr>
        <p:spPr>
          <a:xfrm>
            <a:off x="415636" y="1206900"/>
            <a:ext cx="117763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Вдоль их тела проходит пищеварительный тракт – кишечник.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7A26265-0F41-460C-9591-FE23C63D8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531" y="1868619"/>
            <a:ext cx="7101331" cy="47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4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026" y="4815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черты хордовых: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44F69AF-F018-4C38-935A-8BF4044B6674}"/>
              </a:ext>
            </a:extLst>
          </p:cNvPr>
          <p:cNvSpPr/>
          <p:nvPr/>
        </p:nvSpPr>
        <p:spPr>
          <a:xfrm>
            <a:off x="415636" y="1206900"/>
            <a:ext cx="117763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У всех хордовых есть жаберные парные щели.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E72FD2A-84E2-44D2-8C34-8B1FD0E35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772" y="2018733"/>
            <a:ext cx="6344456" cy="483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5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7C9942-F913-440A-A2D1-63C0DCFD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026" y="4815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Общие черты хордовых: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44F69AF-F018-4C38-935A-8BF4044B6674}"/>
              </a:ext>
            </a:extLst>
          </p:cNvPr>
          <p:cNvSpPr/>
          <p:nvPr/>
        </p:nvSpPr>
        <p:spPr>
          <a:xfrm>
            <a:off x="356913" y="790340"/>
            <a:ext cx="117763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Кровеносная система хордовых  замкнутая.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7C71F7F-37BA-4DAC-A3AB-7F11205E14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3" b="32501"/>
          <a:stretch/>
        </p:blipFill>
        <p:spPr>
          <a:xfrm>
            <a:off x="1582291" y="2422092"/>
            <a:ext cx="8993863" cy="397633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EE2F7F9E-7060-432D-9351-BE452F2DCDBA}"/>
              </a:ext>
            </a:extLst>
          </p:cNvPr>
          <p:cNvSpPr/>
          <p:nvPr/>
        </p:nvSpPr>
        <p:spPr>
          <a:xfrm>
            <a:off x="1411744" y="1405367"/>
            <a:ext cx="89605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Сердце находится на брюшной стороне.</a:t>
            </a:r>
          </a:p>
        </p:txBody>
      </p:sp>
    </p:spTree>
    <p:extLst>
      <p:ext uri="{BB962C8B-B14F-4D97-AF65-F5344CB8AC3E}">
        <p14:creationId xmlns:p14="http://schemas.microsoft.com/office/powerpoint/2010/main" val="354244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E8EC3B-D087-4D96-B3E5-E5E4D8C1B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578" y="305066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1. </a:t>
            </a:r>
            <a:r>
              <a:rPr lang="ru-RU" dirty="0" smtClean="0"/>
              <a:t>Послушай </a:t>
            </a:r>
            <a:r>
              <a:rPr lang="ru-RU" dirty="0"/>
              <a:t>внимательно, как говорит учитель</a:t>
            </a:r>
            <a:r>
              <a:rPr lang="ru-RU" dirty="0" smtClean="0"/>
              <a:t>. Говори вместе с учителем вполголоса.</a:t>
            </a:r>
            <a:br>
              <a:rPr lang="ru-RU" dirty="0" smtClean="0"/>
            </a:br>
            <a:r>
              <a:rPr lang="ru-RU" dirty="0" smtClean="0"/>
              <a:t>2.</a:t>
            </a:r>
            <a:r>
              <a:rPr lang="ru-RU" dirty="0"/>
              <a:t> Прочитай текст ещё раз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>*Учитель </a:t>
            </a:r>
            <a:r>
              <a:rPr lang="ru-RU" dirty="0" smtClean="0"/>
              <a:t>следит за произношением ученика, исправляет недочеты.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46903" y="13413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1664" y="-179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Задания к </a:t>
            </a:r>
            <a:r>
              <a:rPr lang="ru-RU" dirty="0"/>
              <a:t>тексту.</a:t>
            </a:r>
          </a:p>
        </p:txBody>
      </p:sp>
    </p:spTree>
    <p:extLst>
      <p:ext uri="{BB962C8B-B14F-4D97-AF65-F5344CB8AC3E}">
        <p14:creationId xmlns:p14="http://schemas.microsoft.com/office/powerpoint/2010/main" val="55971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E8EC3B-D087-4D96-B3E5-E5E4D8C1B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816" y="348726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1. Прочитай </a:t>
            </a:r>
            <a:r>
              <a:rPr lang="ru-RU" dirty="0" smtClean="0"/>
              <a:t>текст.</a:t>
            </a:r>
            <a:br>
              <a:rPr lang="ru-RU" dirty="0" smtClean="0"/>
            </a:br>
            <a:r>
              <a:rPr lang="ru-RU" dirty="0" smtClean="0"/>
              <a:t>2. Ответь </a:t>
            </a:r>
            <a:r>
              <a:rPr lang="ru-RU" dirty="0"/>
              <a:t>на вопросы к тексту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>*Учитель предъявляет вопросы по тексту ученику на слух, </a:t>
            </a:r>
            <a:r>
              <a:rPr lang="ru-RU" dirty="0" err="1"/>
              <a:t>слухо</a:t>
            </a:r>
            <a:r>
              <a:rPr lang="ru-RU" dirty="0"/>
              <a:t>- зрительно.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46903" y="13413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73426" y="2947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Урок 2.</a:t>
            </a:r>
          </a:p>
          <a:p>
            <a:pPr algn="ctr"/>
            <a:r>
              <a:rPr lang="ru-RU" dirty="0" smtClean="0"/>
              <a:t>Задания к </a:t>
            </a:r>
            <a:r>
              <a:rPr lang="ru-RU" dirty="0"/>
              <a:t>тексту.</a:t>
            </a:r>
          </a:p>
        </p:txBody>
      </p:sp>
    </p:spTree>
    <p:extLst>
      <p:ext uri="{BB962C8B-B14F-4D97-AF65-F5344CB8AC3E}">
        <p14:creationId xmlns:p14="http://schemas.microsoft.com/office/powerpoint/2010/main" val="273352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14866" y="798986"/>
            <a:ext cx="12283047" cy="1325563"/>
          </a:xfrm>
        </p:spPr>
        <p:txBody>
          <a:bodyPr/>
          <a:lstStyle/>
          <a:p>
            <a:pPr algn="ctr"/>
            <a:r>
              <a:rPr lang="ru-RU" dirty="0" smtClean="0"/>
              <a:t>Сколько видов животных относят к хордовым?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1664" y="-179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Ответь на вопросы по тексту.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0" y="1915213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Что есть у всех хордовых во внутреннем строении?</a:t>
            </a:r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607145" y="2885269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На что заменилась хорда у высших хордовых?</a:t>
            </a:r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514866" y="3928533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Какой вид имеет нервная система у хордовых?</a:t>
            </a:r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1982939" y="4898589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Где расположена нервная трубка?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96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Аннотация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Данное учебно- наглядное пособие рассчитано на </a:t>
            </a:r>
            <a:r>
              <a:rPr lang="ru-RU" dirty="0" err="1" smtClean="0"/>
              <a:t>неслышащих</a:t>
            </a:r>
            <a:r>
              <a:rPr lang="ru-RU" dirty="0" smtClean="0"/>
              <a:t> школьников, обучающихся по АООП ООО обучающихся с ОВЗ (вариант 1.2). Работа на уроках слуховой работы</a:t>
            </a:r>
            <a:r>
              <a:rPr lang="ru-RU" dirty="0" smtClean="0">
                <a:ea typeface="Times New Roman" panose="02020603050405020304" pitchFamily="18" charset="0"/>
              </a:rPr>
              <a:t> делится на две части: </a:t>
            </a:r>
            <a:r>
              <a:rPr lang="ru-RU" dirty="0" smtClean="0"/>
              <a:t>р</a:t>
            </a:r>
            <a:r>
              <a:rPr lang="ru-RU" dirty="0" smtClean="0">
                <a:ea typeface="Times New Roman" panose="02020603050405020304" pitchFamily="18" charset="0"/>
              </a:rPr>
              <a:t>азвитие </a:t>
            </a:r>
            <a:r>
              <a:rPr lang="ru-RU" dirty="0">
                <a:ea typeface="Times New Roman" panose="02020603050405020304" pitchFamily="18" charset="0"/>
              </a:rPr>
              <a:t>речевого </a:t>
            </a:r>
            <a:r>
              <a:rPr lang="ru-RU" dirty="0" smtClean="0">
                <a:ea typeface="Times New Roman" panose="02020603050405020304" pitchFamily="18" charset="0"/>
              </a:rPr>
              <a:t>слуха, формирование произношения. В данном пособии подготовлена часть для </a:t>
            </a:r>
            <a:r>
              <a:rPr lang="ru-RU" dirty="0" smtClean="0"/>
              <a:t>р</a:t>
            </a:r>
            <a:r>
              <a:rPr lang="ru-RU" dirty="0" smtClean="0">
                <a:ea typeface="Times New Roman" panose="02020603050405020304" pitchFamily="18" charset="0"/>
              </a:rPr>
              <a:t>азвития </a:t>
            </a:r>
            <a:r>
              <a:rPr lang="ru-RU" dirty="0">
                <a:ea typeface="Times New Roman" panose="02020603050405020304" pitchFamily="18" charset="0"/>
              </a:rPr>
              <a:t>речевого </a:t>
            </a:r>
            <a:r>
              <a:rPr lang="ru-RU" dirty="0" smtClean="0">
                <a:ea typeface="Times New Roman" panose="02020603050405020304" pitchFamily="18" charset="0"/>
              </a:rPr>
              <a:t>слуха. Задания имеют цель:</a:t>
            </a:r>
          </a:p>
          <a:p>
            <a:pPr lvl="0" algn="just"/>
            <a:r>
              <a:rPr lang="ru-RU" dirty="0" smtClean="0"/>
              <a:t>усиление </a:t>
            </a:r>
            <a:r>
              <a:rPr lang="ru-RU" dirty="0"/>
              <a:t>слухового компонента в </a:t>
            </a:r>
            <a:r>
              <a:rPr lang="ru-RU" dirty="0" err="1"/>
              <a:t>слухо</a:t>
            </a:r>
            <a:r>
              <a:rPr lang="ru-RU" dirty="0"/>
              <a:t> - зрительном комплексном восприятии речи окружающих людей, овладение средствами общения в условиях сниженного и остаточного слуха;</a:t>
            </a:r>
          </a:p>
          <a:p>
            <a:pPr lvl="0" algn="just"/>
            <a:r>
              <a:rPr lang="ru-RU" dirty="0"/>
              <a:t>закрепление произносительных навыков глухих обучающихся в условиях активного использования индивидуальных слуховых аппаратов, обеспечивающих использование остаточного слуха </a:t>
            </a:r>
            <a:r>
              <a:rPr lang="ru-RU" dirty="0" err="1"/>
              <a:t>неслышащих</a:t>
            </a:r>
            <a:r>
              <a:rPr lang="ru-RU" dirty="0"/>
              <a:t> школьников.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94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85783" y="723368"/>
            <a:ext cx="12283047" cy="1325563"/>
          </a:xfrm>
        </p:spPr>
        <p:txBody>
          <a:bodyPr/>
          <a:lstStyle/>
          <a:p>
            <a:pPr algn="ctr"/>
            <a:r>
              <a:rPr lang="ru-RU" dirty="0" smtClean="0"/>
              <a:t>Где расположен пищеварительный тракт?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1664" y="-179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Ответь на вопросы по тексту.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100668" y="1894584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Что есть у всех хордовых ещё во внутреннем строении?</a:t>
            </a:r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1169208" y="3131493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Какая кровеносная система у хордовых?</a:t>
            </a:r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2788283" y="4138254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Где расположено сердце?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3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E8EC3B-D087-4D96-B3E5-E5E4D8C1B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24" y="238787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 </a:t>
            </a:r>
            <a:r>
              <a:rPr lang="ru-RU" dirty="0"/>
              <a:t>Послушай фразы из текста. Повтори.</a:t>
            </a:r>
            <a:br>
              <a:rPr lang="ru-RU" dirty="0"/>
            </a:br>
            <a:r>
              <a:rPr lang="ru-RU" dirty="0" smtClean="0"/>
              <a:t>4. </a:t>
            </a:r>
            <a:r>
              <a:rPr lang="ru-RU" dirty="0"/>
              <a:t>Послушай словосочетания из текста </a:t>
            </a:r>
            <a:r>
              <a:rPr lang="ru-RU" dirty="0" smtClean="0"/>
              <a:t>                  и </a:t>
            </a:r>
            <a:r>
              <a:rPr lang="ru-RU" dirty="0"/>
              <a:t>повтори.</a:t>
            </a:r>
            <a:br>
              <a:rPr lang="ru-RU" dirty="0"/>
            </a:br>
            <a:r>
              <a:rPr lang="ru-RU" dirty="0" smtClean="0"/>
              <a:t>5. </a:t>
            </a:r>
            <a:r>
              <a:rPr lang="ru-RU" dirty="0"/>
              <a:t>Послушай слова из текста и повтори.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46903" y="13413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73426" y="2947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Задания к </a:t>
            </a:r>
            <a:r>
              <a:rPr lang="ru-RU" dirty="0"/>
              <a:t>тексту.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6929" y="46813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* фразы, словосочетания и слова на усмотрение учителя.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E8EC3B-D087-4D96-B3E5-E5E4D8C1B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578" y="274586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1. Прочитай </a:t>
            </a:r>
            <a:r>
              <a:rPr lang="ru-RU" dirty="0" smtClean="0"/>
              <a:t>текст.</a:t>
            </a:r>
            <a:br>
              <a:rPr lang="ru-RU" dirty="0" smtClean="0"/>
            </a:br>
            <a:r>
              <a:rPr lang="ru-RU" dirty="0" smtClean="0"/>
              <a:t>2. Ответь </a:t>
            </a:r>
            <a:r>
              <a:rPr lang="ru-RU" dirty="0"/>
              <a:t>на вопросы к тексту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*Учитель предъявляет вопросы по тексту ученику на слух, </a:t>
            </a:r>
            <a:r>
              <a:rPr lang="ru-RU" dirty="0" err="1" smtClean="0"/>
              <a:t>слухо</a:t>
            </a:r>
            <a:r>
              <a:rPr lang="ru-RU" dirty="0" smtClean="0"/>
              <a:t>- зрительно.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46903" y="13413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73426" y="2947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Урок 3.</a:t>
            </a:r>
          </a:p>
          <a:p>
            <a:pPr algn="ctr"/>
            <a:r>
              <a:rPr lang="ru-RU" dirty="0" smtClean="0"/>
              <a:t>Задания к </a:t>
            </a:r>
            <a:r>
              <a:rPr lang="ru-RU" dirty="0"/>
              <a:t>тексту.</a:t>
            </a:r>
          </a:p>
        </p:txBody>
      </p:sp>
    </p:spTree>
    <p:extLst>
      <p:ext uri="{BB962C8B-B14F-4D97-AF65-F5344CB8AC3E}">
        <p14:creationId xmlns:p14="http://schemas.microsoft.com/office/powerpoint/2010/main" val="29881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14866" y="798986"/>
            <a:ext cx="12283047" cy="1325563"/>
          </a:xfrm>
        </p:spPr>
        <p:txBody>
          <a:bodyPr/>
          <a:lstStyle/>
          <a:p>
            <a:pPr algn="ctr"/>
            <a:r>
              <a:rPr lang="ru-RU" dirty="0" smtClean="0"/>
              <a:t>Сколько видов животных относят к хордовым?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1664" y="-179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Ответь на вопросы по тексту.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0" y="1915213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Что есть у всех хордовых во внутреннем строении?</a:t>
            </a:r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607145" y="2885269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На что заменилась хорда у высших хордовых?</a:t>
            </a:r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514866" y="3928533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Какой вид имеет нервная система у хордовых?</a:t>
            </a:r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1982939" y="4898589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Где расположена нервная трубка?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91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85783" y="723368"/>
            <a:ext cx="12283047" cy="1325563"/>
          </a:xfrm>
        </p:spPr>
        <p:txBody>
          <a:bodyPr/>
          <a:lstStyle/>
          <a:p>
            <a:pPr algn="ctr"/>
            <a:r>
              <a:rPr lang="ru-RU" dirty="0" smtClean="0"/>
              <a:t>Где расположен пищеварительный тракт?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81664" y="-179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Ответь на вопросы по тексту.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100668" y="1894584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Что есть у всех хордовых ещё во внутреннем строении?</a:t>
            </a:r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1169208" y="3131493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Какая кровеносная система у хордовых?</a:t>
            </a:r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9AD4BE5E-FEDB-4995-94E2-3B35ADE077D3}"/>
              </a:ext>
            </a:extLst>
          </p:cNvPr>
          <p:cNvSpPr txBox="1">
            <a:spLocks/>
          </p:cNvSpPr>
          <p:nvPr/>
        </p:nvSpPr>
        <p:spPr>
          <a:xfrm>
            <a:off x="-2788283" y="4138254"/>
            <a:ext cx="122830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Где расположено сердце?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02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11E54C-98E3-4D93-AA26-558CB3FBA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7013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Докажи, что низшие хордовые – это</a:t>
            </a:r>
            <a:br>
              <a:rPr lang="ru-RU" dirty="0"/>
            </a:br>
            <a:r>
              <a:rPr lang="ru-RU" dirty="0"/>
              <a:t> корм для других организмов.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4211019-87D8-40E0-93C7-9E7F11FC9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70" y="2588808"/>
            <a:ext cx="6254375" cy="4120911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 rot="10800000">
            <a:off x="6005384" y="4407375"/>
            <a:ext cx="1301578" cy="593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mypresentation.ru/documents/b867a7b5c8170ec5604e9a5db43edca4/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" t="24460" r="6666" b="9400"/>
          <a:stretch/>
        </p:blipFill>
        <p:spPr bwMode="auto">
          <a:xfrm>
            <a:off x="7366960" y="3295110"/>
            <a:ext cx="4825040" cy="27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838200" y="-3088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Задание 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2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BBAA4C-B97A-4EB9-9A9F-AD369FD16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" y="353961"/>
            <a:ext cx="12168447" cy="220350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Сердце у ланцетника находится под кишечником. 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D91C0460-6E91-42C8-BFD0-398ECAB6D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677" y="2792506"/>
            <a:ext cx="7680959" cy="409799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87FCD7F-81BA-42AD-9997-DF0C7ABD4B54}"/>
              </a:ext>
            </a:extLst>
          </p:cNvPr>
          <p:cNvSpPr/>
          <p:nvPr/>
        </p:nvSpPr>
        <p:spPr>
          <a:xfrm>
            <a:off x="3248935" y="1560617"/>
            <a:ext cx="51904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Ты согласен/согласна?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4A751DC-4B0F-427A-A734-B8059E04420A}"/>
              </a:ext>
            </a:extLst>
          </p:cNvPr>
          <p:cNvSpPr/>
          <p:nvPr/>
        </p:nvSpPr>
        <p:spPr>
          <a:xfrm>
            <a:off x="1277928" y="2084620"/>
            <a:ext cx="96596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Я согласен/согласна с этим утверждением.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8200" y="-3088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Задание 2.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60780" y="58104"/>
            <a:ext cx="3414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*Учитель предъявляет </a:t>
            </a:r>
            <a:r>
              <a:rPr lang="ru-RU" dirty="0" smtClean="0"/>
              <a:t>задание по </a:t>
            </a:r>
            <a:r>
              <a:rPr lang="ru-RU" dirty="0"/>
              <a:t>тексту ученику на слух, </a:t>
            </a:r>
            <a:r>
              <a:rPr lang="ru-RU" dirty="0" err="1"/>
              <a:t>слухо</a:t>
            </a:r>
            <a:r>
              <a:rPr lang="ru-RU" dirty="0"/>
              <a:t>- зрительно.</a:t>
            </a:r>
          </a:p>
        </p:txBody>
      </p:sp>
    </p:spTree>
    <p:extLst>
      <p:ext uri="{BB962C8B-B14F-4D97-AF65-F5344CB8AC3E}">
        <p14:creationId xmlns:p14="http://schemas.microsoft.com/office/powerpoint/2010/main" val="74313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BBAA4C-B97A-4EB9-9A9F-AD369FD16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68447" cy="220350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Сердце у ланцетника находится под кишечником. 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D91C0460-6E91-42C8-BFD0-398ECAB6D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29" y="2217119"/>
            <a:ext cx="7880465" cy="4570671"/>
          </a:xfr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AAF9875-032E-451D-ADAF-8E8F2DF7F41F}"/>
              </a:ext>
            </a:extLst>
          </p:cNvPr>
          <p:cNvSpPr/>
          <p:nvPr/>
        </p:nvSpPr>
        <p:spPr>
          <a:xfrm>
            <a:off x="1167465" y="1570788"/>
            <a:ext cx="103571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Сделай синтаксический разбор этого предложения.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200" y="-3088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Задание 3.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60780" y="58104"/>
            <a:ext cx="3414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*Учитель предъявляет </a:t>
            </a:r>
            <a:r>
              <a:rPr lang="ru-RU" dirty="0" smtClean="0"/>
              <a:t>задание по </a:t>
            </a:r>
            <a:r>
              <a:rPr lang="ru-RU" dirty="0"/>
              <a:t>тексту ученику на слух, </a:t>
            </a:r>
            <a:r>
              <a:rPr lang="ru-RU" dirty="0" err="1"/>
              <a:t>слухо</a:t>
            </a:r>
            <a:r>
              <a:rPr lang="ru-RU" dirty="0"/>
              <a:t>- зрительно.</a:t>
            </a:r>
          </a:p>
        </p:txBody>
      </p:sp>
    </p:spTree>
    <p:extLst>
      <p:ext uri="{BB962C8B-B14F-4D97-AF65-F5344CB8AC3E}">
        <p14:creationId xmlns:p14="http://schemas.microsoft.com/office/powerpoint/2010/main" val="12660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306" y="1593479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Раздели текст на части.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434" y="2594563"/>
            <a:ext cx="10515600" cy="604537"/>
          </a:xfrm>
        </p:spPr>
        <p:txBody>
          <a:bodyPr/>
          <a:lstStyle/>
          <a:p>
            <a:r>
              <a:rPr lang="ru-RU" dirty="0"/>
              <a:t>В тексте … части(частей).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67132" y="3082208"/>
            <a:ext cx="46262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Составь план текста.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8222" y="3716209"/>
            <a:ext cx="10515600" cy="23386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000" dirty="0"/>
              <a:t>1.</a:t>
            </a:r>
          </a:p>
          <a:p>
            <a:pPr marL="0" indent="0">
              <a:buNone/>
            </a:pPr>
            <a:r>
              <a:rPr lang="ru-RU" sz="4000" dirty="0"/>
              <a:t>2.</a:t>
            </a:r>
          </a:p>
          <a:p>
            <a:pPr marL="0" indent="0">
              <a:buNone/>
            </a:pPr>
            <a:r>
              <a:rPr lang="ru-RU" sz="4000" dirty="0"/>
              <a:t>…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98306" y="-125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Определи </a:t>
            </a:r>
            <a:r>
              <a:rPr lang="ru-RU" b="1" dirty="0" smtClean="0"/>
              <a:t>стиль </a:t>
            </a:r>
            <a:r>
              <a:rPr lang="ru-RU" b="1" dirty="0"/>
              <a:t>текста.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16488" y="62474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Определи </a:t>
            </a:r>
            <a:r>
              <a:rPr lang="ru-RU" b="1" dirty="0" smtClean="0"/>
              <a:t>тип </a:t>
            </a:r>
            <a:r>
              <a:rPr lang="ru-RU" b="1" dirty="0"/>
              <a:t>текста.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978243" y="56432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Перескажи текст по плану.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99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Кузьмичева Е.П. Методика развития слухового восприятия глухих учащихся: 1-12 </a:t>
            </a:r>
            <a:r>
              <a:rPr lang="ru-RU" dirty="0" smtClean="0"/>
              <a:t>классы. Пособие </a:t>
            </a:r>
            <a:r>
              <a:rPr lang="ru-RU" dirty="0"/>
              <a:t>для учителя. — Москва: Просвещение, 1991. — 160 с</a:t>
            </a:r>
            <a:r>
              <a:rPr lang="ru-RU" dirty="0" smtClean="0"/>
              <a:t>.</a:t>
            </a:r>
          </a:p>
          <a:p>
            <a:r>
              <a:rPr lang="ru-RU" dirty="0"/>
              <a:t>Константинов В. «Биология.», 7 класс ,Москва, </a:t>
            </a:r>
            <a:r>
              <a:rPr lang="ru-RU" dirty="0" err="1"/>
              <a:t>Вентана</a:t>
            </a:r>
            <a:r>
              <a:rPr lang="ru-RU" dirty="0"/>
              <a:t>-Граф, 2010</a:t>
            </a:r>
          </a:p>
          <a:p>
            <a:r>
              <a:rPr lang="ru-RU" dirty="0" smtClean="0"/>
              <a:t>В.В</a:t>
            </a:r>
            <a:r>
              <a:rPr lang="ru-RU" dirty="0"/>
              <a:t>. Пасечник «Биология». 7 класс. Учебник  ФГОС. Москва, Просвещение, 2016.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38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Аннотация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Весь речевой материал на занятиях учащиеся воспринимают </a:t>
            </a:r>
            <a:r>
              <a:rPr lang="ru-RU" dirty="0" err="1"/>
              <a:t>слухо</a:t>
            </a:r>
            <a:r>
              <a:rPr lang="ru-RU" dirty="0"/>
              <a:t>-зрительно с последующим его опознаванием только на слух. </a:t>
            </a:r>
            <a:r>
              <a:rPr lang="ru-RU" dirty="0" err="1"/>
              <a:t>Дактильная</a:t>
            </a:r>
            <a:r>
              <a:rPr lang="ru-RU" dirty="0"/>
              <a:t> форма речи на индивидуальных занятиях используется в крайних случаях для уточнения </a:t>
            </a:r>
            <a:r>
              <a:rPr lang="ru-RU" dirty="0" err="1" smtClean="0"/>
              <a:t>звуко</a:t>
            </a:r>
            <a:r>
              <a:rPr lang="ru-RU" dirty="0" smtClean="0"/>
              <a:t>- буквенного </a:t>
            </a:r>
            <a:r>
              <a:rPr lang="ru-RU" dirty="0"/>
              <a:t>состава слова. Продолжается тренировка учащихся в </a:t>
            </a:r>
            <a:r>
              <a:rPr lang="ru-RU" dirty="0" err="1" smtClean="0"/>
              <a:t>слухо</a:t>
            </a:r>
            <a:r>
              <a:rPr lang="ru-RU" dirty="0" smtClean="0"/>
              <a:t>- зрительном </a:t>
            </a:r>
            <a:r>
              <a:rPr lang="ru-RU" dirty="0"/>
              <a:t>восприятии текстов при всё увеличивающемся их объёме. Большое внимание уделяется умению свободно вести диалог на </a:t>
            </a:r>
            <a:r>
              <a:rPr lang="ru-RU" dirty="0" smtClean="0"/>
              <a:t>заданную </a:t>
            </a:r>
            <a:r>
              <a:rPr lang="ru-RU" dirty="0"/>
              <a:t>тему, </a:t>
            </a:r>
            <a:r>
              <a:rPr lang="ru-RU" dirty="0" smtClean="0"/>
              <a:t>или </a:t>
            </a:r>
            <a:r>
              <a:rPr lang="ru-RU" dirty="0"/>
              <a:t>по поводу воспринятого текста. </a:t>
            </a:r>
            <a:r>
              <a:rPr lang="ru-RU" dirty="0" smtClean="0"/>
              <a:t>Материал для развития мышления сначала опознаётся </a:t>
            </a:r>
            <a:r>
              <a:rPr lang="ru-RU" dirty="0"/>
              <a:t>на </a:t>
            </a:r>
            <a:r>
              <a:rPr lang="ru-RU" dirty="0" smtClean="0"/>
              <a:t>слух, затем </a:t>
            </a:r>
            <a:r>
              <a:rPr lang="ru-RU" dirty="0" err="1" smtClean="0"/>
              <a:t>слухо</a:t>
            </a:r>
            <a:r>
              <a:rPr lang="ru-RU" dirty="0" smtClean="0"/>
              <a:t>- зрительно при затруднении.</a:t>
            </a:r>
            <a:endParaRPr lang="ru-RU" dirty="0"/>
          </a:p>
          <a:p>
            <a:pPr algn="just"/>
            <a:r>
              <a:rPr lang="ru-RU" dirty="0"/>
              <a:t>Материал программы считается усвоенным, если учащиеся в большинстве случаев правильно выполняют предложенные на слух задания и грамотно оформляют свои высказывания.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09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827" y="23332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653" y="1408670"/>
            <a:ext cx="11211697" cy="4768293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Вопросы по теме. Актуализация знаний основных терминов…..5-7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Текст для первичного восприятия…..………………………..………………….8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Восприятие текста по предложениям……………………………………..9-16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Задания к тексту по уроку 1…………………………………………………………17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Задания к тексту по уроку </a:t>
            </a:r>
            <a:r>
              <a:rPr lang="ru-RU" dirty="0" smtClean="0"/>
              <a:t>2………………………………………………………..18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Вопросы по тексту……………………………………………………………..…...19-20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Задания к тексту по уроку 2………………………………………………..……….21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Задания к тексту по уроку 2</a:t>
            </a:r>
            <a:r>
              <a:rPr lang="ru-RU" dirty="0" smtClean="0"/>
              <a:t>………………………………………………..….23-24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Урок 3.Задание на развитие мышления……………….……………….25-27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Задания к тексту по уроку </a:t>
            </a:r>
            <a:r>
              <a:rPr lang="ru-RU" dirty="0" smtClean="0"/>
              <a:t>3…………………………………………………....….28</a:t>
            </a:r>
            <a:endParaRPr lang="ru-RU" dirty="0"/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  <a:p>
            <a:pPr marL="514350" indent="-514350" algn="just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3495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11E54C-98E3-4D93-AA26-558CB3FBA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157" y="-16209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1.</a:t>
            </a:r>
            <a:br>
              <a:rPr lang="ru-RU" dirty="0" smtClean="0"/>
            </a:br>
            <a:r>
              <a:rPr lang="ru-RU" dirty="0" smtClean="0"/>
              <a:t>Что такое «хордовые животные»?</a:t>
            </a:r>
            <a:endParaRPr lang="ru-RU" dirty="0"/>
          </a:p>
        </p:txBody>
      </p:sp>
      <p:pic>
        <p:nvPicPr>
          <p:cNvPr id="1026" name="Picture 2" descr="https://cf2.ppt-online.org/files2/slide/z/zQDuJpnXf4h58RTWSiFGltHgKVbAUx60eO9M71CEv/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507" y="1461836"/>
            <a:ext cx="8402595" cy="524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53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11E54C-98E3-4D93-AA26-558CB3FBA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группы хордовых ты знаешь?</a:t>
            </a:r>
            <a:endParaRPr lang="ru-RU" dirty="0"/>
          </a:p>
        </p:txBody>
      </p:sp>
      <p:pic>
        <p:nvPicPr>
          <p:cNvPr id="1026" name="Picture 2" descr="https://cf2.ppt-online.org/files2/slide/z/zQDuJpnXf4h58RTWSiFGltHgKVbAUx60eO9M71CEv/slide-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9"/>
          <a:stretch/>
        </p:blipFill>
        <p:spPr bwMode="auto">
          <a:xfrm>
            <a:off x="6639274" y="3245708"/>
            <a:ext cx="4844271" cy="233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mypresentation.ru/documents/b867a7b5c8170ec5604e9a5db43edca4/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" t="24460" r="6666" b="9400"/>
          <a:stretch/>
        </p:blipFill>
        <p:spPr bwMode="auto">
          <a:xfrm>
            <a:off x="1342767" y="3204518"/>
            <a:ext cx="4176583" cy="237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7911E54C-98E3-4D93-AA26-558CB3FBAC76}"/>
              </a:ext>
            </a:extLst>
          </p:cNvPr>
          <p:cNvSpPr txBox="1">
            <a:spLocks/>
          </p:cNvSpPr>
          <p:nvPr/>
        </p:nvSpPr>
        <p:spPr>
          <a:xfrm>
            <a:off x="1270686" y="1878956"/>
            <a:ext cx="45122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Низшие хордовые</a:t>
            </a: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7911E54C-98E3-4D93-AA26-558CB3FBAC76}"/>
              </a:ext>
            </a:extLst>
          </p:cNvPr>
          <p:cNvSpPr txBox="1">
            <a:spLocks/>
          </p:cNvSpPr>
          <p:nvPr/>
        </p:nvSpPr>
        <p:spPr>
          <a:xfrm>
            <a:off x="6639274" y="1878955"/>
            <a:ext cx="45122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Высшие хордовые</a:t>
            </a:r>
            <a:endParaRPr lang="ru-RU" dirty="0"/>
          </a:p>
        </p:txBody>
      </p:sp>
      <p:pic>
        <p:nvPicPr>
          <p:cNvPr id="2052" name="Picture 4" descr="https://thepresentation.ru/img/thumbs/4def10700e49306a3a9e25c281fb4376-800x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7" t="56793" r="55879" b="31676"/>
          <a:stretch/>
        </p:blipFill>
        <p:spPr bwMode="auto">
          <a:xfrm>
            <a:off x="3995351" y="5579070"/>
            <a:ext cx="939112" cy="65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thepresentation.ru/img/thumbs/4def10700e49306a3a9e25c281fb4376-800x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" t="56793" r="79173" b="31676"/>
          <a:stretch/>
        </p:blipFill>
        <p:spPr bwMode="auto">
          <a:xfrm>
            <a:off x="1569096" y="4256897"/>
            <a:ext cx="1231769" cy="65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thepresentation.ru/img/thumbs/4def10700e49306a3a9e25c281fb4376-800x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7" t="56793" r="68977" b="31676"/>
          <a:stretch/>
        </p:blipFill>
        <p:spPr bwMode="auto">
          <a:xfrm>
            <a:off x="2912894" y="4801617"/>
            <a:ext cx="799070" cy="59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3196281" y="1342768"/>
            <a:ext cx="1070919" cy="815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92795" y="1441622"/>
            <a:ext cx="1023551" cy="881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431058" y="1270559"/>
            <a:ext cx="40241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="" xmlns:a16="http://schemas.microsoft.com/office/drawing/2014/main" id="{7911E54C-98E3-4D93-AA26-558CB3FBAC76}"/>
              </a:ext>
            </a:extLst>
          </p:cNvPr>
          <p:cNvSpPr txBox="1">
            <a:spLocks/>
          </p:cNvSpPr>
          <p:nvPr/>
        </p:nvSpPr>
        <p:spPr>
          <a:xfrm>
            <a:off x="6841524" y="5396807"/>
            <a:ext cx="4512276" cy="913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/>
              <a:t>Приведи несколько примеров.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5827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911E54C-98E3-4D93-AA26-558CB3FBA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Зачем нужны низшие хордовые?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216CA29-C0A2-46ED-BE9C-FDADE8021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816" y="444843"/>
            <a:ext cx="10515600" cy="306441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r>
              <a:rPr lang="ru-RU" dirty="0"/>
              <a:t>Рыбы и ракообразные питаются низшими хордовыми. </a:t>
            </a:r>
            <a:r>
              <a:rPr lang="ru-RU" dirty="0" smtClean="0"/>
              <a:t>                    Таким </a:t>
            </a:r>
            <a:r>
              <a:rPr lang="ru-RU" dirty="0"/>
              <a:t>образом низшие хордовые входят в цепи питания.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4211019-87D8-40E0-93C7-9E7F11FC9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70" y="2588808"/>
            <a:ext cx="6254375" cy="4120911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 rot="10800000">
            <a:off x="6005384" y="4407375"/>
            <a:ext cx="1301578" cy="593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mypresentation.ru/documents/b867a7b5c8170ec5604e9a5db43edca4/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" t="24460" r="6666" b="9400"/>
          <a:stretch/>
        </p:blipFill>
        <p:spPr bwMode="auto">
          <a:xfrm>
            <a:off x="7366960" y="3295110"/>
            <a:ext cx="4825040" cy="27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53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DE94EE-74A5-41C7-BFB9-DD39AFD42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497" y="-15933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Послушай текст внимательно.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E5C9369-D5D9-4DDD-AECD-1BD2EDC39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114" y="1057318"/>
            <a:ext cx="10515600" cy="2988920"/>
          </a:xfrm>
        </p:spPr>
        <p:txBody>
          <a:bodyPr/>
          <a:lstStyle/>
          <a:p>
            <a:r>
              <a:rPr lang="ru-RU" dirty="0"/>
              <a:t>Что ты запомнил(а) из текста?</a:t>
            </a:r>
          </a:p>
          <a:p>
            <a:r>
              <a:rPr lang="ru-RU" dirty="0"/>
              <a:t>Уточни в словаре незнакомые тебе слова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Ответь на вопросы 1-4 к тексту.</a:t>
            </a:r>
            <a:endParaRPr lang="ru-RU" dirty="0"/>
          </a:p>
        </p:txBody>
      </p:sp>
      <p:pic>
        <p:nvPicPr>
          <p:cNvPr id="6146" name="Picture 2" descr="https://kitchen.minemegashop.ru/img/1021582087.jpg">
            <a:extLst>
              <a:ext uri="{FF2B5EF4-FFF2-40B4-BE49-F238E27FC236}">
                <a16:creationId xmlns="" xmlns:a16="http://schemas.microsoft.com/office/drawing/2014/main" id="{6A440317-7FAC-41C4-8BE8-20E17321E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892" y="839320"/>
            <a:ext cx="1336589" cy="205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114" y="3116542"/>
            <a:ext cx="84376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>
                <a:latin typeface="+mj-lt"/>
                <a:ea typeface="Times New Roman" panose="02020603050405020304" pitchFamily="18" charset="0"/>
              </a:rPr>
              <a:t>К типу хордовых относят 40 тысяч современных видов животных. Эти животные очень разнообразные по внешнему строению, образу жизни и условиях обитания:</a:t>
            </a:r>
          </a:p>
          <a:p>
            <a:pPr indent="457200" algn="just">
              <a:spcAft>
                <a:spcPts val="0"/>
              </a:spcAft>
            </a:pPr>
            <a:r>
              <a:rPr lang="ru-RU" dirty="0">
                <a:latin typeface="+mj-lt"/>
                <a:ea typeface="Times New Roman" panose="02020603050405020304" pitchFamily="18" charset="0"/>
              </a:rPr>
              <a:t>Общие черты хордовых: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+mj-lt"/>
                <a:ea typeface="Times New Roman" panose="02020603050405020304" pitchFamily="18" charset="0"/>
              </a:rPr>
              <a:t>- наличие  внутри осевого скелета-тяжа (хорды) у низших хордовых. У высших заменяется позвоночником;                                                                    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+mj-lt"/>
                <a:ea typeface="Times New Roman" panose="02020603050405020304" pitchFamily="18" charset="0"/>
              </a:rPr>
              <a:t>- нервная система имеет вид трубки на спинной стороне, над хордой;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+mj-lt"/>
                <a:ea typeface="Times New Roman" panose="02020603050405020304" pitchFamily="18" charset="0"/>
              </a:rPr>
              <a:t>- вдоль их тела проходит пищеварительный тракт – кишечник;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+mj-lt"/>
                <a:ea typeface="Times New Roman" panose="02020603050405020304" pitchFamily="18" charset="0"/>
              </a:rPr>
              <a:t>- у всех хордовых есть жаберные парные щели;</a:t>
            </a:r>
          </a:p>
          <a:p>
            <a:r>
              <a:rPr lang="ru-RU" dirty="0">
                <a:latin typeface="+mj-lt"/>
                <a:ea typeface="Times New Roman" panose="02020603050405020304" pitchFamily="18" charset="0"/>
              </a:rPr>
              <a:t>- кровеносная система хордовых  замкнутая.  Сердце находится на брюшной </a:t>
            </a:r>
            <a:r>
              <a:rPr lang="ru-RU" dirty="0" smtClean="0">
                <a:latin typeface="+mj-lt"/>
                <a:ea typeface="Times New Roman" panose="02020603050405020304" pitchFamily="18" charset="0"/>
              </a:rPr>
              <a:t>стороне.</a:t>
            </a:r>
            <a:endParaRPr lang="ru-RU" dirty="0">
              <a:latin typeface="+mj-lt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1BDE94EE-74A5-41C7-BFB9-DD39AFD4238D}"/>
              </a:ext>
            </a:extLst>
          </p:cNvPr>
          <p:cNvSpPr txBox="1">
            <a:spLocks/>
          </p:cNvSpPr>
          <p:nvPr/>
        </p:nvSpPr>
        <p:spPr>
          <a:xfrm>
            <a:off x="772297" y="56239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Послушай текст ещё раз внимательно.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76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A722AC-E178-4705-A995-68793CCEA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4189" y="365125"/>
            <a:ext cx="9009611" cy="1325563"/>
          </a:xfrm>
        </p:spPr>
        <p:txBody>
          <a:bodyPr>
            <a:normAutofit/>
          </a:bodyPr>
          <a:lstStyle/>
          <a:p>
            <a:r>
              <a:rPr lang="ru-RU" dirty="0"/>
              <a:t>К типу хордовых относят 40 тысяч современных видов животных. 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="" xmlns:a16="http://schemas.microsoft.com/office/drawing/2014/main" id="{39FCCAF2-59E2-4DA2-A11C-BFD6104CC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624216B2-914B-4F1E-8394-A414D5AD95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9"/>
          <a:stretch/>
        </p:blipFill>
        <p:spPr>
          <a:xfrm>
            <a:off x="2225688" y="1655694"/>
            <a:ext cx="8324907" cy="520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3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</TotalTime>
  <Words>957</Words>
  <Application>Microsoft Office PowerPoint</Application>
  <PresentationFormat>Широкоэкранный</PresentationFormat>
  <Paragraphs>129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Тема Office</vt:lpstr>
      <vt:lpstr>Тема: «Жизнедеятельность организмов». Текст «Хордовые».</vt:lpstr>
      <vt:lpstr>Аннотация</vt:lpstr>
      <vt:lpstr>Аннотация</vt:lpstr>
      <vt:lpstr>Оглавление</vt:lpstr>
      <vt:lpstr> Урок 1. Что такое «хордовые животные»?</vt:lpstr>
      <vt:lpstr>Какие группы хордовых ты знаешь?</vt:lpstr>
      <vt:lpstr>Зачем нужны низшие хордовые?</vt:lpstr>
      <vt:lpstr>Послушай текст внимательно. </vt:lpstr>
      <vt:lpstr>К типу хордовых относят 40 тысяч современных видов животных. </vt:lpstr>
      <vt:lpstr>Эти животные очень разнообразные                         по внешнему строению, образу жизни                              и условиям обитания.</vt:lpstr>
      <vt:lpstr>Общие черты хордовых:  </vt:lpstr>
      <vt:lpstr>Общие черты хордовых:  </vt:lpstr>
      <vt:lpstr>Общие черты хордовых:  </vt:lpstr>
      <vt:lpstr>Общие черты хордовых:  </vt:lpstr>
      <vt:lpstr>Общие черты хордовых:  </vt:lpstr>
      <vt:lpstr>Общие черты хордовых:  </vt:lpstr>
      <vt:lpstr>1. Послушай внимательно, как говорит учитель. Говори вместе с учителем вполголоса. 2. Прочитай текст ещё раз. *Учитель следит за произношением ученика, исправляет недочеты. </vt:lpstr>
      <vt:lpstr>1. Прочитай текст. 2. Ответь на вопросы к тексту. *Учитель предъявляет вопросы по тексту ученику на слух, слухо- зрительно.   </vt:lpstr>
      <vt:lpstr>Сколько видов животных относят к хордовым?</vt:lpstr>
      <vt:lpstr>Где расположен пищеварительный тракт?</vt:lpstr>
      <vt:lpstr> 3. Послушай фразы из текста. Повтори. 4. Послушай словосочетания из текста                   и повтори. 5. Послушай слова из текста и повтори. </vt:lpstr>
      <vt:lpstr>1. Прочитай текст. 2. Ответь на вопросы к тексту. *Учитель предъявляет вопросы по тексту ученику на слух, слухо- зрительно. </vt:lpstr>
      <vt:lpstr>Сколько видов животных относят к хордовым?</vt:lpstr>
      <vt:lpstr>Где расположен пищеварительный тракт?</vt:lpstr>
      <vt:lpstr>Докажи, что низшие хордовые – это  корм для других организмов.</vt:lpstr>
      <vt:lpstr>Сердце у ланцетника находится под кишечником.  </vt:lpstr>
      <vt:lpstr>Сердце у ланцетника находится под кишечником.  </vt:lpstr>
      <vt:lpstr>Раздели текст на части.</vt:lpstr>
      <vt:lpstr>Список литературы: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«Устное народное творчество»</dc:title>
  <dc:creator>Венера</dc:creator>
  <cp:lastModifiedBy>Учитель</cp:lastModifiedBy>
  <cp:revision>58</cp:revision>
  <cp:lastPrinted>2021-09-08T06:18:33Z</cp:lastPrinted>
  <dcterms:created xsi:type="dcterms:W3CDTF">2021-09-05T17:06:38Z</dcterms:created>
  <dcterms:modified xsi:type="dcterms:W3CDTF">2021-11-15T13:28:29Z</dcterms:modified>
</cp:coreProperties>
</file>