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90" autoAdjust="0"/>
  </p:normalViewPr>
  <p:slideViewPr>
    <p:cSldViewPr>
      <p:cViewPr varScale="1">
        <p:scale>
          <a:sx n="85" d="100"/>
          <a:sy n="85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6ECE4-BA0E-4284-B344-40F925E6542B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A6E4C-11A9-4969-91C8-25CAEF694D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1ED9-F44C-45E8-A173-86C122F79987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2F472-B9C1-4166-B977-989E9A97E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1ED9-F44C-45E8-A173-86C122F79987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2F472-B9C1-4166-B977-989E9A97E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1ED9-F44C-45E8-A173-86C122F79987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2F472-B9C1-4166-B977-989E9A97E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1ED9-F44C-45E8-A173-86C122F79987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2F472-B9C1-4166-B977-989E9A97E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1ED9-F44C-45E8-A173-86C122F79987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2F472-B9C1-4166-B977-989E9A97E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1ED9-F44C-45E8-A173-86C122F79987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2F472-B9C1-4166-B977-989E9A97E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1ED9-F44C-45E8-A173-86C122F79987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2F472-B9C1-4166-B977-989E9A97E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1ED9-F44C-45E8-A173-86C122F79987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2F472-B9C1-4166-B977-989E9A97E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1ED9-F44C-45E8-A173-86C122F79987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2F472-B9C1-4166-B977-989E9A97E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1ED9-F44C-45E8-A173-86C122F79987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2F472-B9C1-4166-B977-989E9A97E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1ED9-F44C-45E8-A173-86C122F79987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2F472-B9C1-4166-B977-989E9A97E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61ED9-F44C-45E8-A173-86C122F79987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2F472-B9C1-4166-B977-989E9A97E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42;&#1089;&#1077;%20&#1092;&#1072;&#1081;&#1083;&#1099;%20&#1089;%20&#1082;&#1086;&#1084;&#1087;&#1100;&#1102;&#1090;&#1077;&#1088;&#1072;\&#1087;&#1088;&#1077;&#1079;&#1077;&#1085;&#1090;&#1072;&#1094;&#1080;&#1103;%20&#1076;&#1080;&#1087;&#1083;&#1086;&#1084;%20&#1041;&#1086;&#1088;&#1086;&#1076;&#1091;&#1083;&#1080;&#1085;&#1072;\Parenthood.s01e01.rus.eng.avi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Название продукта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Авторы-разработчики</a:t>
            </a:r>
            <a:endParaRPr lang="ru-RU" dirty="0"/>
          </a:p>
        </p:txBody>
      </p:sp>
      <p:pic>
        <p:nvPicPr>
          <p:cNvPr id="4" name="Рисунок 3" descr="F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5679921"/>
            <a:ext cx="801059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Составила: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Бородулина Ю.Ю., учитель-логопед, ГБДОУ № 10 Невского района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259632" y="1484784"/>
            <a:ext cx="648072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организационно-управленческих условий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детей, имеющих особые образовательные потребности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(опыт работы ДОУ с детьми с синдромом Аспергера)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кого? С кем?</a:t>
            </a:r>
            <a:endParaRPr lang="ru-RU" dirty="0"/>
          </a:p>
        </p:txBody>
      </p:sp>
      <p:pic>
        <p:nvPicPr>
          <p:cNvPr id="4" name="Содержимое 3" descr="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9858" cy="6858000"/>
          </a:xfrm>
          <a:prstGeom prst="rect">
            <a:avLst/>
          </a:prstGeom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755576" y="476672"/>
            <a:ext cx="7920880" cy="1015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2. Партнерство с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ПМС-центрами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центрами развития, медицинскими центрами, ассоциациями, благотворительными и др. организациями.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556792"/>
            <a:ext cx="67687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/>
              <a:t>Необходима система взаимодействия и поддержки образовательного учреждения со стороны «внешних» социальных партнеров — территориальной ПМПК, методического центра, </a:t>
            </a:r>
            <a:r>
              <a:rPr lang="ru-RU" sz="2200" dirty="0" err="1" smtClean="0"/>
              <a:t>ПМС-центра</a:t>
            </a:r>
            <a:r>
              <a:rPr lang="ru-RU" sz="2200" dirty="0" smtClean="0"/>
              <a:t>, специальных (коррекционных) школ и детских садов, органов социальной защиты, организаций здравоохранения, общественных организаций. С этими организациями надо простроить отношения на основе договоров. Наличие доступной сети образовательных учреждений (включающих как общеобразовательные, так и специальные коррекционные образовательные учреждения). 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9858" cy="6858000"/>
          </a:xfrm>
          <a:prstGeom prst="rect">
            <a:avLst/>
          </a:prstGeom>
        </p:spPr>
      </p:pic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11560" y="548099"/>
            <a:ext cx="7920880" cy="547842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3. Подготовка материально – технической базы в ДОУ.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Материально-технические условия реализации индивидуальной образовательной программы должны обеспечивать соблюдение: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санитарно-гигиенических норм образовательного процесса с учетом потребностей детей с особыми образовательными потребностями, обучающихся в данном учреждении (требования к водоснабжению, канализации, освещению, воздушно-тепловому режиму и т. д.);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возможность для беспрепятственного доступа обучающихся с ограниченными возможностями здоровья к объектам инфраструктуры образовательного учреждения;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санитарно-бытовых условий с учетом потребностей детей с особыми образовательными потребностями, обучающихся в данном учреждении (наличие оборудованных раздевалок, санузлов, мест личной гигиены и т. д.);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социально-бытовых условий с учетом конкретных потребностей ребенка с особыми образовательными потребностями, обучающегося в данном учреждении (наличие адекватно оборудованного пространства дошкольного учреждения, рабочего места ребенка, и т. д.);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пожарной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электробезопасности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с учетом потребностей детей  с особыми образовательными потребностями, обучающихся в данном учреждении.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для определенных категорий детей важным является организация питания и медицинского сопровождения.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4. Финансово-экономические условия.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Эти условия должны обеспечивать образовательному учреждению возможность исполнения всех требований и условий, включенных в индивидуальную образовательную программу, в том числе прописанный в ней штат специалистов, реализующих психолого-педагогическое сопровождение, обучение и воспитание ребенка с особыми образовательными потребностями, а также обеспечивать эффективную реализацию самого индивидуального образовательного маршрута.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9858" cy="6858000"/>
          </a:xfrm>
          <a:prstGeom prst="rect">
            <a:avLst/>
          </a:prstGeom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755576" y="201410"/>
            <a:ext cx="7776864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5. Кадровое обеспечение.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Требования к кадровым условиям включает следующие положения: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укомплектованность образовательного учреждения педагогическими и руководящими работниками, компетентными в понимании особых образовательных потребностей детей;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уровень квалификации педагогических и иных работников образовательного учреждения в области образования детей с особыми образовательными потребностями;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непрерывность профессионального развития педагогических работников образовательного учреждения в сфере коррекционной (специальной) педагогики, специальной психологии и клинической детской психологии;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непрерывность профессионального развития работников образовательного учреждения, должна обеспечиваться освоением работниками дополнительных профессиональных образовательных программ в области коррекционной педагогики в достаточном объеме, не реже, чем каждые пять лет в научных и образовательных учреждениях, имеющих лицензию на право ведения данного вида образовательной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9858" cy="6858000"/>
          </a:xfrm>
          <a:prstGeom prst="rect">
            <a:avLst/>
          </a:prstGeom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755576" y="404664"/>
            <a:ext cx="7056784" cy="56323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2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6. Информационное обеспечение.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Среда образовательного учреждения должна включать в себя совокупность технологических средств (компьютеры, базы данных, коммуникационные каналы, программные продукты, созданные с учетом особых образовательных потребностей детей с особыми образовательными потребностями, включая формирование жизненной компетенции, социализации и др.); культурные и организационные формы информационного взаимодействия с учетом особых образовательных потребностей детей с особыми образовательными потребностями, компетентность участников образовательного процесса в решении развивающих и коррекционных задач обучения детей с особыми образовательными потребностями с применением информационно-коммуникационных технологий (ИКТ). Также актуально  включение инфозон в дошкольные образовательные учреждения.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7. Информирование общественности.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Должна быть создана комплексная система по информированию общественности, с использованием инфозон, сайтов учреждения (дистанционное общение), с проведением круглых столов, советов, консилиумов , родительских собраний и 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9858" cy="6858000"/>
          </a:xfrm>
          <a:prstGeom prst="rect">
            <a:avLst/>
          </a:prstGeom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908720"/>
            <a:ext cx="7632848" cy="480131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Организационно – педагогические условия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Эти условия ориентированы на полноценное и эффективное получение образования всеми участниками образовательного процесса.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образовательном пространстве образовательного учреждения должна быть создана атмосфера эмоционального комфорта, формирование взаимоотношений в духе сотрудничества и принятия особенностей каждого, формирование у детей позитивной, учебной мотивации.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Психолого-педагогические условия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Необходимо обеспечить комплексное психолого-педагогическое сопровождение ребенка с особыми образовательными потребностями на протяжении всего периода его нахождения в образовательном учреждении. Для этого необходимо предусмотреть: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штатном расписании или по договору специалистов психолого-педагогического сопровождения для детей с особыми образовательными потребностями;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организовать взаимодействие коллектива специалистов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психолого-медико-педагогического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консилиума.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9858" cy="6858000"/>
          </a:xfrm>
          <a:prstGeom prst="rect">
            <a:avLst/>
          </a:prstGeom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39552" y="692696"/>
            <a:ext cx="820891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Результаты проведенного  исследования показали, что успех коррекционной работы с ребенка с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аутичным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расстройством зависит от координации действий родителей, врача, психолога и педагога, а прежде всего координации действий руководителя образовательного учреждения, задачей которого является создать комплекс управленческих условий для их реализации. В системе дошкольного образования должны быть созданы такие организационно-управленческие условия, которые смогли бы обеспечить возможность восполнения недостающих кадровых ресурсов, ведения постоянной методической поддержки, получения оперативных консультаций по вопросам реализации адаптированной  программы дошкольного образования детей с особыми образовательными потребностями, использования научно обоснованных и достоверных инновационных разработок в области коррекционной педагогики. </a:t>
            </a:r>
            <a:r>
              <a:rPr lang="ru-RU" dirty="0" smtClean="0"/>
              <a:t>Проведенное исследование позволило, в соответствии с поставленными целями и задачами, выявить особенности  образовательных потребностей детей с </a:t>
            </a:r>
            <a:r>
              <a:rPr lang="ru-RU" dirty="0" err="1" smtClean="0"/>
              <a:t>аутичными</a:t>
            </a:r>
            <a:r>
              <a:rPr lang="ru-RU" dirty="0" smtClean="0"/>
              <a:t> расстройствами, определить специфические задачи организации управления по созданию комплексных условий в ДОУ, организационно-управленческого, организационно-педагогического, психолого-педагогического сопровождения  для успешной социализации и обучения детей с </a:t>
            </a:r>
            <a:r>
              <a:rPr lang="ru-RU" dirty="0" err="1" smtClean="0"/>
              <a:t>аутичными</a:t>
            </a:r>
            <a:r>
              <a:rPr lang="ru-RU" dirty="0" smtClean="0"/>
              <a:t> расстройствами.  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985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1720" y="764704"/>
            <a:ext cx="51635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5f8350820dd8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2276872"/>
            <a:ext cx="5983236" cy="39624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3" descr="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9858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476672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Цель исследования</a:t>
            </a:r>
            <a:r>
              <a:rPr lang="ru-RU" sz="2400" dirty="0" smtClean="0"/>
              <a:t>: определить комплекс  условий для детей с синдромом Аспергера, имеющих особые образовательные потребности.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2276872"/>
            <a:ext cx="7848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Дети, имеющие особые образовательные потребности: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C00000"/>
                </a:solidFill>
              </a:rPr>
              <a:t> умственно отсталые дети;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C00000"/>
                </a:solidFill>
              </a:rPr>
              <a:t> дети с задержкой психического развития;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C00000"/>
                </a:solidFill>
              </a:rPr>
              <a:t> дети с нарушением слуха;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C00000"/>
                </a:solidFill>
              </a:rPr>
              <a:t> дети с нарушением зрения;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C00000"/>
                </a:solidFill>
              </a:rPr>
              <a:t> дети с детским церебральным параличом;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C00000"/>
                </a:solidFill>
              </a:rPr>
              <a:t> дети с нарушениями речи;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C00000"/>
                </a:solidFill>
              </a:rPr>
              <a:t> дети, имеющие расстройства </a:t>
            </a:r>
            <a:r>
              <a:rPr lang="ru-RU" sz="2400" dirty="0" err="1" smtClean="0">
                <a:solidFill>
                  <a:srgbClr val="C00000"/>
                </a:solidFill>
              </a:rPr>
              <a:t>аутичного</a:t>
            </a:r>
            <a:r>
              <a:rPr lang="ru-RU" sz="2400" dirty="0" smtClean="0">
                <a:solidFill>
                  <a:srgbClr val="C00000"/>
                </a:solidFill>
              </a:rPr>
              <a:t> спектра (РАС)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" name="Содержимое 3" descr="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79858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476672"/>
            <a:ext cx="79208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 smtClean="0">
                <a:solidFill>
                  <a:srgbClr val="C00000"/>
                </a:solidFill>
              </a:rPr>
              <a:t>Синдром Аспергера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1196752"/>
            <a:ext cx="792087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Синдром Аспергера</a:t>
            </a:r>
            <a:r>
              <a:rPr lang="ru-RU" sz="2400" b="1" dirty="0" smtClean="0"/>
              <a:t> </a:t>
            </a:r>
            <a:r>
              <a:rPr lang="ru-RU" sz="2400" dirty="0" smtClean="0"/>
              <a:t>в основном характеризуется расстройством в навыках социального взаимодействия, негибкими и повторяющимися действиями и ограниченными, иногда странными областями интереса. Ребенок с синдромом Аспергера  обычно затрудняется понимать выражение лица собеседника, иронию, шутки и метафоры, и может страдать в социальной ситуации или затрудняться в развитии отношений. Наблюдается экстремальный эгоцентризм , невозможность взаимодействовать со сверстниками, взаимодействие со сверстниками возможно, но не является привлекательным, не значимо и не ценится высоко, социальная и эмоциональная неадекватность общения.</a:t>
            </a:r>
            <a:endParaRPr lang="ru-RU" sz="2400" dirty="0"/>
          </a:p>
        </p:txBody>
      </p:sp>
      <p:pic>
        <p:nvPicPr>
          <p:cNvPr id="11" name="Parenthood.s01e01.rus.eng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6133300"/>
            <a:ext cx="767116" cy="426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3" descr="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9858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35696" y="404664"/>
            <a:ext cx="6344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Опыт работы с детьми с синдромом Аспергера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11560" y="980728"/>
            <a:ext cx="806489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1995 года, в течение шести лет, я работала в ГАООРДИ г. Санкт-Петербурга (Городская Ассоциация родителей детей-инвалидов) с детьми-инвалидами, в том числе имеющими аутичные расстройства.. Еще тогда разрабатывались различные программы по социализации,  интеграции таких детей в общество сверстников. Организовывались долгосрочные и краткосрочные совместные выезды. В одной из таких программ, программа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Пилигрим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адаптация детей с ограниченными возможностями здоровья в здоровом обществе, я участвовала лично и видела проблему изнутри. Для успешной реализации программы была организована подготовка кадров. Мы все проходили дополнительное обучение прежде, чем приступить к работе; проводились совместные семинары-практикумы с родителями, круглые столы, консилиумы. Благодаря созданным условиям были достигнуты значительные результаты в реализации заданных ориентиров по социализации детей с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аутичными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расстройствами.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настоящее время я работаю учителем-логопедом в группе компенсирующей направленности для детей с тяжелыми нарушениями речи. В моей практике были дети с синдромом Аспергера, но кроме коррекции речевого развития, другой помощи эти дети не получили и в дальнейшем это очень повлияло на их обучение в школе. Одного ребенка перевели на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надомное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обучение, хотя для успешной социализации и интеграции в общество ему было необходимо общение со сверстниками и сопровождение таких специалистов, как психолог и социолог. Другой ребенок уехал на постоянное место жительство в Чехию, где получает необходимую помощь. Также большой проблемой считаю отсутствие ранней диагностики аутичных расстройств, которые не сопровождаются умственной отсталостью и задержкой психического развития. Часто проблемы выясняются только при поступлении ребенка в детский сад или в школу. Зачастую детей с таким расстройством направляют в группы для детей со сложным дефектом (олигофрения, умственная отсталость, задержка психического развития), или при школьном обучении переводят на обучение на дому,  и ребенок снова не получает необходимой поддержки.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3" descr="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9858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35696" y="404664"/>
            <a:ext cx="6344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Опыт работы с детьми с синдромом Аспергера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196752"/>
            <a:ext cx="799288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Опираясь на собственный опыт работы, считаю, что для целей реабилитации таких детей необходимы  либо нестандартные учреждения, в которых бы можно было сочетать лечебную, педагогическую, логопедическую и другую коррекционную помощь, или же необходимо индивидуальное </a:t>
            </a:r>
            <a:r>
              <a:rPr lang="ru-RU" sz="2000" dirty="0" err="1" smtClean="0"/>
              <a:t>медико-психолого-педагогическое</a:t>
            </a:r>
            <a:r>
              <a:rPr lang="ru-RU" sz="2000" dirty="0" smtClean="0"/>
              <a:t>  сопровождение такого ребенка при инклюзивном внедрении его в общеобразовательную группу или группу компенсирующей направленности. Систематическая комплексная психолого-педагогическая коррекция детей-аутистов возможна лишь в специально организованных условиях, когда имеется возможность проследить динамику развития каждого ребенка, начиная с раннего возраста. Организация таких условий входит в задачи руководителя дошкольной организации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3" descr="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5858" y="0"/>
            <a:ext cx="9179858" cy="6858000"/>
          </a:xfrm>
          <a:prstGeom prst="rect">
            <a:avLst/>
          </a:prstGeo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39552" y="826261"/>
            <a:ext cx="81369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Западной Европе, США, Японии, где коррекцией аутичных расстройств (синдрома Аспергера) занимаются уже давно, педагоги, психологи и врачи достигли больших успехов в лечении, обучении и социальной адаптации таких детей. В нашей стране практическое решение вопроса об оказании помощи широкому контингенту детей с этим отклонением психического развития находится на самой начальной стадии развития. 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Уже несколько лет работают ассоциации родителей аутичных детей в Москве и Санкт-Петербурге. Не один год на базе комплекса детский сад № 14 - начальная школа Центрального района Санкт-Петербурга успешно функционируют группы по обучению и воспитанию аутичных детей. Назрела необходимость включения в государственную программу разработки специальных мер по организации комплексной помощи </a:t>
            </a:r>
            <a:r>
              <a:rPr lang="ru-RU" sz="2000" dirty="0" err="1" smtClean="0"/>
              <a:t>аутичным</a:t>
            </a:r>
            <a:r>
              <a:rPr lang="ru-RU" sz="2000" dirty="0" smtClean="0"/>
              <a:t> детям и подготовки педагогов, психологов, реабилитологов для работы с ними.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3" descr="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5858" y="0"/>
            <a:ext cx="917985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692696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 smtClean="0"/>
              <a:t>Основной задачей исследования дипломной работы является определение комплекса условий, которые позволят реализовать индивидуально ориентированные коррекционные мероприятия для успешного обучения и социализации детей с особыми образовательными потребностями (с синдромом Аспергера). </a:t>
            </a:r>
          </a:p>
          <a:p>
            <a:pPr indent="457200" algn="just"/>
            <a:r>
              <a:rPr lang="ru-RU" sz="2400" dirty="0" smtClean="0"/>
              <a:t>С введением нового закона об образовании, Федеральных государственных образовательных стандартов дошкольного образования, внедрение инклюзивного обучения, создание  пространства, обеспечивающего возможность получения образования детьми с особыми образовательными потребностями, в том числе детьми с синдромом Аспергера является одной из приоритетных задач педагогической системы.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10619" t="16466" r="10210" b="12823"/>
          <a:stretch>
            <a:fillRect/>
          </a:stretch>
        </p:blipFill>
        <p:spPr bwMode="auto">
          <a:xfrm>
            <a:off x="9525" y="6191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кого? С кем?</a:t>
            </a:r>
            <a:endParaRPr lang="ru-RU" dirty="0"/>
          </a:p>
        </p:txBody>
      </p:sp>
      <p:pic>
        <p:nvPicPr>
          <p:cNvPr id="4" name="Содержимое 3" descr="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9858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404664"/>
            <a:ext cx="7560839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200" dirty="0" smtClean="0"/>
              <a:t>Данная структура предполагает определенную  последовательность действий по созданию  организационно–управленческих, психолого-педагогических, организационно–педагогических и иных условий для индивидуального сопровождения воспитанников в дошкольном учреждении.</a:t>
            </a:r>
          </a:p>
          <a:p>
            <a:pPr algn="ctr"/>
            <a:r>
              <a:rPr lang="ru-RU" sz="2200" dirty="0" smtClean="0"/>
              <a:t> </a:t>
            </a:r>
            <a:r>
              <a:rPr lang="ru-RU" sz="2200" b="1" dirty="0" smtClean="0"/>
              <a:t>Организационно-управленческие условия.</a:t>
            </a:r>
            <a:endParaRPr lang="ru-RU" sz="2200" dirty="0" smtClean="0"/>
          </a:p>
          <a:p>
            <a:pPr marL="342900" lvl="0" indent="-342900">
              <a:buAutoNum type="arabicPeriod"/>
            </a:pPr>
            <a:r>
              <a:rPr lang="ru-RU" sz="2200" i="1" dirty="0" smtClean="0"/>
              <a:t>Создание нормативно – правовой базы.</a:t>
            </a:r>
          </a:p>
          <a:p>
            <a:pPr marL="342900" lvl="0" algn="just"/>
            <a:r>
              <a:rPr lang="ru-RU" sz="2200" dirty="0" smtClean="0"/>
              <a:t>Необходима разработка соответствующих локальных актов, положений,  обеспечивающих эффективное образование. Наиболее важным локальным нормативным документом следует рассматривать Договор с родителями, в котором будут фиксированы как права, так и обязанности всех субъектов образовательного пространства, предусмотрены правовые механизмы изменения образовательного маршрута. </a:t>
            </a:r>
            <a:endParaRPr lang="ru-RU" sz="2200" i="1" dirty="0" smtClean="0"/>
          </a:p>
          <a:p>
            <a:pPr marL="342900" lvl="0" indent="-342900"/>
            <a:endParaRPr lang="ru-RU" sz="2200" dirty="0" smtClean="0"/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1632</Words>
  <Application>Microsoft Office PowerPoint</Application>
  <PresentationFormat>Экран (4:3)</PresentationFormat>
  <Paragraphs>65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Название продукта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Для кого? С кем?</vt:lpstr>
      <vt:lpstr>Для кого? С кем?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продукта</dc:title>
  <dc:creator>Галина</dc:creator>
  <cp:lastModifiedBy>Юлия</cp:lastModifiedBy>
  <cp:revision>36</cp:revision>
  <dcterms:created xsi:type="dcterms:W3CDTF">2013-10-23T20:17:08Z</dcterms:created>
  <dcterms:modified xsi:type="dcterms:W3CDTF">2021-11-15T18:58:39Z</dcterms:modified>
</cp:coreProperties>
</file>