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80" r:id="rId25"/>
    <p:sldId id="279" r:id="rId26"/>
    <p:sldId id="281" r:id="rId27"/>
    <p:sldId id="282" r:id="rId28"/>
    <p:sldId id="284" r:id="rId29"/>
    <p:sldId id="283" r:id="rId30"/>
    <p:sldId id="285" r:id="rId31"/>
    <p:sldId id="286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700808"/>
            <a:ext cx="7772400" cy="1828800"/>
          </a:xfrm>
        </p:spPr>
        <p:txBody>
          <a:bodyPr/>
          <a:lstStyle/>
          <a:p>
            <a:pPr algn="ctr"/>
            <a:r>
              <a:rPr lang="ru-RU" dirty="0" smtClean="0"/>
              <a:t>Характеристика УМК «Перспектива»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Учитель начальных классов </a:t>
            </a:r>
          </a:p>
          <a:p>
            <a:r>
              <a:rPr lang="ru-RU" dirty="0" smtClean="0"/>
              <a:t>Чигринова А.И.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98440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8" name="Picture 8" descr="http://klykva.ru/upload/klykva_1/1/item_1539240/klykva_items_catalog_image153924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1772816"/>
            <a:ext cx="3240360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4154" y="782216"/>
            <a:ext cx="8229600" cy="990600"/>
          </a:xfrm>
        </p:spPr>
        <p:txBody>
          <a:bodyPr>
            <a:normAutofit fontScale="90000"/>
          </a:bodyPr>
          <a:lstStyle/>
          <a:p>
            <a:r>
              <a:rPr lang="ru-RU" dirty="0"/>
              <a:t> Климанова Л.Ф., Горецкий В.Г., Виноградская Л.А. и др. Литературное чтение. 1-4 </a:t>
            </a:r>
            <a:r>
              <a:rPr lang="ru-RU" dirty="0" err="1"/>
              <a:t>кл</a:t>
            </a:r>
            <a:r>
              <a:rPr lang="ru-RU" dirty="0"/>
              <a:t>. в 2-х частях</a:t>
            </a:r>
          </a:p>
        </p:txBody>
      </p:sp>
      <p:pic>
        <p:nvPicPr>
          <p:cNvPr id="5126" name="Picture 6" descr="http://900igr.net/up/datai/115963/0018-019-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924807"/>
            <a:ext cx="2046121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https://cdn1.ozone.ru/multimedia/102273752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0232" y="1556792"/>
            <a:ext cx="1890081" cy="270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ozon-st.cdn.ngenix.net/multimedia/101990258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41657" y="2348880"/>
            <a:ext cx="2127297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7329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 Рудченко Т.А. Семёнов А.Л. (под ред. </a:t>
            </a:r>
            <a:r>
              <a:rPr lang="ru-RU" dirty="0" err="1"/>
              <a:t>Семёнова</a:t>
            </a:r>
            <a:r>
              <a:rPr lang="ru-RU" dirty="0"/>
              <a:t> А.Л.). Информатика. 1-4 </a:t>
            </a:r>
            <a:r>
              <a:rPr lang="ru-RU" dirty="0" err="1"/>
              <a:t>кл</a:t>
            </a:r>
            <a:r>
              <a:rPr lang="ru-RU" dirty="0"/>
              <a:t>. </a:t>
            </a:r>
          </a:p>
        </p:txBody>
      </p:sp>
      <p:pic>
        <p:nvPicPr>
          <p:cNvPr id="6146" name="Picture 2" descr="http://www.int-edu.ru/sites/default/files/images/informatika_1-4_obshchay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805470"/>
            <a:ext cx="8396515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10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Плешаков А.А, Новицкая М.Ю. Окружающий мир. 1-4 </a:t>
            </a:r>
            <a:r>
              <a:rPr lang="ru-RU" dirty="0" err="1"/>
              <a:t>кл</a:t>
            </a:r>
            <a:r>
              <a:rPr lang="ru-RU" dirty="0"/>
              <a:t>. в 2-х </a:t>
            </a:r>
            <a:r>
              <a:rPr lang="ru-RU" dirty="0" smtClean="0"/>
              <a:t>частях.</a:t>
            </a:r>
            <a:endParaRPr lang="ru-RU" dirty="0"/>
          </a:p>
        </p:txBody>
      </p:sp>
      <p:pic>
        <p:nvPicPr>
          <p:cNvPr id="7170" name="Picture 2" descr="http://old.prosv.ru/Attachment.aspx?Id=2852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844824"/>
            <a:ext cx="3600400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s://edvisrb.ru/images/uploads/68794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24638" y="1628800"/>
            <a:ext cx="2519362" cy="3333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http://sib-book.1gb.ru/upload/iblock/50e/756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2576314"/>
            <a:ext cx="22860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http://www.booksiti.net.ru/books/5692390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4137670"/>
            <a:ext cx="3439840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2132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 </a:t>
            </a:r>
            <a:r>
              <a:rPr lang="ru-RU" dirty="0" err="1"/>
              <a:t>Роговцева</a:t>
            </a:r>
            <a:r>
              <a:rPr lang="ru-RU" dirty="0"/>
              <a:t> Н.И., Богданова Н.В., </a:t>
            </a:r>
            <a:r>
              <a:rPr lang="ru-RU" dirty="0" err="1"/>
              <a:t>Фрейтаг</a:t>
            </a:r>
            <a:r>
              <a:rPr lang="ru-RU" dirty="0"/>
              <a:t> И.П. Технология. 1-4 </a:t>
            </a:r>
            <a:r>
              <a:rPr lang="ru-RU" dirty="0" err="1"/>
              <a:t>кл</a:t>
            </a:r>
            <a:r>
              <a:rPr lang="ru-RU" dirty="0"/>
              <a:t>.</a:t>
            </a:r>
          </a:p>
        </p:txBody>
      </p:sp>
      <p:pic>
        <p:nvPicPr>
          <p:cNvPr id="8194" name="Picture 2" descr="https://im0-tub-ru.yandex.net/i?id=49848c85c11fb2c934b01d83a18ef6c7-l&amp;n=1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76494" y="1628801"/>
            <a:ext cx="2370983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s://kancgrad.ru/wa-data/public/shop/products/72/40/14072/images/7519/7519.750x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2348881"/>
            <a:ext cx="1960858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https://im0-tub-ru.yandex.net/i?id=e483b4f84be669afdaa5c61044f3927e-l&amp;n=1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522" y="1844824"/>
            <a:ext cx="2919564" cy="3888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2597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Критская Е.Д., Сергеева Г.П., </a:t>
            </a:r>
            <a:r>
              <a:rPr lang="ru-RU" dirty="0" err="1"/>
              <a:t>Шмагина</a:t>
            </a:r>
            <a:r>
              <a:rPr lang="ru-RU" dirty="0"/>
              <a:t> Т.С. Музыка. 1-4 </a:t>
            </a:r>
            <a:r>
              <a:rPr lang="ru-RU" dirty="0" err="1"/>
              <a:t>кл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9218" name="Picture 2" descr="https://s.inlibris.ru/b26b06eafa92df0f5fc1a79c74c802f7/picture/o/Muzyka-1-klass-Uchebnik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760" y="1700808"/>
            <a:ext cx="4680520" cy="4630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1983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/>
              <a:t>Шпикалова</a:t>
            </a:r>
            <a:r>
              <a:rPr lang="ru-RU" dirty="0"/>
              <a:t> Т.Я., Ершова </a:t>
            </a:r>
            <a:r>
              <a:rPr lang="ru-RU" dirty="0" err="1"/>
              <a:t>Л.В.Изобразительное</a:t>
            </a:r>
            <a:r>
              <a:rPr lang="ru-RU" dirty="0"/>
              <a:t> искусство. 1-4 </a:t>
            </a:r>
            <a:r>
              <a:rPr lang="ru-RU" dirty="0" err="1"/>
              <a:t>кл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0242" name="Picture 2" descr="https://static.my-shop.ru/product/3/101/100549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836" y="1844824"/>
            <a:ext cx="1642577" cy="2415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ttps://im0-tub-ru.yandex.net/i?id=a4734d25ff9530e4c2e321baf8cf1171-l&amp;n=1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2909006"/>
            <a:ext cx="1944216" cy="2841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https://cv0.litres.ru/pub/c/bumajnaya-kniga/cover_max1500/12663900-avtor-izobrazitelnoe-iskusstvo-3-klass-uchebnik-1266390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1952916"/>
            <a:ext cx="1944216" cy="2801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8" name="Picture 8" descr="https://img1.wbstatic.net/big/new/2750000/2754589-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83203" y="2276872"/>
            <a:ext cx="2699792" cy="3599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5767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Матвеев А.П. Физическая культура.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1-4 </a:t>
            </a:r>
            <a:r>
              <a:rPr lang="ru-RU" dirty="0" err="1"/>
              <a:t>кл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1266" name="Picture 2" descr="http://klykva.ru/upload/klykva_1/2/item_2031388/klykva_items_catalog_image203138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2412003"/>
            <a:ext cx="3672408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https://cdn2.static1-sima-land.com/items/2854638/0/160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2348880"/>
            <a:ext cx="3562552" cy="3562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1689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Быкова Н.И., Дули Д., Поспелова М.Д., Эванс В. Английский язык. 2-4 </a:t>
            </a:r>
            <a:r>
              <a:rPr lang="ru-RU" dirty="0" err="1"/>
              <a:t>кл</a:t>
            </a:r>
            <a:r>
              <a:rPr lang="ru-RU" dirty="0"/>
              <a:t>.</a:t>
            </a:r>
          </a:p>
        </p:txBody>
      </p:sp>
      <p:pic>
        <p:nvPicPr>
          <p:cNvPr id="12290" name="Picture 2" descr="https://xn----7sbbhbc7ad1cffbbs0d.xn--p1ai/upload/iblock/aed/aedd9f8d5013800a08d4907b066740bf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6349" y="1628800"/>
            <a:ext cx="3408986" cy="4752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https://avatars.mds.yandex.net/get-mpic/1644362/img_id1694540119665568553.jpeg/600x60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3" y="1628799"/>
            <a:ext cx="4752527" cy="4752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8146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990600"/>
          </a:xfrm>
        </p:spPr>
        <p:txBody>
          <a:bodyPr>
            <a:normAutofit fontScale="90000"/>
          </a:bodyPr>
          <a:lstStyle/>
          <a:p>
            <a:r>
              <a:rPr lang="ru-RU" dirty="0"/>
              <a:t>Ориентацию комплекта на достижение в процессе обучения результата, определенного ФГОС, можно обозначить четырьмя тезисами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780928"/>
            <a:ext cx="8229600" cy="4876800"/>
          </a:xfrm>
        </p:spPr>
        <p:txBody>
          <a:bodyPr>
            <a:normAutofit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«Я в мире и мир во мне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«Хочу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учиться»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«Я общаюсь, значит, я учусь». </a:t>
            </a: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«В здоровом теле здоровый дух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!»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5429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990600"/>
          </a:xfrm>
        </p:spPr>
        <p:txBody>
          <a:bodyPr>
            <a:normAutofit fontScale="90000"/>
          </a:bodyPr>
          <a:lstStyle/>
          <a:p>
            <a:r>
              <a:rPr lang="ru-RU" dirty="0"/>
              <a:t>Формирование личностных УУД в УМК «Перспектива»</a:t>
            </a:r>
            <a:br>
              <a:rPr lang="ru-RU" dirty="0"/>
            </a:b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5184648"/>
          </a:xfrm>
        </p:spPr>
        <p:txBody>
          <a:bodyPr>
            <a:normAutofit fontScale="55000" lnSpcReduction="20000"/>
          </a:bodyPr>
          <a:lstStyle/>
          <a:p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— внутренняя позиция школьника на уровне положительного отношения к школе; ориентация на содержательные моменты школьной действительности;</a:t>
            </a:r>
          </a:p>
          <a:p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— формирование широкой мотивационной основы учебной деятельности, включающей социальные, учебно-познавательные и внешние внутренние мотивы;</a:t>
            </a:r>
          </a:p>
          <a:p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— ориентация на понимание причин успеха и неудачи в учебной деятельности;</a:t>
            </a:r>
          </a:p>
          <a:p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— интерес к новому учебному материалу и способам решения новой частной задачи;</a:t>
            </a:r>
          </a:p>
          <a:p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— способность к самооценке на основе критерия успешности учебной деятельности;</a:t>
            </a:r>
          </a:p>
          <a:p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— формирование основ гражданской идентичности личности в форме осознания «Я» как гражданина России, чувства сопричастности и гордости за свою Родину, общества; осознание своей этнической принадлежности;</a:t>
            </a:r>
          </a:p>
          <a:p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— способность к самооценке на основе критерия успешности учебной деятельности;</a:t>
            </a:r>
          </a:p>
          <a:p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—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 ориентация в нравственном содержании и смысле поступков, как собственных, так и окружающих людей,</a:t>
            </a:r>
          </a:p>
          <a:p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— развитие этических чувств – стыда, вины, совести – как регуляторов морального поведения;</a:t>
            </a:r>
          </a:p>
          <a:p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— знание основных моральных норм и ориентация на их выполнение, дифференциация внутренних моральных и общественных (конвенциональных) норм;</a:t>
            </a:r>
          </a:p>
          <a:p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— установка на здоровый образ жизни;</a:t>
            </a:r>
          </a:p>
          <a:p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— чувство прекрасного и эстетические чувства на основе знакомства с мировой и отечественной художественной культурой;</a:t>
            </a:r>
          </a:p>
          <a:p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— 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эмпатия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как понимание и сопереживание чувствам других людей;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2157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434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990600"/>
          </a:xfrm>
        </p:spPr>
        <p:txBody>
          <a:bodyPr>
            <a:normAutofit fontScale="90000"/>
          </a:bodyPr>
          <a:lstStyle/>
          <a:p>
            <a:r>
              <a:rPr lang="ru-RU" dirty="0"/>
              <a:t>Формирование регулятивных УУД в УМК «Перспектива»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67544" y="1556792"/>
            <a:ext cx="4038600" cy="5301208"/>
          </a:xfrm>
        </p:spPr>
        <p:txBody>
          <a:bodyPr>
            <a:noAutofit/>
          </a:bodyPr>
          <a:lstStyle/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— понимать, принимать и сохранять учебную задачу,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— учитывать выделенные учителем ориентиры действия в новом учебном материале в сотрудничестве с учителем;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— ставить цели, позволяющие решать учебные и житейские задачи;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— планировать свои действия в соответствии с поставленной задачей и условиями ее реализации;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— учитывать правила планирования и находить контроль способа решения;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— осуществлять итоговый и пошаговый контроль по результату;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— различать способ и результат действия;</a:t>
            </a:r>
          </a:p>
          <a:p>
            <a:pPr>
              <a:spcBef>
                <a:spcPts val="0"/>
              </a:spcBef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—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 вносить необходимые коррективы в действие после его завершения на основе его оценки и учета характера сделанных ошибок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5184648"/>
          </a:xfrm>
        </p:spPr>
        <p:txBody>
          <a:bodyPr>
            <a:normAutofit fontScale="40000" lnSpcReduction="20000"/>
          </a:bodyPr>
          <a:lstStyle/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— выполнять учебные действия в материализованной, речевой и мыслительной форме.</a:t>
            </a:r>
          </a:p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— в сотрудничестве с учителем ставить новые учебные задачи;</a:t>
            </a:r>
          </a:p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— проявлять инициативу действия в учебном сотрудничестве;</a:t>
            </a:r>
          </a:p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— уметь самостоятельно учитывать выделенные учителем ориентиры действия в новом учебном материале;</a:t>
            </a:r>
          </a:p>
          <a:p>
            <a:pPr>
              <a:lnSpc>
                <a:spcPct val="120000"/>
              </a:lnSpc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— осуществлять контроль по результату и по способу действия; осуществлять актуальный контроль на уровне произвольного внимания;</a:t>
            </a:r>
          </a:p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— самостоятельно оценивать правильность выполнения действия и вносить необходимые коррективы в исполнение, как в конце действия, так и по ходу его реализации.</a:t>
            </a:r>
          </a:p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— использовать внешнюю и внутреннюю речь для целеполагания, планирования и регуляции своей деятельности.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5896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990600"/>
          </a:xfrm>
        </p:spPr>
        <p:txBody>
          <a:bodyPr>
            <a:normAutofit fontScale="90000"/>
          </a:bodyPr>
          <a:lstStyle/>
          <a:p>
            <a:r>
              <a:rPr lang="ru-RU" dirty="0"/>
              <a:t>Формирование познавательных УУД </a:t>
            </a:r>
            <a:r>
              <a:rPr lang="ru-RU" dirty="0" smtClean="0"/>
              <a:t>в </a:t>
            </a:r>
            <a:r>
              <a:rPr lang="ru-RU" dirty="0"/>
              <a:t>УМК «Перспектива»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5184648"/>
          </a:xfrm>
        </p:spPr>
        <p:txBody>
          <a:bodyPr>
            <a:normAutofit fontScale="55000" lnSpcReduction="20000"/>
          </a:bodyPr>
          <a:lstStyle/>
          <a:p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— произвольно и осознанно владеть общим приемом решения задач;</a:t>
            </a:r>
          </a:p>
          <a:p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— осуществлять поиск необходимой информации для выполнения учебных заданий;</a:t>
            </a:r>
          </a:p>
          <a:p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— использовать знаково-символические средства, в том числе модели и схемы, для решения учебных задач;</a:t>
            </a:r>
          </a:p>
          <a:p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— ориентироваться на разнообразие способов решения задач;</a:t>
            </a:r>
          </a:p>
          <a:p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— учиться основам смыслового чтения художественных и познавательных текстов; уметь выделять существенную информацию из текстов разных видов;</a:t>
            </a:r>
          </a:p>
          <a:p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— уметь осуществлять анализ объектов с выделением существенных и несущественных признаков</a:t>
            </a:r>
          </a:p>
          <a:p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— уметь осуществлять синтез как составление целого из частей;</a:t>
            </a:r>
          </a:p>
          <a:p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— уметь осуществлять сравнение,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сериаризацию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и классификацию по заданным критериям;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— уметь устанавливать причинно-следственные связи;</a:t>
            </a:r>
          </a:p>
          <a:p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— уметь строить рассуждения в форме связи простых суждений об объекте, его строении, свойствах и связях;</a:t>
            </a:r>
          </a:p>
          <a:p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— уметь устанавливать аналогии;</a:t>
            </a:r>
          </a:p>
          <a:p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— владеть общим приемом решения учебных задач;</a:t>
            </a:r>
          </a:p>
          <a:p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— осуществлять расширенный поиск информации с использованием ресурсов библиотеки, образовательного пространства родного края (малой родины);</a:t>
            </a:r>
          </a:p>
          <a:p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— создавать и преобразовывать модели и схемы для решения задач;</a:t>
            </a:r>
          </a:p>
          <a:p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— уметь осуществлять выбор наиболее эффективных способов решения образовательных задач в зависимости от конкретных условий.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80588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990600"/>
          </a:xfrm>
        </p:spPr>
        <p:txBody>
          <a:bodyPr>
            <a:normAutofit fontScale="90000"/>
          </a:bodyPr>
          <a:lstStyle/>
          <a:p>
            <a:r>
              <a:rPr lang="ru-RU" dirty="0"/>
              <a:t>Формирование коммуникативных УУД в УМК «Перспектива»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5184648"/>
          </a:xfrm>
        </p:spPr>
        <p:txBody>
          <a:bodyPr>
            <a:normAutofit fontScale="55000" lnSpcReduction="20000"/>
          </a:bodyPr>
          <a:lstStyle/>
          <a:p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-понимать различные позиции других людей, отличные от собственной;</a:t>
            </a:r>
          </a:p>
          <a:p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-ориентироваться на позицию партнера в общении;</a:t>
            </a:r>
          </a:p>
          <a:p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-учитывать разные мнения и стремление к координации различных позиций в сотрудничестве;</a:t>
            </a:r>
          </a:p>
          <a:p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-формулировать собственное мнение и позицию в устной и письменной форме;</a:t>
            </a:r>
          </a:p>
          <a:p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-договариваться и приходить к общему решению в совместной деятельности, в том числе в ситуации столкновения интересов;</a:t>
            </a:r>
          </a:p>
          <a:p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-строить понятные для партнера высказывания, учитывающие, что он знает и видит, а что нет;</a:t>
            </a:r>
          </a:p>
          <a:p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-задавать вопросы;</a:t>
            </a:r>
          </a:p>
          <a:p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-использовать речь для регуляции своего действия;</a:t>
            </a:r>
          </a:p>
          <a:p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-адекватно использовать речевые средства для решения различных коммуникативных задач;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-строить монологическое высказывание, владеть диалогической формой речи;</a:t>
            </a:r>
          </a:p>
          <a:p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-уметь аргументировать свою позицию и координировать ее с позициями партнеров в сотрудничестве при выработке общего решения в совместной деятельности;</a:t>
            </a:r>
          </a:p>
          <a:p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-уметь продуктивно разрешать конфликты на основе учета интересов и позиций всех его участников;</a:t>
            </a:r>
          </a:p>
          <a:p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-достаточно точно, последовательно и полно передавать информацию, необходимую партнеру;</a:t>
            </a:r>
          </a:p>
          <a:p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-уметь осуществлять взаимный контроль и оказывать в сотрудничестве необходимую взаимопомощь;</a:t>
            </a:r>
          </a:p>
          <a:p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-адекватно использовать речевые средства для эффективного решения разнообразных коммуникативных задач.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5240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Учебные программы «Перспектива»: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/>
              <a:t>не дают готовые знания, а приучают детей размышлять, приводить доказательства, делать выводы;</a:t>
            </a:r>
          </a:p>
          <a:p>
            <a:pPr lvl="0"/>
            <a:r>
              <a:rPr lang="ru-RU" dirty="0"/>
              <a:t>воспитывают детей в духе традиционных духовно-нравственных ценностей: любви к Родине, к ее истории, к природе, к своим близким;</a:t>
            </a:r>
          </a:p>
          <a:p>
            <a:pPr lvl="0"/>
            <a:r>
              <a:rPr lang="ru-RU" dirty="0"/>
              <a:t>соответствуют всем принципам дидактики: научности, связи обучения с жизнью, воспитывающего обучения, развивающего обучения, систематичности, сознательности, наглядности, доступности.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9363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2247" y="692696"/>
            <a:ext cx="8229600" cy="990600"/>
          </a:xfrm>
        </p:spPr>
        <p:txBody>
          <a:bodyPr>
            <a:normAutofit fontScale="90000"/>
          </a:bodyPr>
          <a:lstStyle/>
          <a:p>
            <a:r>
              <a:rPr lang="ru-RU" dirty="0" err="1"/>
              <a:t>Петерсон</a:t>
            </a:r>
            <a:r>
              <a:rPr lang="ru-RU" dirty="0"/>
              <a:t> Л.Г. Математика. 1-4 </a:t>
            </a:r>
            <a:r>
              <a:rPr lang="ru-RU" dirty="0" err="1"/>
              <a:t>кл</a:t>
            </a:r>
            <a:r>
              <a:rPr lang="ru-RU" dirty="0"/>
              <a:t>. в 3-х </a:t>
            </a:r>
            <a:r>
              <a:rPr lang="ru-RU" dirty="0" smtClean="0"/>
              <a:t>частях. </a:t>
            </a:r>
            <a:endParaRPr lang="ru-RU" dirty="0"/>
          </a:p>
        </p:txBody>
      </p:sp>
      <p:pic>
        <p:nvPicPr>
          <p:cNvPr id="3074" name="Picture 2" descr="http://www.xn--40-mlclgj2f.xn--p1ai/public/users/268/IMG/1901201902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844824"/>
            <a:ext cx="8483023" cy="4346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1205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Содержание материала </a:t>
            </a:r>
            <a:br>
              <a:rPr lang="ru-RU" dirty="0" smtClean="0"/>
            </a:br>
            <a:r>
              <a:rPr lang="ru-RU" dirty="0" smtClean="0"/>
              <a:t>ориентировано на: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 развитие числовой грамотности учащихся, формирование вычислительных навыков на основе рациональных способов </a:t>
            </a:r>
            <a:r>
              <a:rPr lang="ru-RU" dirty="0" smtClean="0"/>
              <a:t>действий;</a:t>
            </a:r>
          </a:p>
          <a:p>
            <a:r>
              <a:rPr lang="ru-RU" dirty="0" smtClean="0"/>
              <a:t>формирование </a:t>
            </a:r>
            <a:r>
              <a:rPr lang="ru-RU" dirty="0"/>
              <a:t>у младшего школьника способности наблюдать, сравнивать, обобщать, находить простейшие </a:t>
            </a:r>
            <a:r>
              <a:rPr lang="ru-RU" dirty="0" smtClean="0"/>
              <a:t>закономерности;</a:t>
            </a:r>
          </a:p>
          <a:p>
            <a:r>
              <a:rPr lang="ru-RU" dirty="0" smtClean="0"/>
              <a:t>освоение эвристических приемов рассуждения;</a:t>
            </a:r>
          </a:p>
          <a:p>
            <a:r>
              <a:rPr lang="ru-RU" dirty="0" smtClean="0"/>
              <a:t>развитие речевой культуры </a:t>
            </a:r>
            <a:r>
              <a:rPr lang="ru-RU" dirty="0"/>
              <a:t>ребенка как важнейшего компонента мыслительной </a:t>
            </a:r>
            <a:r>
              <a:rPr lang="ru-RU" dirty="0" smtClean="0"/>
              <a:t>деятельности;</a:t>
            </a:r>
          </a:p>
          <a:p>
            <a:r>
              <a:rPr lang="ru-RU" dirty="0" smtClean="0"/>
              <a:t>расширение </a:t>
            </a:r>
            <a:r>
              <a:rPr lang="ru-RU" dirty="0"/>
              <a:t>его представления об окружающем мире средствами математики. </a:t>
            </a:r>
          </a:p>
        </p:txBody>
      </p:sp>
    </p:spTree>
    <p:extLst>
      <p:ext uri="{BB962C8B-B14F-4D97-AF65-F5344CB8AC3E}">
        <p14:creationId xmlns:p14="http://schemas.microsoft.com/office/powerpoint/2010/main" val="1939581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Учебник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2051720" y="1453362"/>
            <a:ext cx="1512168" cy="183162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4644008" y="1453362"/>
            <a:ext cx="0" cy="20078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5637168" y="1344802"/>
            <a:ext cx="1383104" cy="194018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899592" y="3517740"/>
            <a:ext cx="1944216" cy="116051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Числа и действия с ними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449397" y="3525439"/>
            <a:ext cx="1944216" cy="116051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Величины и их измерение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671900" y="3508022"/>
            <a:ext cx="1944216" cy="116051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Геометрические фигуры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2805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852936"/>
            <a:ext cx="8229600" cy="990600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/>
              <a:t>Обучение не только математике, но и математикой!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val="909850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7758" y="703227"/>
            <a:ext cx="8229600" cy="990600"/>
          </a:xfrm>
        </p:spPr>
        <p:txBody>
          <a:bodyPr>
            <a:normAutofit fontScale="90000"/>
          </a:bodyPr>
          <a:lstStyle/>
          <a:p>
            <a:r>
              <a:rPr lang="ru-RU" dirty="0"/>
              <a:t>Учебник Л.Г</a:t>
            </a:r>
            <a:r>
              <a:rPr lang="ru-RU" dirty="0" smtClean="0"/>
              <a:t>. </a:t>
            </a:r>
            <a:r>
              <a:rPr lang="ru-RU" dirty="0" err="1" smtClean="0"/>
              <a:t>Петерсон</a:t>
            </a:r>
            <a:r>
              <a:rPr lang="ru-RU" dirty="0" smtClean="0"/>
              <a:t> </a:t>
            </a:r>
            <a:r>
              <a:rPr lang="ru-RU" dirty="0"/>
              <a:t>издаётся в комплекте с «Самостоятельными и контрольными работами</a:t>
            </a:r>
            <a:r>
              <a:rPr lang="ru-RU" dirty="0" smtClean="0"/>
              <a:t>»,</a:t>
            </a:r>
            <a:endParaRPr lang="ru-RU" dirty="0"/>
          </a:p>
        </p:txBody>
      </p:sp>
      <p:pic>
        <p:nvPicPr>
          <p:cNvPr id="4" name="Picture 4" descr="https://forteacher.minemshop.ru/images/102488174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1864" y="2060848"/>
            <a:ext cx="3417500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3841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Упражнения развивающего характера:</a:t>
            </a:r>
            <a:endParaRPr lang="ru-RU" dirty="0"/>
          </a:p>
        </p:txBody>
      </p:sp>
      <p:pic>
        <p:nvPicPr>
          <p:cNvPr id="13314" name="Picture 2" descr="https://main-cdn.goods.ru/big2/hlr-system/1541655813/100024944323b8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281" y="1772816"/>
            <a:ext cx="8344524" cy="2930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6385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11560" y="548680"/>
            <a:ext cx="8183880" cy="105156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Создатель программы – </a:t>
            </a:r>
            <a:br>
              <a:rPr lang="ru-RU" dirty="0" smtClean="0"/>
            </a:br>
            <a:r>
              <a:rPr lang="ru-RU" dirty="0" smtClean="0"/>
              <a:t>Людмила </a:t>
            </a:r>
            <a:r>
              <a:rPr lang="ru-RU" dirty="0" err="1" smtClean="0"/>
              <a:t>Петерсон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26" name="Picture 2" descr="https://avatars.mds.yandex.net/get-zen_doc/1110951/pub_5c18b3c596a23300aa7be7c3_5c18bc7dac6be800aa5da6fa/scale_120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1902040"/>
            <a:ext cx="5954582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607329" y="6037257"/>
            <a:ext cx="75608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оссийский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педагог, математик и доктор педагогических наук. </a:t>
            </a:r>
          </a:p>
        </p:txBody>
      </p:sp>
    </p:spTree>
    <p:extLst>
      <p:ext uri="{BB962C8B-B14F-4D97-AF65-F5344CB8AC3E}">
        <p14:creationId xmlns:p14="http://schemas.microsoft.com/office/powerpoint/2010/main" val="412425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Текстовые задачи</a:t>
            </a:r>
            <a:endParaRPr lang="ru-RU" dirty="0"/>
          </a:p>
        </p:txBody>
      </p:sp>
      <p:pic>
        <p:nvPicPr>
          <p:cNvPr id="15362" name="Picture 2" descr="https://rabochaya-tetrad-uchebnik.com/matematika/matematika_3_klass_uchebnik_peterson_chastj_3/72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87624" y="1628800"/>
            <a:ext cx="7215828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3013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81857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11560" y="2636912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ru-RU" dirty="0"/>
              <a:t>УМК обеспечивает доступность знаний и качественное усвоение программного материала, всестороннее развитие личности младшего школьника с учетом его возрастных особенностей, интересов и потребностей. </a:t>
            </a:r>
          </a:p>
        </p:txBody>
      </p:sp>
    </p:spTree>
    <p:extLst>
      <p:ext uri="{BB962C8B-B14F-4D97-AF65-F5344CB8AC3E}">
        <p14:creationId xmlns:p14="http://schemas.microsoft.com/office/powerpoint/2010/main" val="3929211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/>
              <a:t>Особенности УМК:</a:t>
            </a:r>
            <a:endParaRPr lang="ru-RU" sz="4400" b="1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Включены задания для самостоятельной работы, в группах и парах.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Единая система навигации.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Разработано методическое сопровождение «Технологические карты». </a:t>
            </a:r>
          </a:p>
        </p:txBody>
      </p:sp>
    </p:spTree>
    <p:extLst>
      <p:ext uri="{BB962C8B-B14F-4D97-AF65-F5344CB8AC3E}">
        <p14:creationId xmlns:p14="http://schemas.microsoft.com/office/powerpoint/2010/main" val="628970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Основные задачи: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формирование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учебной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деятельности;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познавательное развитие;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ценностно-нравственное развитие;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учащегося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общекультурное развитие;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личностное развитие;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коммуникативной компетентности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65203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Художественное </a:t>
            </a:r>
            <a:r>
              <a:rPr lang="ru-RU" dirty="0" err="1" smtClean="0"/>
              <a:t>офрмление</a:t>
            </a:r>
            <a:endParaRPr lang="ru-RU" dirty="0"/>
          </a:p>
        </p:txBody>
      </p:sp>
      <p:pic>
        <p:nvPicPr>
          <p:cNvPr id="2050" name="Picture 2" descr="https://im0-tub-ru.yandex.net/i?id=620a67166605523be2e8c40974d19908-srl&amp;n=1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8220" y="1668556"/>
            <a:ext cx="3456383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ozon-st.cdn.ngenix.net/multimedia/101990258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9" y="3039878"/>
            <a:ext cx="2593780" cy="3424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cdn2.static1-sima-land.com/items/2854698/0/1600.jpg?v=152180893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40152" y="3573016"/>
            <a:ext cx="3103848" cy="3103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1719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2247" y="692696"/>
            <a:ext cx="8229600" cy="990600"/>
          </a:xfrm>
        </p:spPr>
        <p:txBody>
          <a:bodyPr>
            <a:normAutofit fontScale="90000"/>
          </a:bodyPr>
          <a:lstStyle/>
          <a:p>
            <a:r>
              <a:rPr lang="ru-RU" dirty="0" err="1"/>
              <a:t>Петерсон</a:t>
            </a:r>
            <a:r>
              <a:rPr lang="ru-RU" dirty="0"/>
              <a:t> Л.Г. Математика. 1-4 </a:t>
            </a:r>
            <a:r>
              <a:rPr lang="ru-RU" dirty="0" err="1"/>
              <a:t>кл</a:t>
            </a:r>
            <a:r>
              <a:rPr lang="ru-RU" dirty="0"/>
              <a:t>. в 3-х </a:t>
            </a:r>
            <a:r>
              <a:rPr lang="ru-RU" dirty="0" smtClean="0"/>
              <a:t>частях. </a:t>
            </a:r>
            <a:endParaRPr lang="ru-RU" dirty="0"/>
          </a:p>
        </p:txBody>
      </p:sp>
      <p:pic>
        <p:nvPicPr>
          <p:cNvPr id="3074" name="Picture 2" descr="http://www.xn--40-mlclgj2f.xn--p1ai/public/users/268/IMG/1901201902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844824"/>
            <a:ext cx="8483023" cy="4346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3358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7059" y="908720"/>
            <a:ext cx="8229600" cy="990600"/>
          </a:xfrm>
        </p:spPr>
        <p:txBody>
          <a:bodyPr>
            <a:normAutofit fontScale="90000"/>
          </a:bodyPr>
          <a:lstStyle/>
          <a:p>
            <a:r>
              <a:rPr lang="ru-RU" dirty="0"/>
              <a:t> Климанова Л.Ф., Макеева С.Г. Азбука. 1 </a:t>
            </a:r>
            <a:r>
              <a:rPr lang="ru-RU" dirty="0" err="1" smtClean="0"/>
              <a:t>кл</a:t>
            </a:r>
            <a:r>
              <a:rPr lang="ru-RU" dirty="0" smtClean="0"/>
              <a:t>. </a:t>
            </a:r>
            <a:r>
              <a:rPr lang="ru-RU" dirty="0"/>
              <a:t>в 2-х частях, Русский язык. 1 </a:t>
            </a:r>
            <a:r>
              <a:rPr lang="ru-RU" dirty="0" err="1"/>
              <a:t>кл</a:t>
            </a:r>
            <a:r>
              <a:rPr lang="ru-RU" dirty="0"/>
              <a:t>.;</a:t>
            </a:r>
            <a:br>
              <a:rPr lang="ru-RU" dirty="0"/>
            </a:br>
            <a:r>
              <a:rPr lang="ru-RU" dirty="0"/>
              <a:t> Климанова Л.Ф., Бабушкина Т.В</a:t>
            </a:r>
            <a:r>
              <a:rPr lang="ru-RU" dirty="0" smtClean="0"/>
              <a:t>. Русский </a:t>
            </a:r>
            <a:r>
              <a:rPr lang="ru-RU" dirty="0"/>
              <a:t>язык. 2-4 </a:t>
            </a:r>
            <a:r>
              <a:rPr lang="ru-RU" dirty="0" err="1"/>
              <a:t>кл</a:t>
            </a:r>
            <a:r>
              <a:rPr lang="ru-RU" dirty="0"/>
              <a:t>. в 2-х </a:t>
            </a:r>
            <a:r>
              <a:rPr lang="ru-RU" dirty="0" smtClean="0"/>
              <a:t>частях. </a:t>
            </a:r>
            <a:endParaRPr lang="ru-RU" dirty="0"/>
          </a:p>
        </p:txBody>
      </p:sp>
      <p:pic>
        <p:nvPicPr>
          <p:cNvPr id="4098" name="Picture 2" descr="http://old.prosv.ru/Attachment.aspx?Id=2556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18" y="2564904"/>
            <a:ext cx="9006483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im0-tub-ru.yandex.net/i?id=f8ec6e3c8ba130b306e74609593fad0f&amp;n=1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0232" y="2538209"/>
            <a:ext cx="2183248" cy="2933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556402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сность">
  <a:themeElements>
    <a:clrScheme name="Ясность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81</TotalTime>
  <Words>1349</Words>
  <Application>Microsoft Office PowerPoint</Application>
  <PresentationFormat>Экран (4:3)</PresentationFormat>
  <Paragraphs>114</Paragraphs>
  <Slides>31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4" baseType="lpstr">
      <vt:lpstr>Arial</vt:lpstr>
      <vt:lpstr>Times New Roman</vt:lpstr>
      <vt:lpstr>Ясность</vt:lpstr>
      <vt:lpstr>Характеристика УМК «Перспектива»</vt:lpstr>
      <vt:lpstr>Презентация PowerPoint</vt:lpstr>
      <vt:lpstr>Создатель программы –  Людмила Петерсон </vt:lpstr>
      <vt:lpstr>УМК обеспечивает доступность знаний и качественное усвоение программного материала, всестороннее развитие личности младшего школьника с учетом его возрастных особенностей, интересов и потребностей. </vt:lpstr>
      <vt:lpstr>Особенности УМК:</vt:lpstr>
      <vt:lpstr>Основные задачи: </vt:lpstr>
      <vt:lpstr>Художественное офрмление</vt:lpstr>
      <vt:lpstr>Петерсон Л.Г. Математика. 1-4 кл. в 3-х частях. </vt:lpstr>
      <vt:lpstr> Климанова Л.Ф., Макеева С.Г. Азбука. 1 кл. в 2-х частях, Русский язык. 1 кл.;  Климанова Л.Ф., Бабушкина Т.В. Русский язык. 2-4 кл. в 2-х частях. </vt:lpstr>
      <vt:lpstr> Климанова Л.Ф., Горецкий В.Г., Виноградская Л.А. и др. Литературное чтение. 1-4 кл. в 2-х частях</vt:lpstr>
      <vt:lpstr> Рудченко Т.А. Семёнов А.Л. (под ред. Семёнова А.Л.). Информатика. 1-4 кл. </vt:lpstr>
      <vt:lpstr>Плешаков А.А, Новицкая М.Ю. Окружающий мир. 1-4 кл. в 2-х частях.</vt:lpstr>
      <vt:lpstr> Роговцева Н.И., Богданова Н.В., Фрейтаг И.П. Технология. 1-4 кл.</vt:lpstr>
      <vt:lpstr>Критская Е.Д., Сергеева Г.П., Шмагина Т.С. Музыка. 1-4 кл.</vt:lpstr>
      <vt:lpstr>Шпикалова Т.Я., Ершова Л.В.Изобразительное искусство. 1-4 кл.</vt:lpstr>
      <vt:lpstr>Матвеев А.П. Физическая культура.  1-4 кл.</vt:lpstr>
      <vt:lpstr>Быкова Н.И., Дули Д., Поспелова М.Д., Эванс В. Английский язык. 2-4 кл.</vt:lpstr>
      <vt:lpstr>Ориентацию комплекта на достижение в процессе обучения результата, определенного ФГОС, можно обозначить четырьмя тезисами</vt:lpstr>
      <vt:lpstr>Формирование личностных УУД в УМК «Перспектива» </vt:lpstr>
      <vt:lpstr>Формирование регулятивных УУД в УМК «Перспектива» </vt:lpstr>
      <vt:lpstr>Формирование познавательных УУД в УМК «Перспектива» </vt:lpstr>
      <vt:lpstr>Формирование коммуникативных УУД в УМК «Перспектива» </vt:lpstr>
      <vt:lpstr>Учебные программы «Перспектива»:</vt:lpstr>
      <vt:lpstr>Петерсон Л.Г. Математика. 1-4 кл. в 3-х частях. </vt:lpstr>
      <vt:lpstr>Содержание материала  ориентировано на: </vt:lpstr>
      <vt:lpstr>Учебник</vt:lpstr>
      <vt:lpstr>Обучение не только математике, но и математикой!</vt:lpstr>
      <vt:lpstr>Учебник Л.Г. Петерсон издаётся в комплекте с «Самостоятельными и контрольными работами»,</vt:lpstr>
      <vt:lpstr>Упражнения развивающего характера:</vt:lpstr>
      <vt:lpstr>Текстовые задачи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Характеристика УМК «Перспектива»</dc:title>
  <dc:creator>User</dc:creator>
  <cp:lastModifiedBy>sasha0033chigrinova12@outlook.com</cp:lastModifiedBy>
  <cp:revision>12</cp:revision>
  <dcterms:created xsi:type="dcterms:W3CDTF">2019-11-05T19:38:43Z</dcterms:created>
  <dcterms:modified xsi:type="dcterms:W3CDTF">2021-11-15T17:40:10Z</dcterms:modified>
</cp:coreProperties>
</file>