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4" r:id="rId4"/>
    <p:sldId id="261" r:id="rId5"/>
    <p:sldId id="262" r:id="rId6"/>
    <p:sldId id="267" r:id="rId7"/>
    <p:sldId id="268" r:id="rId8"/>
    <p:sldId id="269" r:id="rId9"/>
    <p:sldId id="270" r:id="rId10"/>
    <p:sldId id="263" r:id="rId11"/>
    <p:sldId id="266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24A220A-C0D4-4B29-BC3E-773743206BDA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FCFC632-3349-4D96-9B5E-FB6424E3624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«Охрана растений»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ds04.infourok.ru/uploads/ex/0ccd/000feb4c-67f4f428/img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3" b="12"/>
          <a:stretch/>
        </p:blipFill>
        <p:spPr bwMode="auto">
          <a:xfrm>
            <a:off x="2843808" y="476672"/>
            <a:ext cx="2828965" cy="237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3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Богатство природы — лекарственные растения. Но собирать их нужно так, чтобы не нанести вреда природе. Лучше заготавливать те растения, которые часто встречаются.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Картинка 27 из 928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998" y="2132856"/>
            <a:ext cx="5050011" cy="378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64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E6E39375-DF36-4F25-A567-FA42D50EC82E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1" y="89481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Ятрышник. </a:t>
            </a:r>
          </a:p>
        </p:txBody>
      </p:sp>
      <p:pic>
        <p:nvPicPr>
          <p:cNvPr id="11266" name="Picture 2" descr="640px-Orchis_lange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340768"/>
            <a:ext cx="2880270" cy="203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127EF2B9-95A4-4520-9CEF-ADF8E8891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" b="-77"/>
          <a:stretch/>
        </p:blipFill>
        <p:spPr bwMode="auto">
          <a:xfrm>
            <a:off x="4628484" y="1353541"/>
            <a:ext cx="2807553" cy="2030592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513" y="3791629"/>
            <a:ext cx="6718756" cy="254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598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E6E39375-DF36-4F25-A567-FA42D50EC82E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1" y="89481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Подснежник.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27EF2B9-95A4-4520-9CEF-ADF8E8891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989064"/>
            <a:ext cx="3740938" cy="3110886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75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E6E39375-DF36-4F25-A567-FA42D50EC82E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1" y="89481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Волчье лыко. </a:t>
            </a:r>
          </a:p>
        </p:txBody>
      </p:sp>
      <p:pic>
        <p:nvPicPr>
          <p:cNvPr id="12290" name="Picture 2" descr="640px-Daphne_mezereum_Berrie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96387"/>
            <a:ext cx="29411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127EF2B9-95A4-4520-9CEF-ADF8E8891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2495" y="1496387"/>
            <a:ext cx="3001833" cy="2088232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077072"/>
            <a:ext cx="685800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45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Бывает, что люди, даже не срывая растений, губят их. Причина этого — </a:t>
            </a:r>
            <a:r>
              <a:rPr lang="ru-RU" sz="2000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вытаптывание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 Идёт человек по лесу и не замечает, как у него под ногами ломаются, втаптываются в землю хрупкие травы. К тому же под ногами людей уплотняется почва. В такой почве остаётся мало воздуха, воды, и растения на ней жить не могут, они погибают.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https://www.xteriorpro.com/wp-content/uploads/2020/07/We-Paid-For-New-Flowers-After-We-Ruined-Old-Ones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690" y="2636912"/>
            <a:ext cx="4966596" cy="329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7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47DEF357-856A-47E4-81FE-20802A62D8DF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102851"/>
            <a:ext cx="6624638" cy="1079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Правила друзей природы.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F14F557-A0D0-42AA-85EC-9A4BF907A6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8" b="139"/>
          <a:stretch/>
        </p:blipFill>
        <p:spPr>
          <a:xfrm>
            <a:off x="6802532" y="1182351"/>
            <a:ext cx="1992221" cy="2390665"/>
          </a:xfrm>
          <a:prstGeom prst="ellipse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83B1691-FE5A-4A12-84BD-37912F9810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94" r="33" b="-179"/>
          <a:stretch/>
        </p:blipFill>
        <p:spPr>
          <a:xfrm>
            <a:off x="3995935" y="1336181"/>
            <a:ext cx="1806645" cy="2099770"/>
          </a:xfrm>
          <a:prstGeom prst="ellipse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C30D8C3-FAEB-438C-B82D-CCA100F3FC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6" r="55318" b="-13"/>
          <a:stretch/>
        </p:blipFill>
        <p:spPr>
          <a:xfrm>
            <a:off x="683568" y="1266942"/>
            <a:ext cx="1800200" cy="2147532"/>
          </a:xfrm>
          <a:prstGeom prst="ellipse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AE1A726-1A4E-40D8-828C-27DCBCDE7DA9}"/>
              </a:ext>
            </a:extLst>
          </p:cNvPr>
          <p:cNvSpPr/>
          <p:nvPr/>
        </p:nvSpPr>
        <p:spPr>
          <a:xfrm>
            <a:off x="206542" y="4120277"/>
            <a:ext cx="2834622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Находясь в природе, 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не будем срывать 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растения для букетов.</a:t>
            </a:r>
          </a:p>
          <a:p>
            <a:pPr algn="ctr"/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Будем составлять букеты</a:t>
            </a:r>
          </a:p>
          <a:p>
            <a:pPr algn="ctr"/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 тез растений,</a:t>
            </a:r>
          </a:p>
          <a:p>
            <a:pPr algn="ctr"/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которые выращены </a:t>
            </a:r>
          </a:p>
          <a:p>
            <a:pPr algn="ctr"/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человеком.</a:t>
            </a: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6ABABD7D-C980-4890-A5FE-BDC9BA35E3F9}"/>
              </a:ext>
            </a:extLst>
          </p:cNvPr>
          <p:cNvSpPr/>
          <p:nvPr/>
        </p:nvSpPr>
        <p:spPr>
          <a:xfrm>
            <a:off x="6632032" y="4138767"/>
            <a:ext cx="230492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лесу будем ходить 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 тропинкам,</a:t>
            </a:r>
          </a:p>
          <a:p>
            <a:pPr algn="ctr"/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чтобы растения</a:t>
            </a:r>
          </a:p>
          <a:p>
            <a:pPr algn="ctr"/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не погибали </a:t>
            </a:r>
          </a:p>
          <a:p>
            <a:pPr algn="ctr"/>
            <a:r>
              <a:rPr 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 вытаптывания.</a:t>
            </a:r>
          </a:p>
          <a:p>
            <a:pPr algn="ctr"/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A3EFD211-067C-478C-877B-1C9BF2DD2638}"/>
              </a:ext>
            </a:extLst>
          </p:cNvPr>
          <p:cNvSpPr/>
          <p:nvPr/>
        </p:nvSpPr>
        <p:spPr>
          <a:xfrm>
            <a:off x="3219647" y="4120277"/>
            <a:ext cx="293362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Собирать лекарственные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растения будем только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тех местах, где их много.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Часть растений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обязательно оставим </a:t>
            </a:r>
          </a:p>
          <a:p>
            <a:pPr algn="ctr"/>
            <a:r>
              <a:rPr lang="ru-RU" altLang="ru-RU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природе. </a:t>
            </a: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5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advClick="0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94078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Растения для человека – это источник кислорода, пищи, лекарства, строительного материала, материал для изготовления бумаги, мебели, топлива, удовольствия. 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47516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Как вы думаете, зачем надо охранять растения? Какое отношение они имеют к жизни на нашей планете?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2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813601" y="836728"/>
            <a:ext cx="7322400" cy="119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pPr algn="ctr"/>
            <a:r>
              <a:rPr lang="ru-RU" sz="3600" b="1" dirty="0">
                <a:solidFill>
                  <a:srgbClr val="00664D"/>
                </a:solidFill>
              </a:rPr>
              <a:t>Значение растений в жизни животных и человека</a:t>
            </a: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1403648" y="2204864"/>
            <a:ext cx="5849280" cy="412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500" dirty="0">
                <a:solidFill>
                  <a:sysClr val="windowText" lastClr="000000"/>
                </a:solidFill>
              </a:rPr>
              <a:t>Растения - «легкие» планеты.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ysClr val="windowText" lastClr="000000"/>
                </a:solidFill>
              </a:rPr>
              <a:t>Пища.</a:t>
            </a:r>
            <a:endParaRPr lang="ru-RU" sz="2500" dirty="0">
              <a:solidFill>
                <a:sysClr val="windowText" lastClr="0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500" dirty="0">
                <a:solidFill>
                  <a:sysClr val="windowText" lastClr="000000"/>
                </a:solidFill>
              </a:rPr>
              <a:t>Источник древесины.</a:t>
            </a:r>
          </a:p>
          <a:p>
            <a:pPr>
              <a:lnSpc>
                <a:spcPct val="150000"/>
              </a:lnSpc>
            </a:pPr>
            <a:r>
              <a:rPr lang="ru-RU" sz="2500" dirty="0">
                <a:solidFill>
                  <a:sysClr val="windowText" lastClr="000000"/>
                </a:solidFill>
              </a:rPr>
              <a:t>Растения –лекарства.</a:t>
            </a:r>
          </a:p>
          <a:p>
            <a:pPr>
              <a:lnSpc>
                <a:spcPct val="150000"/>
              </a:lnSpc>
            </a:pPr>
            <a:r>
              <a:rPr lang="ru-RU" sz="2500" dirty="0">
                <a:solidFill>
                  <a:sysClr val="windowText" lastClr="000000"/>
                </a:solidFill>
              </a:rPr>
              <a:t>«Дом» и пища для </a:t>
            </a:r>
            <a:r>
              <a:rPr lang="ru-RU" sz="2500" dirty="0" smtClean="0">
                <a:solidFill>
                  <a:sysClr val="windowText" lastClr="000000"/>
                </a:solidFill>
              </a:rPr>
              <a:t>животных.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ysClr val="windowText" lastClr="000000"/>
                </a:solidFill>
              </a:rPr>
              <a:t>Ткани- хлопок, лен.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ysClr val="windowText" lastClr="000000"/>
                </a:solidFill>
              </a:rPr>
              <a:t>Корни </a:t>
            </a:r>
            <a:r>
              <a:rPr lang="ru-RU" sz="2500" dirty="0">
                <a:solidFill>
                  <a:sysClr val="windowText" lastClr="000000"/>
                </a:solidFill>
              </a:rPr>
              <a:t>растений укрепляют почву.</a:t>
            </a:r>
          </a:p>
        </p:txBody>
      </p:sp>
    </p:spTree>
    <p:extLst>
      <p:ext uri="{BB962C8B-B14F-4D97-AF65-F5344CB8AC3E}">
        <p14:creationId xmlns:p14="http://schemas.microsoft.com/office/powerpoint/2010/main" val="287282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8910" y="28693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исчезновения </a:t>
            </a:r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растений.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976952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Хозяйственная деятельность людей изменяет условия жизни растений. На месте леса люди  строят завод или роют карьер. Много растений при этом погибает.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910" y="2352655"/>
            <a:ext cx="4729815" cy="266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501317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Без леса невозможна хозяйственная деятельность. Строевой материал даёт сосна. Ель и пихта используются в бумажной промышленности и для изготовления музыкальных инструментов. Лучшая деревянная оправа карандаша сделана из кедровой сосны. </a:t>
            </a:r>
            <a:endParaRPr lang="ru-RU" sz="16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43622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Некоторые растения становятся редкими из-за того, что люди рвут их ради красивых цветков. Такие растения не дадут плодов и семян, а значит, и потомства. Сорванные растения быстро вянут, а в природе они ещё долго могли бы радовать нас!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tihi.ru/pics/2015/12/14/6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3452139" cy="24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.d-cd.net/ea8a498s-9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622" y="2492895"/>
            <a:ext cx="1993285" cy="24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E6E39375-DF36-4F25-A567-FA42D50EC82E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1" y="107378"/>
            <a:ext cx="6624638" cy="1079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Сон - трава.</a:t>
            </a:r>
          </a:p>
        </p:txBody>
      </p:sp>
      <p:pic>
        <p:nvPicPr>
          <p:cNvPr id="8194" name="Picture 2" descr="https://upload.wikimedia.org/wikipedia/commons/thumb/6/6a/%D0%A4%D1%96%D0%BB%D1%96%D1%8F_%D0%9B%D0%9F%D0%97_%D0%9D%D0%90%D0%9D%D0%A3_%22%D0%A1%D1%82%D1%80%D1%96%D0%BB%D1%8C%D1%86%D1%96%D0%B2%D1%81%D1%8C%D0%BA%D0%B8%D0%B9_%D1%81%D1%82%D0%B5%D0%BF%22_Pulsatilla_patens_%28%D0%A7%D0%9A%D0%A3%29.jpg/1200px-%D0%A4%D1%96%D0%BB%D1%96%D1%8F_%D0%9B%D0%9F%D0%97_%D0%9D%D0%90%D0%9D%D0%A3_%22%D0%A1%D1%82%D1%80%D1%96%D0%BB%D1%8C%D1%86%D1%96%D0%B2%D1%81%D1%8C%D0%BA%D0%B8%D0%B9_%D1%81%D1%82%D0%B5%D0%BF%22_Pulsatilla_patens_%28%D0%A7%D0%9A%D0%A3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130" y="670815"/>
            <a:ext cx="559563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25144"/>
            <a:ext cx="5656376" cy="1711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" b="-76"/>
          <a:stretch/>
        </p:blipFill>
        <p:spPr bwMode="auto">
          <a:xfrm>
            <a:off x="2606722" y="1217068"/>
            <a:ext cx="3930556" cy="277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E6E39375-DF36-4F25-A567-FA42D50EC82E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1" y="107378"/>
            <a:ext cx="6624638" cy="1079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Купальница.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170" y="4323405"/>
            <a:ext cx="6532203" cy="191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21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9872" y="476672"/>
            <a:ext cx="2361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Водяной орех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s://pro-orehi.ru/wp-content/uploads/b/5/3/b53754cfac9fdbe59afd5a691b10dc9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30709"/>
            <a:ext cx="2592288" cy="172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pro-orehi.ru/wp-content/uploads/6/b/f/6bf62fc9ac2ddc01563f00f7fe50c15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28" y="1163915"/>
            <a:ext cx="3258733" cy="183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pro-orehi.ru/wp-content/uploads/1/0/9/109862093fa5c9a374a212e413cc2374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2992"/>
            <a:ext cx="2736304" cy="180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0268" y="5301208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Водяной орех давно применяют как лекарственное растение. </a:t>
            </a: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66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E6E39375-DF36-4F25-A567-FA42D50EC82E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386920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Кувшинка</a:t>
            </a: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pic>
        <p:nvPicPr>
          <p:cNvPr id="10242" name="Picture 2" descr="https://ykl-res.azureedge.net/041576ff-b60f-40b0-80ae-f0dfee1120f1/640pxNymphaeaMarliaceaAlbidaw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751" y="1052736"/>
            <a:ext cx="4900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68" y="4797152"/>
            <a:ext cx="699135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70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Другая 3">
      <a:dk1>
        <a:srgbClr val="D3ECB9"/>
      </a:dk1>
      <a:lt1>
        <a:srgbClr val="CCEB9D"/>
      </a:lt1>
      <a:dk2>
        <a:srgbClr val="AADF5D"/>
      </a:dk2>
      <a:lt2>
        <a:srgbClr val="E3F7FC"/>
      </a:lt2>
      <a:accent1>
        <a:srgbClr val="B1D2FB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110</TotalTime>
  <Words>379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«Охрана растений»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«Охрана растений»</dc:title>
  <dc:creator>Lena</dc:creator>
  <cp:lastModifiedBy>Lena</cp:lastModifiedBy>
  <cp:revision>10</cp:revision>
  <dcterms:created xsi:type="dcterms:W3CDTF">2021-11-16T15:54:13Z</dcterms:created>
  <dcterms:modified xsi:type="dcterms:W3CDTF">2021-11-16T17:50:44Z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867126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