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541"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8919A22-9ED3-449F-BDB0-762F8F03975E}" type="datetimeFigureOut">
              <a:rPr lang="ru-RU" smtClean="0"/>
              <a:t>16.11.2021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919A22-9ED3-449F-BDB0-762F8F03975E}" type="datetimeFigureOut">
              <a:rPr lang="ru-RU" smtClean="0"/>
              <a:t>16.11.2021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919A22-9ED3-449F-BDB0-762F8F03975E}" type="datetimeFigureOut">
              <a:rPr lang="ru-RU" smtClean="0"/>
              <a:t>16.11.2021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919A22-9ED3-449F-BDB0-762F8F03975E}" type="datetimeFigureOut">
              <a:rPr lang="ru-RU" smtClean="0"/>
              <a:t>16.11.2021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8919A22-9ED3-449F-BDB0-762F8F03975E}" type="datetimeFigureOut">
              <a:rPr lang="ru-RU" smtClean="0"/>
              <a:t>16.11.2021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8919A22-9ED3-449F-BDB0-762F8F03975E}" type="datetimeFigureOut">
              <a:rPr lang="ru-RU" smtClean="0"/>
              <a:t>16.11.2021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8919A22-9ED3-449F-BDB0-762F8F03975E}" type="datetimeFigureOut">
              <a:rPr lang="ru-RU" smtClean="0"/>
              <a:t>16.11.2021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8919A22-9ED3-449F-BDB0-762F8F03975E}" type="datetimeFigureOut">
              <a:rPr lang="ru-RU" smtClean="0"/>
              <a:t>16.11.2021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919A22-9ED3-449F-BDB0-762F8F03975E}" type="datetimeFigureOut">
              <a:rPr lang="ru-RU" smtClean="0"/>
              <a:t>16.11.2021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919A22-9ED3-449F-BDB0-762F8F03975E}" type="datetimeFigureOut">
              <a:rPr lang="ru-RU" smtClean="0"/>
              <a:t>16.11.2021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919A22-9ED3-449F-BDB0-762F8F03975E}" type="datetimeFigureOut">
              <a:rPr lang="ru-RU" smtClean="0"/>
              <a:t>16.11.2021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CE756C-F5D7-4196-AE36-9E2B99F6104F}"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919A22-9ED3-449F-BDB0-762F8F03975E}" type="datetimeFigureOut">
              <a:rPr lang="ru-RU" smtClean="0"/>
              <a:t>16.11.2021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CE756C-F5D7-4196-AE36-9E2B99F6104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Picture 2" descr="C:\Users\user\Desktop\02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25" name="Rectangle 1"/>
          <p:cNvSpPr>
            <a:spLocks noChangeArrowheads="1"/>
          </p:cNvSpPr>
          <p:nvPr/>
        </p:nvSpPr>
        <p:spPr bwMode="auto">
          <a:xfrm>
            <a:off x="395536" y="733436"/>
            <a:ext cx="54006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C00000"/>
                </a:solidFill>
                <a:effectLst/>
                <a:latin typeface="Arial" pitchFamily="34" charset="0"/>
                <a:ea typeface="Calibri" pitchFamily="34" charset="0"/>
                <a:cs typeface="Arial" pitchFamily="34" charset="0"/>
              </a:rPr>
              <a:t>Памятка для родителей</a:t>
            </a:r>
            <a:endParaRPr kumimoji="0" lang="ru-RU" sz="28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C00000"/>
                </a:solidFill>
                <a:effectLst/>
                <a:latin typeface="Arial" pitchFamily="34" charset="0"/>
                <a:ea typeface="Calibri" pitchFamily="34" charset="0"/>
                <a:cs typeface="Arial" pitchFamily="34" charset="0"/>
              </a:rPr>
              <a:t>Кризисные ситуации в жизни подростка: как пережить их вместе</a:t>
            </a:r>
            <a:endParaRPr kumimoji="0" lang="ru-RU" sz="2800" b="1" i="0" u="none" strike="noStrike" cap="none" normalizeH="0" baseline="0" dirty="0" smtClean="0">
              <a:ln>
                <a:noFill/>
              </a:ln>
              <a:solidFill>
                <a:srgbClr val="C00000"/>
              </a:solidFill>
              <a:effectLst/>
              <a:latin typeface="Arial" pitchFamily="34" charset="0"/>
              <a:cs typeface="Arial" pitchFamily="34" charset="0"/>
            </a:endParaRPr>
          </a:p>
        </p:txBody>
      </p:sp>
      <p:sp>
        <p:nvSpPr>
          <p:cNvPr id="6" name="Прямоугольник 5"/>
          <p:cNvSpPr/>
          <p:nvPr/>
        </p:nvSpPr>
        <p:spPr>
          <a:xfrm>
            <a:off x="2627784" y="5949280"/>
            <a:ext cx="6696744" cy="646331"/>
          </a:xfrm>
          <a:prstGeom prst="rect">
            <a:avLst/>
          </a:prstGeom>
        </p:spPr>
        <p:txBody>
          <a:bodyPr wrap="square">
            <a:spAutoFit/>
          </a:bodyPr>
          <a:lstStyle/>
          <a:p>
            <a:pPr algn="ctr"/>
            <a:r>
              <a:rPr lang="ru-RU" altLang="ru-RU" b="1" dirty="0" smtClean="0">
                <a:solidFill>
                  <a:srgbClr val="002060"/>
                </a:solidFill>
                <a:latin typeface="Comic Sans MS" pitchFamily="66" charset="0"/>
              </a:rPr>
              <a:t>Работу подготовили педагог-психолог</a:t>
            </a:r>
            <a:r>
              <a:rPr lang="en-US" altLang="ru-RU" b="1" dirty="0" smtClean="0">
                <a:solidFill>
                  <a:srgbClr val="002060"/>
                </a:solidFill>
                <a:latin typeface="Comic Sans MS" pitchFamily="66" charset="0"/>
              </a:rPr>
              <a:t>:</a:t>
            </a:r>
            <a:r>
              <a:rPr lang="ru-RU" altLang="ru-RU" b="1" dirty="0" smtClean="0">
                <a:solidFill>
                  <a:srgbClr val="002060"/>
                </a:solidFill>
                <a:latin typeface="Comic Sans MS" pitchFamily="66" charset="0"/>
              </a:rPr>
              <a:t> </a:t>
            </a:r>
          </a:p>
          <a:p>
            <a:pPr algn="ctr"/>
            <a:r>
              <a:rPr lang="ru-RU" altLang="ru-RU" b="1" dirty="0" smtClean="0">
                <a:solidFill>
                  <a:srgbClr val="002060"/>
                </a:solidFill>
                <a:latin typeface="Comic Sans MS" pitchFamily="66" charset="0"/>
              </a:rPr>
              <a:t>Поликанова Наталья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Rectangle 2"/>
          <p:cNvSpPr txBox="1">
            <a:spLocks noChangeArrowheads="1"/>
          </p:cNvSpPr>
          <p:nvPr/>
        </p:nvSpPr>
        <p:spPr bwMode="auto">
          <a:xfrm>
            <a:off x="179512" y="239742"/>
            <a:ext cx="7344816"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2400" b="1" i="0" u="none" strike="noStrike" kern="1200" cap="none" spc="0" normalizeH="0" baseline="0" noProof="0" dirty="0" smtClean="0">
                <a:ln>
                  <a:noFill/>
                </a:ln>
                <a:solidFill>
                  <a:schemeClr val="tx1"/>
                </a:solidFill>
                <a:effectLst/>
                <a:uLnTx/>
                <a:uFillTx/>
                <a:latin typeface="Arial" pitchFamily="34" charset="0"/>
                <a:ea typeface="Calibri" pitchFamily="34" charset="0"/>
                <a:cs typeface="Arial" pitchFamily="34" charset="0"/>
              </a:rPr>
              <a:t>Уважаемые родители!</a:t>
            </a:r>
            <a:endParaRPr kumimoji="0" lang="ru-RU" sz="2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1600" b="0" i="0" u="none" strike="noStrike" kern="1200" cap="none" spc="0" normalizeH="0" baseline="0" noProof="0" dirty="0" smtClean="0">
                <a:ln>
                  <a:noFill/>
                </a:ln>
                <a:solidFill>
                  <a:schemeClr val="tx1"/>
                </a:solidFill>
                <a:effectLst/>
                <a:uLnTx/>
                <a:uFillTx/>
                <a:latin typeface="Arial" pitchFamily="34" charset="0"/>
                <a:ea typeface="Calibri" pitchFamily="34" charset="0"/>
                <a:cs typeface="Arial" pitchFamily="34" charset="0"/>
              </a:rPr>
              <a:t>У наших детей с определенного возраста появляется своя личная жизнь, в которую не всегда заглянешь, как в открытую книгу. И далеко не всегда они готовы делиться с взрослыми своими мыслями. С возрастом объем внутренней, скрытой жизни растущего человека увеличивается и ему бывает сложно подобрать слова, чтобы описать все, что происходит у него в душе. Неопытное нежное сердце подростка очень ранимо, а нужного опыта, слов, чтобы обратиться за помощью, не находится. Поэтому родителям так важно быть внимательными и вовремя увидеть признаки эмоционального неблагополучия своего ребёнка. </a:t>
            </a:r>
            <a:endParaRPr kumimoji="0" lang="ru-RU" sz="16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1600" b="0" i="0" u="none" strike="noStrike" kern="1200" cap="none" spc="0" normalizeH="0" baseline="0" noProof="0" dirty="0" smtClean="0">
                <a:ln>
                  <a:noFill/>
                </a:ln>
                <a:solidFill>
                  <a:schemeClr val="tx1"/>
                </a:solidFill>
                <a:effectLst/>
                <a:uLnTx/>
                <a:uFillTx/>
                <a:latin typeface="Arial" pitchFamily="34" charset="0"/>
                <a:ea typeface="Calibri" pitchFamily="34" charset="0"/>
                <a:cs typeface="Arial" pitchFamily="34" charset="0"/>
              </a:rPr>
              <a:t>Для подростка, в силу возрастных особенностей, кризисной может стать любая ситуация, которую лично он переживает как неразрешимую. Взрослые могут не оценить всю серьёзность переживаний своего ребёнка и не оказать вовремя необходимой эмоциональной поддержки, что рождает у ребёнка ощущение непонимания и одиночества и может привести к попыткам решить свою проблему разными неконструктивными способами. </a:t>
            </a:r>
            <a:endParaRPr kumimoji="0" lang="ru-RU" sz="16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pic>
        <p:nvPicPr>
          <p:cNvPr id="4" name="Picture 5" descr="C:\Users\user\Desktop\pmpk_5b432af12dfad_99025eb3395099eaafbcd375e83cb8e4.jpg"/>
          <p:cNvPicPr>
            <a:picLocks noChangeAspect="1" noChangeArrowheads="1"/>
          </p:cNvPicPr>
          <p:nvPr/>
        </p:nvPicPr>
        <p:blipFill>
          <a:blip r:embed="rId3" cstate="print"/>
          <a:srcRect/>
          <a:stretch>
            <a:fillRect/>
          </a:stretch>
        </p:blipFill>
        <p:spPr bwMode="auto">
          <a:xfrm>
            <a:off x="4716016" y="4509120"/>
            <a:ext cx="4427984" cy="2348879"/>
          </a:xfrm>
          <a:prstGeom prst="rect">
            <a:avLst/>
          </a:prstGeom>
          <a:noFill/>
        </p:spPr>
      </p:pic>
      <p:pic>
        <p:nvPicPr>
          <p:cNvPr id="5" name="Picture 4" descr="C:\Users\user\Desktop\333cd13ae52a99c9765dd9fe0d166112.jpg"/>
          <p:cNvPicPr>
            <a:picLocks noChangeAspect="1" noChangeArrowheads="1"/>
          </p:cNvPicPr>
          <p:nvPr/>
        </p:nvPicPr>
        <p:blipFill>
          <a:blip r:embed="rId4" cstate="print"/>
          <a:srcRect/>
          <a:stretch>
            <a:fillRect/>
          </a:stretch>
        </p:blipFill>
        <p:spPr bwMode="auto">
          <a:xfrm>
            <a:off x="0" y="4581128"/>
            <a:ext cx="4572000" cy="227687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Picture 2" descr="C:\Users\user\Desktop\человеческий-главный-профиль-серии-проблема-анализ-воодушевленность-150161154.jpg"/>
          <p:cNvPicPr>
            <a:picLocks noChangeAspect="1" noChangeArrowheads="1"/>
          </p:cNvPicPr>
          <p:nvPr/>
        </p:nvPicPr>
        <p:blipFill>
          <a:blip r:embed="rId3" cstate="print"/>
          <a:srcRect/>
          <a:stretch>
            <a:fillRect/>
          </a:stretch>
        </p:blipFill>
        <p:spPr bwMode="auto">
          <a:xfrm>
            <a:off x="0" y="4869160"/>
            <a:ext cx="9144000" cy="1988840"/>
          </a:xfrm>
          <a:prstGeom prst="rect">
            <a:avLst/>
          </a:prstGeom>
          <a:noFill/>
        </p:spPr>
      </p:pic>
      <p:sp>
        <p:nvSpPr>
          <p:cNvPr id="5121" name="Rectangle 1"/>
          <p:cNvSpPr>
            <a:spLocks noChangeArrowheads="1"/>
          </p:cNvSpPr>
          <p:nvPr/>
        </p:nvSpPr>
        <p:spPr bwMode="auto">
          <a:xfrm>
            <a:off x="179512" y="119390"/>
            <a:ext cx="7416824"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Ситуации, которые могут быть кризисными для подростка: - любая ситуация, субъективно переживаемая ребёнком как обидная, оскорбительная, несправедливая, глубоко ранящая. Объективная оценка ситуации взрослым может сильно отличаться от мнения ребёнка;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несчастная любовь/разрыв отношений с партнером;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ссора/острый конфликт со значимыми взрослыми (родители, учителя);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травля (</a:t>
            </a:r>
            <a:r>
              <a:rPr kumimoji="0" lang="ru-RU"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буллинг</a:t>
            </a: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)/отвержение, запугивание, издевательства со стороны сверстников, травля в интернете/социальных сетях;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тяжелая жизненная ситуация (смерть близкого человека, особенно матери, тяжёлое заболевание);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разочарование в своих успехах в школе или другие неудачи на фоне высоких требований, предъявляемых окружением или семьёй;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неприятности в семье, нестабильная семейная ситуация (например, развод родителей).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107504" y="197346"/>
            <a:ext cx="7704856" cy="3970318"/>
          </a:xfrm>
          <a:prstGeom prst="rect">
            <a:avLst/>
          </a:prstGeom>
        </p:spPr>
        <p:txBody>
          <a:bodyPr wrap="square">
            <a:spAutoFit/>
          </a:bodyPr>
          <a:lstStyle/>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Наиболее тяжело эти ситуации переживают дети со следующими личностными особенностями: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импульсивность, эмоциональная нестабильность (склонность к непродуманным поступкам);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ru-RU"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перфекционизм</a:t>
            </a: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(желание делать всё идеально, обострённая реакция на критику, совершенные ошибки, недочёты);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агрессивное поведение, раздражительность;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неумение преодолевать проблемы и трудности, отсутствие гибкости мышления, инфантильность;</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 нестабильная самооценка: то считает себя «великим и грандиозным», то «жалким и ничтожным»;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самодовольство, излишняя самоуверенность или чувство неполноценности и неуверенности;</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ru-RU" b="0" i="0" u="none" strike="noStrike" cap="none" normalizeH="0" baseline="0" dirty="0" smtClean="0">
                <a:ln>
                  <a:noFill/>
                </a:ln>
                <a:solidFill>
                  <a:schemeClr val="tx1"/>
                </a:solidFill>
                <a:effectLst/>
                <a:latin typeface="Arial" pitchFamily="34" charset="0"/>
                <a:ea typeface="Calibri" pitchFamily="34" charset="0"/>
                <a:cs typeface="Arial" pitchFamily="34" charset="0"/>
              </a:rPr>
              <a:t> - тревожность и подавленность, частое плохое настроение.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descr="C:\Users\user\Desktop\2143287_people-sitting-back-5-x7-area-rug-hd.png"/>
          <p:cNvPicPr>
            <a:picLocks noChangeAspect="1" noChangeArrowheads="1"/>
          </p:cNvPicPr>
          <p:nvPr/>
        </p:nvPicPr>
        <p:blipFill>
          <a:blip r:embed="rId3" cstate="print"/>
          <a:srcRect/>
          <a:stretch>
            <a:fillRect/>
          </a:stretch>
        </p:blipFill>
        <p:spPr bwMode="auto">
          <a:xfrm>
            <a:off x="0" y="3429000"/>
            <a:ext cx="9144000" cy="3429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3" name="Rectangle 1"/>
          <p:cNvSpPr>
            <a:spLocks noChangeArrowheads="1"/>
          </p:cNvSpPr>
          <p:nvPr/>
        </p:nvSpPr>
        <p:spPr bwMode="auto">
          <a:xfrm>
            <a:off x="179512" y="116632"/>
            <a:ext cx="8496944" cy="4792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Что делать, если ваш ребёнок переживает кризисную ситуацию: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Разговаривать, поддерживать эмоциональную связь с подростком.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Выражать поддержку способами, близкими и понятными именно вашему ребёнку (это могут быть объятия, совместные занятия, подарки, вкусная еда, похвала и др.).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Направлять эмоции ребёнка в социально приемлемые формы (агрессию в активные виды спорта, физические нагрузки; душевные переживания в доверительные разговоры с близкими, творчество, поделки).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Стараться поддерживать режим дня подростка (сон, режим питания). Чаще давать подростку возможность получать радость, удовлетворение от повседневных удовольствий (вкусная еда, принятие расслабляющей ванны, красивая одежда, поход на концерт, в кафе и т.д.); помнить, что вещи, приносящие удовольствие, не менее важны, чем учёба и дела по дому.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Помогать конструктивно решать проблемы с учёбой. Помнить, что физическое и психологическое благополучие ребёнка важнее школьных оценок.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Научиться самому и научить ребенка применять навыки расслабления, регуляции своего эмоционального состояния в сложных, критических для него ситуациях (см. в книге О.В. </a:t>
            </a:r>
            <a:r>
              <a:rPr kumimoji="0" lang="ru-RU" sz="1400" b="0" i="0" u="none" strike="noStrike" cap="none" normalizeH="0" baseline="0" dirty="0" err="1" smtClean="0">
                <a:ln>
                  <a:noFill/>
                </a:ln>
                <a:effectLst/>
                <a:latin typeface="Arial" pitchFamily="34" charset="0"/>
                <a:ea typeface="Calibri" pitchFamily="34" charset="0"/>
                <a:cs typeface="Arial" pitchFamily="34" charset="0"/>
              </a:rPr>
              <a:t>Вихристюк</a:t>
            </a:r>
            <a:r>
              <a:rPr kumimoji="0" lang="ru-RU" sz="1400" b="0" i="0" u="none" strike="noStrike" cap="none" normalizeH="0" baseline="0" dirty="0" smtClean="0">
                <a:ln>
                  <a:noFill/>
                </a:ln>
                <a:effectLst/>
                <a:latin typeface="Arial" pitchFamily="34" charset="0"/>
                <a:ea typeface="Calibri" pitchFamily="34" charset="0"/>
                <a:cs typeface="Arial" pitchFamily="34" charset="0"/>
              </a:rPr>
              <a:t> «Что нужно знать родителям о подростковых суицидах?»).</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 - При необходимости обращаться за консультацией к специалисту (неврологу, детскому психологу, психиатру, семейному психологу – в зависимости от ситуации) </a:t>
            </a:r>
            <a:endParaRPr kumimoji="0" lang="ru-RU" sz="1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Arial" pitchFamily="34" charset="0"/>
                <a:ea typeface="Calibri" pitchFamily="34" charset="0"/>
                <a:cs typeface="Arial" pitchFamily="34" charset="0"/>
              </a:rPr>
              <a:t>Нередко дети скрывают свои переживания от родителей или находятся в оппозиции к ним, поэтому постарайтесь также общаться с друзьями ребенка, их родителями, учителями в школе, интересоваться, как ведет себя ваш ребенок в школе, в компании сверстников. </a:t>
            </a:r>
            <a:endParaRPr kumimoji="0" lang="ru-RU" sz="1400" b="0" i="0" u="none" strike="noStrike" cap="none" normalizeH="0" baseline="0" dirty="0" smtClean="0">
              <a:ln>
                <a:noFill/>
              </a:ln>
              <a:effectLst/>
              <a:latin typeface="Arial" pitchFamily="34" charset="0"/>
              <a:cs typeface="Arial" pitchFamily="34" charset="0"/>
            </a:endParaRPr>
          </a:p>
        </p:txBody>
      </p:sp>
      <p:pic>
        <p:nvPicPr>
          <p:cNvPr id="18434" name="Picture 2"/>
          <p:cNvPicPr>
            <a:picLocks noChangeAspect="1" noChangeArrowheads="1"/>
          </p:cNvPicPr>
          <p:nvPr/>
        </p:nvPicPr>
        <p:blipFill>
          <a:blip r:embed="rId3" cstate="print"/>
          <a:srcRect/>
          <a:stretch>
            <a:fillRect/>
          </a:stretch>
        </p:blipFill>
        <p:spPr bwMode="auto">
          <a:xfrm>
            <a:off x="0" y="4797152"/>
            <a:ext cx="3131840" cy="2060848"/>
          </a:xfrm>
          <a:prstGeom prst="rect">
            <a:avLst/>
          </a:prstGeom>
          <a:noFill/>
          <a:ln w="9525">
            <a:noFill/>
            <a:miter lim="800000"/>
            <a:headEnd/>
            <a:tailEnd/>
          </a:ln>
        </p:spPr>
      </p:pic>
      <p:pic>
        <p:nvPicPr>
          <p:cNvPr id="18435" name="Picture 3"/>
          <p:cNvPicPr>
            <a:picLocks noChangeAspect="1" noChangeArrowheads="1"/>
          </p:cNvPicPr>
          <p:nvPr/>
        </p:nvPicPr>
        <p:blipFill>
          <a:blip r:embed="rId4" cstate="print"/>
          <a:srcRect/>
          <a:stretch>
            <a:fillRect/>
          </a:stretch>
        </p:blipFill>
        <p:spPr bwMode="auto">
          <a:xfrm>
            <a:off x="3131840" y="4797152"/>
            <a:ext cx="3672408" cy="2060848"/>
          </a:xfrm>
          <a:prstGeom prst="rect">
            <a:avLst/>
          </a:prstGeom>
          <a:noFill/>
          <a:ln w="9525">
            <a:noFill/>
            <a:miter lim="800000"/>
            <a:headEnd/>
            <a:tailEnd/>
          </a:ln>
        </p:spPr>
      </p:pic>
      <p:pic>
        <p:nvPicPr>
          <p:cNvPr id="18436" name="Picture 4"/>
          <p:cNvPicPr>
            <a:picLocks noChangeAspect="1" noChangeArrowheads="1"/>
          </p:cNvPicPr>
          <p:nvPr/>
        </p:nvPicPr>
        <p:blipFill>
          <a:blip r:embed="rId5" cstate="print"/>
          <a:srcRect/>
          <a:stretch>
            <a:fillRect/>
          </a:stretch>
        </p:blipFill>
        <p:spPr bwMode="auto">
          <a:xfrm>
            <a:off x="6444208" y="4797152"/>
            <a:ext cx="2699792" cy="206084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9457" name="Rectangle 1"/>
          <p:cNvSpPr>
            <a:spLocks noChangeArrowheads="1"/>
          </p:cNvSpPr>
          <p:nvPr/>
        </p:nvSpPr>
        <p:spPr bwMode="auto">
          <a:xfrm>
            <a:off x="179512" y="188640"/>
            <a:ext cx="864096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Часто дети не хотят расстраивать родителей и отвечают, что у них «все нормально», «ничего страшного». Например, в большинстве случаев завершенных подростковых суицидов родители отмечали, что у ребёнка был грустный голос или он пришёл из школы заплаканный, но они не придали этому должного значения. Именно невысказанные или непонятые эмоции зачастую толкают на необдуманные действия, поэтому очень важно открыто поговорить с подростком, когда ему тяжело (подробнее см. у Ю.Б. </a:t>
            </a:r>
            <a:r>
              <a:rPr kumimoji="0" lang="ru-RU" sz="16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Гиппенрейтер</a:t>
            </a: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«Общаться с ребёнком. Как?»).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Основные принципы разговора с ребёнком, находящимся в кризисном состоянии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Успокоиться самому.</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Уделить всё внимание ребёнку.</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 Вести беседу так, будто вы обладаете неограниченным запасом времени и важнее этой беседы для вас сейчас ничего нет.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Избегать нотаций, уговаривания, менторского тона речи.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Дать ребёнку возможность высказаться и говорить только тогда, когда перестанет говорить он.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458" name="Picture 2"/>
          <p:cNvPicPr>
            <a:picLocks noChangeAspect="1" noChangeArrowheads="1"/>
          </p:cNvPicPr>
          <p:nvPr/>
        </p:nvPicPr>
        <p:blipFill>
          <a:blip r:embed="rId3" cstate="print"/>
          <a:srcRect/>
          <a:stretch>
            <a:fillRect/>
          </a:stretch>
        </p:blipFill>
        <p:spPr bwMode="auto">
          <a:xfrm>
            <a:off x="0" y="4005064"/>
            <a:ext cx="9144000" cy="285293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79296176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823</Words>
  <Application>Microsoft Office PowerPoint</Application>
  <PresentationFormat>Экран (4:3)</PresentationFormat>
  <Paragraphs>38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Слайд 1</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Андрей</cp:lastModifiedBy>
  <cp:revision>3</cp:revision>
  <dcterms:created xsi:type="dcterms:W3CDTF">2021-11-16T12:03:01Z</dcterms:created>
  <dcterms:modified xsi:type="dcterms:W3CDTF">2021-11-16T12:23:55Z</dcterms:modified>
</cp:coreProperties>
</file>