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B7C6"/>
    <a:srgbClr val="F54949"/>
    <a:srgbClr val="04324E"/>
    <a:srgbClr val="3E52A0"/>
    <a:srgbClr val="2E2C2D"/>
    <a:srgbClr val="47627F"/>
    <a:srgbClr val="04105A"/>
    <a:srgbClr val="ED613E"/>
    <a:srgbClr val="BF3C48"/>
    <a:srgbClr val="856E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366"/>
            <a:ext cx="9143024" cy="685726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9673" y="1972318"/>
            <a:ext cx="5015484" cy="2387600"/>
          </a:xfrm>
        </p:spPr>
        <p:txBody>
          <a:bodyPr>
            <a:normAutofit/>
          </a:bodyPr>
          <a:lstStyle/>
          <a:p>
            <a:r>
              <a:rPr lang="ru-RU" sz="4800" b="1" dirty="0">
                <a:ln w="10160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Урок литературного чтения</a:t>
            </a:r>
            <a:endParaRPr lang="en-US" sz="4800" b="1" dirty="0">
              <a:ln w="1016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8062" y="108218"/>
            <a:ext cx="5605272" cy="8962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</a:rPr>
              <a:t>С.Д. Дрожжин</a:t>
            </a:r>
            <a:br>
              <a:rPr lang="ru-RU" b="1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</a:rPr>
              <a:t>(1848—1930) 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523" y="1332469"/>
            <a:ext cx="2891541" cy="4364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192" y="1332469"/>
            <a:ext cx="2757823" cy="3939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91663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845" y="60326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Спиридон Дмитриевич </a:t>
            </a:r>
            <a:b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Дрожжин</a:t>
            </a:r>
            <a:b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«Родине»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550" y="1735010"/>
            <a:ext cx="4544712" cy="4629244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chemeClr val="bg1"/>
                </a:solidFill>
              </a:rPr>
              <a:t>Как не гордиться мне тобой,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bg1"/>
                </a:solidFill>
              </a:rPr>
              <a:t>О родина моя!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bg1"/>
                </a:solidFill>
              </a:rPr>
              <a:t>Когда над Волгою родной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bg1"/>
                </a:solidFill>
              </a:rPr>
              <a:t>Стою недвижим я,</a:t>
            </a:r>
          </a:p>
          <a:p>
            <a:pPr marL="0" indent="0" algn="ctr">
              <a:buNone/>
            </a:pPr>
            <a:endParaRPr lang="ru-RU" sz="2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400" dirty="0">
                <a:solidFill>
                  <a:schemeClr val="bg1"/>
                </a:solidFill>
              </a:rPr>
              <a:t>Когда молитвенно свой взор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bg1"/>
                </a:solidFill>
              </a:rPr>
              <a:t>Бросаю в небеса,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bg1"/>
                </a:solidFill>
              </a:rPr>
              <a:t>На твой чарующий простор,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bg1"/>
                </a:solidFill>
              </a:rPr>
              <a:t>На темные леса.</a:t>
            </a:r>
          </a:p>
          <a:p>
            <a:pPr marL="0" indent="0" algn="ctr">
              <a:buNone/>
            </a:pPr>
            <a:endParaRPr lang="ru-RU" sz="2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400" dirty="0">
                <a:solidFill>
                  <a:schemeClr val="bg1"/>
                </a:solidFill>
              </a:rPr>
              <a:t>Как хороша ты в теплый день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bg1"/>
                </a:solidFill>
              </a:rPr>
              <a:t>На празднике весны,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bg1"/>
                </a:solidFill>
              </a:rPr>
              <a:t>Среди приветных деревень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bg1"/>
                </a:solidFill>
              </a:rPr>
              <a:t>Родимой стороны!</a:t>
            </a:r>
          </a:p>
          <a:p>
            <a:pPr marL="0" indent="0" algn="ctr">
              <a:buNone/>
            </a:pPr>
            <a:endParaRPr lang="ru-RU" sz="2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32670" y="1735010"/>
            <a:ext cx="743053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solidFill>
                <a:schemeClr val="bg1"/>
              </a:solidFill>
            </a:endParaRPr>
          </a:p>
          <a:p>
            <a:pPr algn="ctr"/>
            <a:r>
              <a:rPr lang="ru-RU" sz="2000" dirty="0">
                <a:solidFill>
                  <a:schemeClr val="bg1"/>
                </a:solidFill>
              </a:rPr>
              <a:t>Как бодро дышится, когда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</a:rPr>
              <a:t>На поле весь народ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</a:rPr>
              <a:t>Среди свободного труда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</a:rPr>
              <a:t>Все силы отдает!</a:t>
            </a:r>
          </a:p>
          <a:p>
            <a:pPr algn="ctr"/>
            <a:endParaRPr lang="ru-RU" sz="2000" dirty="0">
              <a:solidFill>
                <a:schemeClr val="bg1"/>
              </a:solidFill>
            </a:endParaRPr>
          </a:p>
          <a:p>
            <a:pPr algn="ctr"/>
            <a:r>
              <a:rPr lang="ru-RU" sz="2000" dirty="0">
                <a:solidFill>
                  <a:schemeClr val="bg1"/>
                </a:solidFill>
              </a:rPr>
              <a:t>Каким восторгом мою грудь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</a:rPr>
              <a:t>Ты наполняешь мне,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</a:rPr>
              <a:t>Когда хочу я отдохнуть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</a:rPr>
              <a:t>С тобой наедине!..</a:t>
            </a:r>
          </a:p>
        </p:txBody>
      </p:sp>
    </p:spTree>
    <p:extLst>
      <p:ext uri="{BB962C8B-B14F-4D97-AF65-F5344CB8AC3E}">
        <p14:creationId xmlns:p14="http://schemas.microsoft.com/office/powerpoint/2010/main" val="1678677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Словарная работа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945" y="1934807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u="sng" dirty="0">
                <a:solidFill>
                  <a:schemeClr val="bg1"/>
                </a:solidFill>
              </a:rPr>
              <a:t>МОЛИТВЕННО</a:t>
            </a:r>
            <a:r>
              <a:rPr lang="ru-RU" sz="3600" b="1" i="1" dirty="0">
                <a:solidFill>
                  <a:schemeClr val="bg1"/>
                </a:solidFill>
              </a:rPr>
              <a:t> – </a:t>
            </a:r>
            <a:r>
              <a:rPr lang="ru-RU" sz="3600" dirty="0">
                <a:solidFill>
                  <a:schemeClr val="bg1"/>
                </a:solidFill>
              </a:rPr>
              <a:t>(с молитвой.)</a:t>
            </a:r>
          </a:p>
          <a:p>
            <a:pPr marL="0" indent="0">
              <a:buNone/>
            </a:pPr>
            <a:r>
              <a:rPr lang="ru-RU" sz="3600" b="1" i="1" u="sng" dirty="0">
                <a:solidFill>
                  <a:schemeClr val="bg1"/>
                </a:solidFill>
              </a:rPr>
              <a:t>ЧАРУЮЩИЙ </a:t>
            </a:r>
            <a:r>
              <a:rPr lang="ru-RU" sz="3600" b="1" i="1" dirty="0">
                <a:solidFill>
                  <a:schemeClr val="bg1"/>
                </a:solidFill>
              </a:rPr>
              <a:t>– </a:t>
            </a:r>
            <a:r>
              <a:rPr lang="ru-RU" sz="3600" dirty="0">
                <a:solidFill>
                  <a:schemeClr val="bg1"/>
                </a:solidFill>
              </a:rPr>
              <a:t>(от слова «чары»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bg1"/>
                </a:solidFill>
              </a:rPr>
              <a:t> – волшебство, колдовство.)</a:t>
            </a:r>
          </a:p>
          <a:p>
            <a:pPr marL="0" indent="0">
              <a:buNone/>
            </a:pPr>
            <a:r>
              <a:rPr lang="ru-RU" sz="3600" b="1" i="1" u="sng" dirty="0">
                <a:solidFill>
                  <a:schemeClr val="bg1"/>
                </a:solidFill>
              </a:rPr>
              <a:t>ПРИВЕТНЫЙ </a:t>
            </a:r>
            <a:r>
              <a:rPr lang="ru-RU" sz="3600" b="1" i="1" dirty="0">
                <a:solidFill>
                  <a:schemeClr val="bg1"/>
                </a:solidFill>
              </a:rPr>
              <a:t>– </a:t>
            </a:r>
            <a:r>
              <a:rPr lang="ru-RU" sz="3600" dirty="0">
                <a:solidFill>
                  <a:schemeClr val="bg1"/>
                </a:solidFill>
              </a:rPr>
              <a:t>(обращенное к кому-нибудь выражение чувства личной приязни, доброго пожелания.)</a:t>
            </a:r>
          </a:p>
        </p:txBody>
      </p:sp>
    </p:spTree>
    <p:extLst>
      <p:ext uri="{BB962C8B-B14F-4D97-AF65-F5344CB8AC3E}">
        <p14:creationId xmlns:p14="http://schemas.microsoft.com/office/powerpoint/2010/main" val="4085065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А.В.Жигулин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b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(1930-2000)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12" y="1741016"/>
            <a:ext cx="3251152" cy="4067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089" y="2411191"/>
            <a:ext cx="4039737" cy="2726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5104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75750"/>
            <a:ext cx="9144000" cy="435133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Сегодня на уроке я узнал…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этом уроке я похвалил бы себя за…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Сегодня я сумел…</a:t>
            </a:r>
          </a:p>
          <a:p>
            <a:pPr>
              <a:buFont typeface="Wingdings" pitchFamily="2" charset="2"/>
              <a:buChar char="v"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6750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208</TotalTime>
  <Words>167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Урок литературного чтения</vt:lpstr>
      <vt:lpstr>С.Д. Дрожжин (1848—1930) </vt:lpstr>
      <vt:lpstr>Спиридон Дмитриевич  Дрожжин «Родине»</vt:lpstr>
      <vt:lpstr>Словарная работа</vt:lpstr>
      <vt:lpstr>А.В.Жигулин  (1930-2000)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and.korn@mail.ru</cp:lastModifiedBy>
  <cp:revision>43</cp:revision>
  <dcterms:created xsi:type="dcterms:W3CDTF">2018-09-04T12:10:47Z</dcterms:created>
  <dcterms:modified xsi:type="dcterms:W3CDTF">2021-11-18T15:45:40Z</dcterms:modified>
</cp:coreProperties>
</file>