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3" r:id="rId3"/>
    <p:sldId id="264" r:id="rId4"/>
    <p:sldId id="269" r:id="rId5"/>
    <p:sldId id="307" r:id="rId6"/>
    <p:sldId id="308" r:id="rId7"/>
    <p:sldId id="317" r:id="rId8"/>
    <p:sldId id="311" r:id="rId9"/>
    <p:sldId id="320" r:id="rId10"/>
    <p:sldId id="312" r:id="rId11"/>
    <p:sldId id="314" r:id="rId12"/>
    <p:sldId id="315" r:id="rId13"/>
    <p:sldId id="316" r:id="rId14"/>
    <p:sldId id="302" r:id="rId15"/>
    <p:sldId id="303" r:id="rId16"/>
    <p:sldId id="304" r:id="rId17"/>
    <p:sldId id="318" r:id="rId18"/>
    <p:sldId id="257" r:id="rId19"/>
    <p:sldId id="28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2CEA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4" autoAdjust="0"/>
  </p:normalViewPr>
  <p:slideViewPr>
    <p:cSldViewPr>
      <p:cViewPr>
        <p:scale>
          <a:sx n="87" d="100"/>
          <a:sy n="87" d="100"/>
        </p:scale>
        <p:origin x="-1932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5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96449C-181D-4916-9D70-180AC788EFC8}" type="datetimeFigureOut">
              <a:rPr lang="ru-RU"/>
              <a:pPr>
                <a:defRPr/>
              </a:pPr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73BBAF-055F-4C52-9800-1A16106D7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741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A0F88-925E-42CE-8ED3-51EF53727738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874E3-62F6-423A-A4C4-D8890D811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143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  <p:sp>
        <p:nvSpPr>
          <p:cNvPr id="20483" name="Shape 14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EF7719E-A060-4C25-B810-101336752518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43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8287" cy="40116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755825" y="5079295"/>
            <a:ext cx="6049775" cy="48125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4E3-62F6-423A-A4C4-D8890D811E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3"/>
            <a:ext cx="5760640" cy="12241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068960"/>
            <a:ext cx="504056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945586"/>
      </p:ext>
    </p:extLst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49872"/>
      </p:ext>
    </p:extLst>
  </p:cSld>
  <p:clrMapOvr>
    <a:masterClrMapping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Детский школьный\DetskShkSlid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274638"/>
            <a:ext cx="66246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268538" y="1600200"/>
            <a:ext cx="662463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25400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F6228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4F622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61" r:id="rId4"/>
    <p:sldLayoutId id="2147483662" r:id="rId5"/>
  </p:sldLayoutIdLst>
  <p:transition spd="med"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688" y="1916832"/>
            <a:ext cx="5400600" cy="223224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«Формирование художественно-творческих способностей дошкольников в условиях продуктивных видов деятельности»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980728"/>
            <a:ext cx="5760640" cy="50405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МДОУ ИРМО «Смоленский детский сад»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267744" y="4437112"/>
            <a:ext cx="381642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 Трофимова Н.В.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Виды нетрадиционных техник рисования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4038600" cy="254317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Младшая группа (2-4 года)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рисование полусухой кистью, рисование пальчиком, рисование ладошкой, рисование ватной палочкой, оттиск пробкой.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4876" y="1428736"/>
            <a:ext cx="4038600" cy="25431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Средняя группа(4-5 лет):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оттиск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паралоном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оттиск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печатками из ластика, листьев, восковые мелки + акварель, рисование мятой бумагой, монотипия предметная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4071942"/>
            <a:ext cx="4572032" cy="2523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 (5-7 лет):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монотипия пейзажная, рисование зубной щеткой,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фломастеры,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трубочкой,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рисование нитками, рисование солью, песком, манкой.</a:t>
            </a:r>
          </a:p>
          <a:p>
            <a:endParaRPr lang="ru-RU" dirty="0"/>
          </a:p>
        </p:txBody>
      </p:sp>
      <p:pic>
        <p:nvPicPr>
          <p:cNvPr id="15362" name="Picture 2" descr="https://i0.wp.com/2018-2018.ru/images2/risunokna8martaideidlyarisunkafotoprimer_09579A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929322" y="4357694"/>
            <a:ext cx="2571768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3710338" y="549159"/>
            <a:ext cx="4682950" cy="53733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3000" tIns="41500" rIns="83000" bIns="41500"/>
          <a:lstStyle/>
          <a:p>
            <a:pPr marL="311250" indent="-304046">
              <a:spcBef>
                <a:spcPts val="681"/>
              </a:spcBef>
              <a:buSzPct val="100000"/>
              <a:tabLst>
                <a:tab pos="311250" algn="l"/>
                <a:tab pos="717605" algn="l"/>
                <a:tab pos="1125401" algn="l"/>
                <a:tab pos="1533196" algn="l"/>
                <a:tab pos="1940992" algn="l"/>
                <a:tab pos="2348787" algn="l"/>
                <a:tab pos="2756583" algn="l"/>
                <a:tab pos="3164378" algn="l"/>
                <a:tab pos="3572174" algn="l"/>
                <a:tab pos="3979969" algn="l"/>
                <a:tab pos="4387766" algn="l"/>
                <a:tab pos="4795561" algn="l"/>
                <a:tab pos="5203357" algn="l"/>
                <a:tab pos="5611152" algn="l"/>
                <a:tab pos="6018948" algn="l"/>
                <a:tab pos="6426743" algn="l"/>
                <a:tab pos="6834539" algn="l"/>
                <a:tab pos="7242334" algn="l"/>
                <a:tab pos="7650130" algn="l"/>
                <a:tab pos="8057925" algn="l"/>
                <a:tab pos="8465721" algn="l"/>
              </a:tabLst>
            </a:pPr>
            <a:r>
              <a:rPr lang="ru-RU" altLang="ru-RU" sz="2700" dirty="0">
                <a:solidFill>
                  <a:srgbClr val="FFFFFF"/>
                </a:solidFill>
                <a:latin typeface="Comic Sans MS" pitchFamily="66" charset="0"/>
              </a:rPr>
              <a:t>   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459620" y="2287442"/>
            <a:ext cx="2095080" cy="26276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000" tIns="41500" rIns="83000" bIns="4150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2327009" cy="3512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6622" y="174406"/>
            <a:ext cx="2942020" cy="2183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214818"/>
            <a:ext cx="3112336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2643182"/>
            <a:ext cx="2650582" cy="1872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3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4071942"/>
            <a:ext cx="2298247" cy="2524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6" name="Объект 1"/>
          <p:cNvPicPr>
            <a:picLocks noChangeAspect="1"/>
          </p:cNvPicPr>
          <p:nvPr/>
        </p:nvPicPr>
        <p:blipFill>
          <a:blip r:embed="rId8" cstate="print"/>
          <a:srcRect t="2475"/>
          <a:stretch>
            <a:fillRect/>
          </a:stretch>
        </p:blipFill>
        <p:spPr bwMode="auto">
          <a:xfrm>
            <a:off x="2912406" y="158551"/>
            <a:ext cx="2966497" cy="327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8" name="Picture 16" descr="20191001_1112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17596" flipH="1">
            <a:off x="6600856" y="4553777"/>
            <a:ext cx="1862440" cy="2195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4040188" cy="7826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нетрадиционной аппликации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1124744"/>
            <a:ext cx="4040188" cy="2000264"/>
          </a:xfrm>
        </p:spPr>
        <p:txBody>
          <a:bodyPr/>
          <a:lstStyle/>
          <a:p>
            <a:r>
              <a:rPr lang="ru-RU" dirty="0" smtClean="0"/>
              <a:t>объемная, обрывная, </a:t>
            </a:r>
            <a:r>
              <a:rPr lang="ru-RU" dirty="0" err="1" smtClean="0"/>
              <a:t>квиллинг</a:t>
            </a:r>
            <a:r>
              <a:rPr lang="ru-RU" dirty="0" smtClean="0"/>
              <a:t>, модульная аппликация (мозаика), оригами, из крупы, из ткани.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214290"/>
            <a:ext cx="4041775" cy="7858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нетрадиционной лепки: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214422"/>
            <a:ext cx="4041775" cy="22145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отпечатывание, модульная, </a:t>
            </a:r>
            <a:r>
              <a:rPr lang="ru-RU" dirty="0" err="1" smtClean="0"/>
              <a:t>процрапывание</a:t>
            </a:r>
            <a:r>
              <a:rPr lang="ru-RU" dirty="0" smtClean="0"/>
              <a:t>, на каркасе, из колец (жгутики) конструктивная, </a:t>
            </a:r>
            <a:r>
              <a:rPr lang="ru-RU" dirty="0" err="1" smtClean="0"/>
              <a:t>пластилинография</a:t>
            </a:r>
            <a:r>
              <a:rPr lang="ru-RU" dirty="0" smtClean="0"/>
              <a:t>, </a:t>
            </a:r>
            <a:r>
              <a:rPr lang="ru-RU" dirty="0" err="1" smtClean="0"/>
              <a:t>тестография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57562"/>
            <a:ext cx="1831394" cy="1373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786322"/>
            <a:ext cx="3400542" cy="19616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357562"/>
            <a:ext cx="2067060" cy="1357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286124"/>
            <a:ext cx="3007175" cy="1572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5000636"/>
            <a:ext cx="1214446" cy="16970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5000636"/>
            <a:ext cx="11638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2396" y="5214950"/>
            <a:ext cx="1300124" cy="1125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692696"/>
            <a:ext cx="6059016" cy="17970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Виды</a:t>
            </a:r>
            <a:r>
              <a:rPr lang="ru-RU" b="1" dirty="0" smtClean="0"/>
              <a:t> </a:t>
            </a:r>
            <a:r>
              <a:rPr lang="ru-RU" dirty="0" smtClean="0"/>
              <a:t>конструирования в детском саду: техническое и художественное.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678088" y="2564904"/>
            <a:ext cx="6465912" cy="3097203"/>
          </a:xfrm>
        </p:spPr>
        <p:txBody>
          <a:bodyPr>
            <a:normAutofit fontScale="92500" lnSpcReduction="10000"/>
          </a:bodyPr>
          <a:lstStyle/>
          <a:p>
            <a:pPr eaLnBrk="1"/>
            <a:endParaRPr lang="ru-RU" altLang="ru-RU" sz="24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buNone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 СТРОИТЕЛЬНОГО  МАТЕРИАЛА</a:t>
            </a:r>
          </a:p>
          <a:p>
            <a:pPr algn="ctr" eaLnBrk="1">
              <a:buNone/>
            </a:pPr>
            <a:endParaRPr lang="ru-RU" alt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ИЗ ПРИРОДНОГО МАТЕРИАЛА</a:t>
            </a:r>
          </a:p>
          <a:p>
            <a:pPr algn="ctr" eaLnBrk="1">
              <a:buNone/>
            </a:pPr>
            <a:endParaRPr lang="ru-RU" alt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ИЗ ДЕТАЛЕЙ КОНСТРУКТОРОВ</a:t>
            </a:r>
          </a:p>
          <a:p>
            <a:pPr algn="ctr" eaLnBrk="1">
              <a:buNone/>
            </a:pPr>
            <a:endParaRPr lang="ru-RU" alt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ИЗ БУМАГИ</a:t>
            </a:r>
          </a:p>
        </p:txBody>
      </p:sp>
      <p:pic>
        <p:nvPicPr>
          <p:cNvPr id="1026" name="Picture 2" descr="https://3.bp.blogspot.com/-VBt1DTehvfc/W7eHG-T906I/AAAAAAAABMs/5Q-cCWSeWhYK3vMUqs8ujGZfJPcrhC_HACLcBGAs/s1600/%25D1%2580%25D0%25B5%25D0%25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733256"/>
            <a:ext cx="2571768" cy="910011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2937482" cy="19206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3214710" cy="238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011503"/>
            <a:ext cx="2473630" cy="1846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772816"/>
            <a:ext cx="8497887" cy="638596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стимулировать развитие творческих способностей ребенка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276872"/>
            <a:ext cx="8497887" cy="4420791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Создавать благоприятную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окружающую атмосферу.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Доброжелательность воспитателя  или родителя.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Отсутствие критики в адрес малыша.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Поощрение его оригинальных идей, восторг при их реализации.</a:t>
            </a:r>
          </a:p>
          <a:p>
            <a:pPr lvl="0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Давать озможность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практических занятий.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79139065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772816"/>
            <a:ext cx="8497887" cy="504056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стимулировать развитие творческих способностей ребенка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060848"/>
            <a:ext cx="8497887" cy="4636815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Здоровый личный пример творческого подхода к решению разного рода проблем.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Предоставление возможности ребенку задавать вопросы по теме.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Возможность давать высказаться в процессе обучения, игр.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Отсутствие у ребенка страха быть непонятым или высмеянным в случае, если что-либо не получается.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123701873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268538" y="116632"/>
            <a:ext cx="6624637" cy="655245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Можно смело утверждать, что творческие способности есть у каждого ребенка, особенно, когда он здоров и хорошо развивается. Поэтому развивать эти способности необходимо в теории и на </a:t>
            </a: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практике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 descr="http://blogs.bebeshka.info/images/articles/2016-05-04_17220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3347864" cy="2347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43861040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052736"/>
            <a:ext cx="6120680" cy="482453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 в детском саду отвечает потребностям и интересам дошкольников и обладает широкими возможностями для познавательного, социально-коммуникативного, речевого, художественно-эстетического, физического развития.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Ребенку предоставляются практически неограниченные возможности для самовыражения и творчества в продуктивных видах деятельности и развиваясь в общении с окружающими он получает позитивный эффект от результата и процесса деятельности.</a:t>
            </a:r>
            <a:endParaRPr lang="ru-RU" sz="2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Вывод:</a:t>
            </a:r>
            <a:endParaRPr lang="ru-RU" sz="3600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34963" y="1268413"/>
            <a:ext cx="8497887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Ребёнок  </a:t>
            </a: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творит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мир!</a:t>
            </a: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95288" y="2348880"/>
            <a:ext cx="8497887" cy="434878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редоставьте ребёнку  безопасное 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пространство, где  потребность  в  творческом самовыражении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найдёт 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свой  выход.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mirboga.ru/sites/default/files/inlineimages/blogentry/3638/48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784" y="4239136"/>
            <a:ext cx="3426616" cy="2430224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763713" y="908050"/>
            <a:ext cx="5400575" cy="4033118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Благодарю  за  внимание!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творческих успехов!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6880566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5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354755" y="1222587"/>
            <a:ext cx="8497887" cy="535689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учат </a:t>
            </a: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голову, затем поумневшая голова учит руки, а умелые руки снова способствуют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развитию мозга». </a:t>
            </a: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И. П. Павлов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18005"/>
            <a:ext cx="1831955" cy="192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753844459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195835" y="476672"/>
            <a:ext cx="6624637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6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является важнейшей характеристикой личности,  и формировать его необходимо у ребёнка с самого раннего возраста. Особое место в развитии творчества имеет дошкольный период развития.</a:t>
            </a:r>
          </a:p>
          <a:p>
            <a:pPr marL="0" indent="0">
              <a:buNone/>
            </a:pPr>
            <a:endParaRPr lang="ru-RU" sz="3600" dirty="0" smtClean="0"/>
          </a:p>
        </p:txBody>
      </p:sp>
      <p:pic>
        <p:nvPicPr>
          <p:cNvPr id="13314" name="Picture 2" descr="https://rebenkoved.ru/wp-content/uploads/2016/10/otkrytie-lagerya-kreativnyy-zavo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67" y="4581128"/>
            <a:ext cx="2736304" cy="2008448"/>
          </a:xfrm>
          <a:prstGeom prst="round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9951339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497887" cy="11430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Продуктивная  деятельность -   </a:t>
            </a:r>
            <a:r>
              <a:rPr lang="ru-RU" sz="1800" b="1" dirty="0" err="1" smtClean="0">
                <a:solidFill>
                  <a:srgbClr val="002060"/>
                </a:solidFill>
              </a:rPr>
              <a:t>деятельность</a:t>
            </a:r>
            <a:r>
              <a:rPr lang="ru-RU" sz="1800" b="1" dirty="0" smtClean="0">
                <a:solidFill>
                  <a:srgbClr val="002060"/>
                </a:solidFill>
              </a:rPr>
              <a:t> детей под руководством взрослого, в результате которой появляется определённый продукт </a:t>
            </a:r>
            <a:r>
              <a:rPr lang="ru-RU" sz="1800" b="1" i="1" dirty="0" smtClean="0">
                <a:solidFill>
                  <a:srgbClr val="002060"/>
                </a:solidFill>
              </a:rPr>
              <a:t>(</a:t>
            </a:r>
            <a:r>
              <a:rPr lang="ru-RU" sz="1800" b="1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постройка, рисунок, аппликация, лепная поделка и т.п.)</a:t>
            </a:r>
            <a:r>
              <a:rPr lang="ru-RU" sz="1800" b="1" i="1" dirty="0" smtClean="0">
                <a:solidFill>
                  <a:srgbClr val="002060"/>
                </a:solidFill>
              </a:rPr>
              <a:t>.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ее видами являются конструктивная и изобразительная деятельность (рисование, аппликация, лепка).</a:t>
            </a:r>
            <a:r>
              <a:rPr lang="ru-RU" sz="18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8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64860"/>
            <a:ext cx="5530446" cy="391432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35387443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332656"/>
            <a:ext cx="6624637" cy="506888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Продуктивная деятельность  в детском саду – это вид культурной практики, где происходит успешное формирование и реализация способностей воспитанников, и который можно организовать в форме совместной деятельности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взрослого с детьми.</a:t>
            </a:r>
            <a:endParaRPr lang="ru-RU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149282" cy="1800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Продуктивная деятельность </a:t>
            </a:r>
            <a:r>
              <a:rPr lang="ru-RU" sz="2800" dirty="0" smtClean="0">
                <a:solidFill>
                  <a:srgbClr val="7030A0"/>
                </a:solidFill>
              </a:rPr>
              <a:t>- </a:t>
            </a:r>
            <a:r>
              <a:rPr lang="ru-RU" sz="2800" b="1" dirty="0" smtClean="0">
                <a:solidFill>
                  <a:srgbClr val="7030A0"/>
                </a:solidFill>
              </a:rPr>
              <a:t>развивает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образные формы мышления,  целенаправленность, умение планировать и достигать результата,  оказывает позитивное влияние на эмоционально-личностное становление ребенка, дает возможность для творчества, воспитывает самостоятельность, формирует умение предвидеть будущий результат, развивает пространственно-образное мышление, дает толчок обогащению речи, а также повышает уровень подготовленности детей к школьному обучению.</a:t>
            </a:r>
            <a:r>
              <a:rPr lang="ru-RU" sz="2800" dirty="0" smtClean="0">
                <a:solidFill>
                  <a:srgbClr val="7030A0"/>
                </a:solidFill>
              </a:rPr>
              <a:t> 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72331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hape 101"/>
          <p:cNvSpPr>
            <a:spLocks noChangeArrowheads="1"/>
          </p:cNvSpPr>
          <p:nvPr/>
        </p:nvSpPr>
        <p:spPr bwMode="auto">
          <a:xfrm>
            <a:off x="251520" y="1268760"/>
            <a:ext cx="2016224" cy="2952328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FFCC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sz="1800" b="1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Продуктивные виды деятельности </a:t>
            </a:r>
            <a:endParaRPr lang="ru-RU" sz="1800" b="1" dirty="0" smtClean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способствуют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291" name="Shape 102"/>
          <p:cNvSpPr>
            <a:spLocks noChangeArrowheads="1"/>
          </p:cNvSpPr>
          <p:nvPr/>
        </p:nvSpPr>
        <p:spPr bwMode="auto">
          <a:xfrm>
            <a:off x="2267744" y="260648"/>
            <a:ext cx="2520280" cy="829733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познавательному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развитию</a:t>
            </a:r>
          </a:p>
        </p:txBody>
      </p:sp>
      <p:sp>
        <p:nvSpPr>
          <p:cNvPr id="12292" name="Shape 103"/>
          <p:cNvSpPr>
            <a:spLocks noChangeArrowheads="1"/>
          </p:cNvSpPr>
          <p:nvPr/>
        </p:nvSpPr>
        <p:spPr bwMode="auto">
          <a:xfrm>
            <a:off x="2915816" y="1700808"/>
            <a:ext cx="2592288" cy="10081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социально-коммуникативному  развитию</a:t>
            </a:r>
            <a:endParaRPr lang="ru-RU" sz="2000" b="1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293" name="Shape 104"/>
          <p:cNvSpPr>
            <a:spLocks noChangeArrowheads="1"/>
          </p:cNvSpPr>
          <p:nvPr/>
        </p:nvSpPr>
        <p:spPr bwMode="auto">
          <a:xfrm>
            <a:off x="3275856" y="3573016"/>
            <a:ext cx="1872208" cy="74718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речевому  развитию</a:t>
            </a:r>
            <a:endParaRPr lang="ru-RU" sz="2000" b="1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294" name="Shape 105"/>
          <p:cNvSpPr>
            <a:spLocks noChangeArrowheads="1"/>
          </p:cNvSpPr>
          <p:nvPr/>
        </p:nvSpPr>
        <p:spPr bwMode="auto">
          <a:xfrm>
            <a:off x="251520" y="5085184"/>
            <a:ext cx="1853754" cy="82973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физическому развитию</a:t>
            </a:r>
          </a:p>
        </p:txBody>
      </p:sp>
      <p:cxnSp>
        <p:nvCxnSpPr>
          <p:cNvPr id="12295" name="Shape 106"/>
          <p:cNvCxnSpPr>
            <a:cxnSpLocks noChangeShapeType="1"/>
            <a:stCxn id="12290" idx="0"/>
            <a:endCxn id="12291" idx="1"/>
          </p:cNvCxnSpPr>
          <p:nvPr/>
        </p:nvCxnSpPr>
        <p:spPr bwMode="auto">
          <a:xfrm flipV="1">
            <a:off x="1259632" y="675515"/>
            <a:ext cx="1008112" cy="59324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296" name="Shape 107"/>
          <p:cNvCxnSpPr>
            <a:cxnSpLocks noChangeShapeType="1"/>
            <a:stCxn id="12290" idx="3"/>
            <a:endCxn id="12292" idx="1"/>
          </p:cNvCxnSpPr>
          <p:nvPr/>
        </p:nvCxnSpPr>
        <p:spPr bwMode="auto">
          <a:xfrm flipV="1">
            <a:off x="2267744" y="2204864"/>
            <a:ext cx="648072" cy="54006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297" name="Shape 108"/>
          <p:cNvCxnSpPr>
            <a:cxnSpLocks noChangeShapeType="1"/>
            <a:stCxn id="12290" idx="3"/>
            <a:endCxn id="12293" idx="0"/>
          </p:cNvCxnSpPr>
          <p:nvPr/>
        </p:nvCxnSpPr>
        <p:spPr bwMode="auto">
          <a:xfrm>
            <a:off x="2267744" y="2744924"/>
            <a:ext cx="1944216" cy="82809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298" name="Shape 109"/>
          <p:cNvCxnSpPr>
            <a:cxnSpLocks noChangeShapeType="1"/>
            <a:stCxn id="12290" idx="2"/>
            <a:endCxn id="12294" idx="0"/>
          </p:cNvCxnSpPr>
          <p:nvPr/>
        </p:nvCxnSpPr>
        <p:spPr bwMode="auto">
          <a:xfrm flipH="1">
            <a:off x="1178397" y="4221088"/>
            <a:ext cx="81235" cy="86409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299" name="Shape 110"/>
          <p:cNvSpPr>
            <a:spLocks noChangeArrowheads="1"/>
          </p:cNvSpPr>
          <p:nvPr/>
        </p:nvSpPr>
        <p:spPr bwMode="auto">
          <a:xfrm>
            <a:off x="6876256" y="188640"/>
            <a:ext cx="1584176" cy="36004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воображение</a:t>
            </a:r>
          </a:p>
        </p:txBody>
      </p:sp>
      <p:sp>
        <p:nvSpPr>
          <p:cNvPr id="12300" name="Shape 111"/>
          <p:cNvSpPr>
            <a:spLocks noChangeArrowheads="1"/>
          </p:cNvSpPr>
          <p:nvPr/>
        </p:nvSpPr>
        <p:spPr bwMode="auto">
          <a:xfrm>
            <a:off x="6876256" y="620688"/>
            <a:ext cx="1587054" cy="237067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мышление</a:t>
            </a:r>
          </a:p>
        </p:txBody>
      </p:sp>
      <p:sp>
        <p:nvSpPr>
          <p:cNvPr id="12301" name="Shape 112"/>
          <p:cNvSpPr>
            <a:spLocks noChangeArrowheads="1"/>
          </p:cNvSpPr>
          <p:nvPr/>
        </p:nvSpPr>
        <p:spPr bwMode="auto">
          <a:xfrm>
            <a:off x="6876256" y="908720"/>
            <a:ext cx="1584176" cy="23918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память</a:t>
            </a:r>
          </a:p>
        </p:txBody>
      </p:sp>
      <p:sp>
        <p:nvSpPr>
          <p:cNvPr id="12302" name="Shape 113"/>
          <p:cNvSpPr>
            <a:spLocks noChangeArrowheads="1"/>
          </p:cNvSpPr>
          <p:nvPr/>
        </p:nvSpPr>
        <p:spPr bwMode="auto">
          <a:xfrm>
            <a:off x="6876256" y="1268760"/>
            <a:ext cx="1584176" cy="237067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восприятие</a:t>
            </a:r>
          </a:p>
        </p:txBody>
      </p:sp>
      <p:cxnSp>
        <p:nvCxnSpPr>
          <p:cNvPr id="12303" name="Shape 114"/>
          <p:cNvCxnSpPr>
            <a:cxnSpLocks noChangeShapeType="1"/>
            <a:stCxn id="12291" idx="3"/>
            <a:endCxn id="12299" idx="1"/>
          </p:cNvCxnSpPr>
          <p:nvPr/>
        </p:nvCxnSpPr>
        <p:spPr bwMode="auto">
          <a:xfrm flipV="1">
            <a:off x="4788024" y="368660"/>
            <a:ext cx="2088232" cy="30685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04" name="Shape 115"/>
          <p:cNvCxnSpPr>
            <a:cxnSpLocks noChangeShapeType="1"/>
            <a:stCxn id="12291" idx="3"/>
            <a:endCxn id="12300" idx="1"/>
          </p:cNvCxnSpPr>
          <p:nvPr/>
        </p:nvCxnSpPr>
        <p:spPr bwMode="auto">
          <a:xfrm>
            <a:off x="4788024" y="675515"/>
            <a:ext cx="2088232" cy="6370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05" name="Shape 116"/>
          <p:cNvCxnSpPr>
            <a:cxnSpLocks noChangeShapeType="1"/>
            <a:stCxn id="12291" idx="3"/>
            <a:endCxn id="12301" idx="1"/>
          </p:cNvCxnSpPr>
          <p:nvPr/>
        </p:nvCxnSpPr>
        <p:spPr bwMode="auto">
          <a:xfrm>
            <a:off x="4788024" y="675515"/>
            <a:ext cx="2088232" cy="35279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06" name="Shape 117"/>
          <p:cNvCxnSpPr>
            <a:cxnSpLocks noChangeShapeType="1"/>
            <a:stCxn id="12291" idx="3"/>
            <a:endCxn id="12302" idx="1"/>
          </p:cNvCxnSpPr>
          <p:nvPr/>
        </p:nvCxnSpPr>
        <p:spPr bwMode="auto">
          <a:xfrm>
            <a:off x="4788024" y="675515"/>
            <a:ext cx="2088232" cy="71177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307" name="Shape 118"/>
          <p:cNvSpPr>
            <a:spLocks noChangeArrowheads="1"/>
          </p:cNvSpPr>
          <p:nvPr/>
        </p:nvSpPr>
        <p:spPr bwMode="auto">
          <a:xfrm>
            <a:off x="6804248" y="1700808"/>
            <a:ext cx="2016224" cy="2941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активность</a:t>
            </a:r>
          </a:p>
        </p:txBody>
      </p:sp>
      <p:sp>
        <p:nvSpPr>
          <p:cNvPr id="12308" name="Shape 119"/>
          <p:cNvSpPr>
            <a:spLocks noChangeArrowheads="1"/>
          </p:cNvSpPr>
          <p:nvPr/>
        </p:nvSpPr>
        <p:spPr bwMode="auto">
          <a:xfrm>
            <a:off x="6732240" y="2060848"/>
            <a:ext cx="2088232" cy="36004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самостоятельность</a:t>
            </a:r>
          </a:p>
        </p:txBody>
      </p:sp>
      <p:sp>
        <p:nvSpPr>
          <p:cNvPr id="12309" name="Shape 120"/>
          <p:cNvSpPr>
            <a:spLocks noChangeArrowheads="1"/>
          </p:cNvSpPr>
          <p:nvPr/>
        </p:nvSpPr>
        <p:spPr bwMode="auto">
          <a:xfrm>
            <a:off x="6732240" y="2492896"/>
            <a:ext cx="2088231" cy="27695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инициатива</a:t>
            </a:r>
          </a:p>
        </p:txBody>
      </p:sp>
      <p:sp>
        <p:nvSpPr>
          <p:cNvPr id="12310" name="Shape 121"/>
          <p:cNvSpPr>
            <a:spLocks noChangeArrowheads="1"/>
          </p:cNvSpPr>
          <p:nvPr/>
        </p:nvSpPr>
        <p:spPr bwMode="auto">
          <a:xfrm>
            <a:off x="6228184" y="2852936"/>
            <a:ext cx="2664296" cy="57606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целеустремленность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cxnSp>
        <p:nvCxnSpPr>
          <p:cNvPr id="12311" name="Shape 122"/>
          <p:cNvCxnSpPr>
            <a:cxnSpLocks noChangeShapeType="1"/>
            <a:stCxn id="12292" idx="3"/>
            <a:endCxn id="12307" idx="1"/>
          </p:cNvCxnSpPr>
          <p:nvPr/>
        </p:nvCxnSpPr>
        <p:spPr bwMode="auto">
          <a:xfrm flipV="1">
            <a:off x="5508104" y="1847896"/>
            <a:ext cx="1296144" cy="35696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312" name="Shape 123"/>
          <p:cNvCxnSpPr>
            <a:cxnSpLocks noChangeShapeType="1"/>
            <a:stCxn id="12292" idx="3"/>
            <a:endCxn id="12308" idx="1"/>
          </p:cNvCxnSpPr>
          <p:nvPr/>
        </p:nvCxnSpPr>
        <p:spPr bwMode="auto">
          <a:xfrm>
            <a:off x="5508104" y="2204864"/>
            <a:ext cx="1224136" cy="3600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313" name="Shape 124"/>
          <p:cNvCxnSpPr>
            <a:cxnSpLocks noChangeShapeType="1"/>
            <a:stCxn id="12292" idx="3"/>
            <a:endCxn id="12309" idx="1"/>
          </p:cNvCxnSpPr>
          <p:nvPr/>
        </p:nvCxnSpPr>
        <p:spPr bwMode="auto">
          <a:xfrm>
            <a:off x="5508104" y="2204864"/>
            <a:ext cx="1224136" cy="42650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314" name="Shape 125"/>
          <p:cNvCxnSpPr>
            <a:cxnSpLocks noChangeShapeType="1"/>
            <a:stCxn id="12292" idx="3"/>
            <a:endCxn id="12310" idx="1"/>
          </p:cNvCxnSpPr>
          <p:nvPr/>
        </p:nvCxnSpPr>
        <p:spPr bwMode="auto">
          <a:xfrm>
            <a:off x="5508104" y="2204864"/>
            <a:ext cx="720080" cy="93610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315" name="Shape 126"/>
          <p:cNvSpPr>
            <a:spLocks noChangeArrowheads="1"/>
          </p:cNvSpPr>
          <p:nvPr/>
        </p:nvSpPr>
        <p:spPr bwMode="auto">
          <a:xfrm>
            <a:off x="6156176" y="3573016"/>
            <a:ext cx="2808312" cy="50405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комментирование своих  действий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316" name="Shape 127"/>
          <p:cNvSpPr>
            <a:spLocks noChangeArrowheads="1"/>
          </p:cNvSpPr>
          <p:nvPr/>
        </p:nvSpPr>
        <p:spPr bwMode="auto">
          <a:xfrm>
            <a:off x="6228184" y="4149080"/>
            <a:ext cx="2736304" cy="29633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сравнение, объяснения  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317" name="Shape 128"/>
          <p:cNvSpPr>
            <a:spLocks noChangeArrowheads="1"/>
          </p:cNvSpPr>
          <p:nvPr/>
        </p:nvSpPr>
        <p:spPr bwMode="auto">
          <a:xfrm>
            <a:off x="6228184" y="4509120"/>
            <a:ext cx="2736304" cy="504056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рассказ, ответы на вопросы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cxnSp>
        <p:nvCxnSpPr>
          <p:cNvPr id="12318" name="Shape 129"/>
          <p:cNvCxnSpPr>
            <a:cxnSpLocks noChangeShapeType="1"/>
            <a:stCxn id="12293" idx="3"/>
            <a:endCxn id="12315" idx="1"/>
          </p:cNvCxnSpPr>
          <p:nvPr/>
        </p:nvCxnSpPr>
        <p:spPr bwMode="auto">
          <a:xfrm flipV="1">
            <a:off x="5148064" y="3825044"/>
            <a:ext cx="1008112" cy="12156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19" name="Shape 130"/>
          <p:cNvCxnSpPr>
            <a:cxnSpLocks noChangeShapeType="1"/>
            <a:stCxn id="12293" idx="3"/>
            <a:endCxn id="12316" idx="1"/>
          </p:cNvCxnSpPr>
          <p:nvPr/>
        </p:nvCxnSpPr>
        <p:spPr bwMode="auto">
          <a:xfrm>
            <a:off x="5148064" y="3946608"/>
            <a:ext cx="1080120" cy="35063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20" name="Shape 131"/>
          <p:cNvCxnSpPr>
            <a:cxnSpLocks noChangeShapeType="1"/>
            <a:stCxn id="12293" idx="3"/>
            <a:endCxn id="12317" idx="1"/>
          </p:cNvCxnSpPr>
          <p:nvPr/>
        </p:nvCxnSpPr>
        <p:spPr bwMode="auto">
          <a:xfrm>
            <a:off x="5148064" y="3946608"/>
            <a:ext cx="1080120" cy="81454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321" name="Shape 132"/>
          <p:cNvSpPr>
            <a:spLocks noChangeArrowheads="1"/>
          </p:cNvSpPr>
          <p:nvPr/>
        </p:nvSpPr>
        <p:spPr bwMode="auto">
          <a:xfrm>
            <a:off x="2915816" y="4653136"/>
            <a:ext cx="2952328" cy="504056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поднимает  общий жизненный тонус</a:t>
            </a:r>
          </a:p>
        </p:txBody>
      </p:sp>
      <p:sp>
        <p:nvSpPr>
          <p:cNvPr id="12322" name="Shape 133"/>
          <p:cNvSpPr>
            <a:spLocks noChangeArrowheads="1"/>
          </p:cNvSpPr>
          <p:nvPr/>
        </p:nvSpPr>
        <p:spPr bwMode="auto">
          <a:xfrm>
            <a:off x="3203848" y="5229200"/>
            <a:ext cx="3456384" cy="576064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создаёт бодрое, жизнерадостное настроение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2323" name="Shape 134"/>
          <p:cNvSpPr>
            <a:spLocks noChangeArrowheads="1"/>
          </p:cNvSpPr>
          <p:nvPr/>
        </p:nvSpPr>
        <p:spPr bwMode="auto">
          <a:xfrm>
            <a:off x="3131840" y="5877273"/>
            <a:ext cx="4536504" cy="43204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развивает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общую и мелкую 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моторику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рук</a:t>
            </a:r>
            <a:endParaRPr lang="ru-RU" dirty="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cxnSp>
        <p:nvCxnSpPr>
          <p:cNvPr id="12324" name="Shape 135"/>
          <p:cNvCxnSpPr>
            <a:cxnSpLocks noChangeShapeType="1"/>
            <a:stCxn id="12294" idx="3"/>
            <a:endCxn id="12321" idx="1"/>
          </p:cNvCxnSpPr>
          <p:nvPr/>
        </p:nvCxnSpPr>
        <p:spPr bwMode="auto">
          <a:xfrm flipV="1">
            <a:off x="2105274" y="4905164"/>
            <a:ext cx="810542" cy="59488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325" name="Shape 136"/>
          <p:cNvCxnSpPr>
            <a:cxnSpLocks noChangeShapeType="1"/>
            <a:stCxn id="12294" idx="3"/>
            <a:endCxn id="12322" idx="1"/>
          </p:cNvCxnSpPr>
          <p:nvPr/>
        </p:nvCxnSpPr>
        <p:spPr bwMode="auto">
          <a:xfrm>
            <a:off x="2105274" y="5500051"/>
            <a:ext cx="1098574" cy="1718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326" name="Shape 137"/>
          <p:cNvCxnSpPr>
            <a:cxnSpLocks noChangeShapeType="1"/>
            <a:stCxn id="12294" idx="3"/>
            <a:endCxn id="12323" idx="1"/>
          </p:cNvCxnSpPr>
          <p:nvPr/>
        </p:nvCxnSpPr>
        <p:spPr bwMode="auto">
          <a:xfrm>
            <a:off x="2105274" y="5500051"/>
            <a:ext cx="1026566" cy="59324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Детский школьный\DetskShkPr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149282" cy="1800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259632" y="1268760"/>
            <a:ext cx="6624637" cy="72008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Методы работы педагога: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5544616" cy="4143404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игровой мотивации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(интерес к действиям, желание заниматься);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Наглядные методы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(рассматривание, наблюдение, слайды, презентации, картины, схемы, видеофильмы, экскурсии и т.д.);</a:t>
            </a:r>
          </a:p>
          <a:p>
            <a:pPr algn="just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Словесные методы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(рассказ, художественное слово, беседа, объяснение, пояснение, напоминание, поощрение);</a:t>
            </a:r>
          </a:p>
          <a:p>
            <a:pPr algn="just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Практические методы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(метод упражнений, метод лабораторных работ, метод практических работ, метод игры, метод моделирования, элементарный метод); </a:t>
            </a:r>
          </a:p>
          <a:p>
            <a:pPr algn="just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Репродуктивный метод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(прием повтора; работа в тетрадях с графическими заданиями; выполнение формообразующих движений рукой).</a:t>
            </a:r>
          </a:p>
        </p:txBody>
      </p:sp>
      <p:pic>
        <p:nvPicPr>
          <p:cNvPr id="7" name="Picture 2" descr="https://present-dv.ru/public/open-graph/2019/02/20/5c6cd1def7d7196e857bc6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636912"/>
            <a:ext cx="2782662" cy="2782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372331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8538" y="476672"/>
            <a:ext cx="6624637" cy="6192416"/>
          </a:xfrm>
        </p:spPr>
        <p:txBody>
          <a:bodyPr/>
          <a:lstStyle/>
          <a:p>
            <a:r>
              <a:rPr lang="ru-RU" dirty="0" smtClean="0"/>
              <a:t>Одним из подходов организации продуктивных видов деятельности является освоение нетрадиционных техник </a:t>
            </a:r>
            <a:r>
              <a:rPr lang="ru-RU" dirty="0" smtClean="0"/>
              <a:t>изображения </a:t>
            </a:r>
            <a:r>
              <a:rPr lang="ru-RU" smtClean="0"/>
              <a:t>и конструирования. </a:t>
            </a:r>
            <a:r>
              <a:rPr lang="ru-RU" dirty="0" smtClean="0"/>
              <a:t>Плюс данных технологий, заключается в том, что взрослый даёт только технику выполнения работы. Всё остальное ребёнок додумывает сам.</a:t>
            </a:r>
            <a:endParaRPr lang="ru-RU" dirty="0"/>
          </a:p>
        </p:txBody>
      </p:sp>
    </p:spTree>
  </p:cSld>
  <p:clrMapOvr>
    <a:masterClrMapping/>
  </p:clrMapOvr>
  <p:transition spd="med">
    <p:pull dir="lu"/>
  </p:transition>
</p:sld>
</file>

<file path=ppt/theme/theme1.xml><?xml version="1.0" encoding="utf-8"?>
<a:theme xmlns:a="http://schemas.openxmlformats.org/drawingml/2006/main" name="Развитие  творческих способносте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Развитие  творческих способностей</Template>
  <TotalTime>803</TotalTime>
  <Words>690</Words>
  <Application>Microsoft Office PowerPoint</Application>
  <PresentationFormat>Экран (4:3)</PresentationFormat>
  <Paragraphs>85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Развитие  творческих способностей</vt:lpstr>
      <vt:lpstr>«Формирование художественно-творческих способностей дошкольников в условиях продуктивных видов деятельности» </vt:lpstr>
      <vt:lpstr>Слайд 2</vt:lpstr>
      <vt:lpstr>Слайд 3</vt:lpstr>
      <vt:lpstr>Продуктивная  деятельность -   деятельность детей под руководством взрослого, в результате которой появляется определённый продукт (постройка, рисунок, аппликация, лепная поделка и т.п.). Основными ее видами являются конструктивная и изобразительная деятельность (рисование, аппликация, лепка). </vt:lpstr>
      <vt:lpstr>Слайд 5</vt:lpstr>
      <vt:lpstr> Продуктивная деятельность - развивает образные формы мышления,  целенаправленность, умение планировать и достигать результата,  оказывает позитивное влияние на эмоционально-личностное становление ребенка, дает возможность для творчества, воспитывает самостоятельность, формирует умение предвидеть будущий результат, развивает пространственно-образное мышление, дает толчок обогащению речи, а также повышает уровень подготовленности детей к школьному обучению. </vt:lpstr>
      <vt:lpstr>Слайд 7</vt:lpstr>
      <vt:lpstr> </vt:lpstr>
      <vt:lpstr>Слайд 9</vt:lpstr>
      <vt:lpstr> Виды нетрадиционных техник рисования </vt:lpstr>
      <vt:lpstr>Слайд 11</vt:lpstr>
      <vt:lpstr>Слайд 12</vt:lpstr>
      <vt:lpstr> Виды конструирования в детском саду: техническое и художественное.  </vt:lpstr>
      <vt:lpstr>Как стимулировать развитие творческих способностей ребенка </vt:lpstr>
      <vt:lpstr>Как стимулировать развитие творческих способностей ребенка </vt:lpstr>
      <vt:lpstr>Слайд 16</vt:lpstr>
      <vt:lpstr>Слайд 17</vt:lpstr>
      <vt:lpstr>Ребёнок  творит  мир!</vt:lpstr>
      <vt:lpstr>Благодарю  за  внимание! Желаю творческих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у детей дошкольного возраста</dc:title>
  <dc:creator>user</dc:creator>
  <dc:description>http://propowerpoint.ru - Бесплатные шаблоны для презентаций. Полезные советы и уроки  PowerPoint .</dc:description>
  <cp:lastModifiedBy>User</cp:lastModifiedBy>
  <cp:revision>67</cp:revision>
  <dcterms:created xsi:type="dcterms:W3CDTF">2017-08-14T05:51:01Z</dcterms:created>
  <dcterms:modified xsi:type="dcterms:W3CDTF">2021-11-16T08:58:40Z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1199708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