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62" r:id="rId4"/>
    <p:sldId id="258" r:id="rId5"/>
    <p:sldId id="263" r:id="rId6"/>
    <p:sldId id="273" r:id="rId7"/>
    <p:sldId id="266" r:id="rId8"/>
    <p:sldId id="267" r:id="rId9"/>
    <p:sldId id="270" r:id="rId10"/>
    <p:sldId id="276" r:id="rId11"/>
    <p:sldId id="277" r:id="rId12"/>
    <p:sldId id="274" r:id="rId13"/>
    <p:sldId id="279" r:id="rId14"/>
    <p:sldId id="28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0000"/>
    <a:srgbClr val="6C0000"/>
    <a:srgbClr val="CC0000"/>
    <a:srgbClr val="005000"/>
    <a:srgbClr val="007A00"/>
    <a:srgbClr val="194B32"/>
    <a:srgbClr val="006600"/>
    <a:srgbClr val="7538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B4CD6-CC70-4585-8E69-99B3B34AB859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FB6AE-18B2-40C8-842B-D6F4FF06F5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F2704-315C-44CD-B9C7-5C67A7F250C2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CB253-3A51-47AF-836C-7964EFC68E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20BA0-E979-47FA-9CD6-93632026985A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3E1B3-AFB1-4A38-86B0-4BE9236FB8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58E0B-CB9E-4587-B480-ACA0AE7EAB7F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41A9B-79FE-4862-923E-C7F267500F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643C2-B04A-4A52-86E7-B4913CF444F5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488E4-4081-4DA7-9B56-983CD20E02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72D5C-7541-4B49-9C53-120D55D6602D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147E9-5EA6-4D0D-A25A-61E5C2752D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08AEF-7646-4B56-B0DC-A886FD57C6D2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ADE76-C748-41AE-827D-2E8A4CE0DB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D6BCA-1D13-44C1-A6BC-C81E9B086195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39214-6E77-4DAD-BADE-8279D08AB0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32D43-6313-4DDC-87D2-DC519AAF97A9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651C9-C884-4C97-B33C-BBAB67B9E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9D734-179C-4080-B8D5-9545FE5794E9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D4603-CC15-4949-863C-0449236848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D0276-840F-4AC0-B625-F395CC974B90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40F2A-386D-4BF1-9B47-EB48B6E7BF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551E9B-6354-44F8-8B85-8B1BE09BD919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A20F678-A2A0-4685-91A6-4594A9E57F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video/preview/?text=&#1060;&#1080;&#1083;&#1100;&#1084;%20&#1086;%20&#1089;&#1080;&#1085;&#1080;&#1094;&#1077;&amp;path=wizard&amp;parent-reqid=1636454326144985-13691809981306208756-sas2-0504-sas-l7-balancer-8080-BAL-1640&amp;wiz_type=vital&amp;filmId=10557216806776282453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nukadeti.ru/audioskazki/bianki-sinichkin-kalendar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10.png"/><Relationship Id="rId4" Type="http://schemas.openxmlformats.org/officeDocument/2006/relationships/hyperlink" Target="https://yandex.ru/video/preview/?text=&#1084;&#1082;%20&#1080;&#1079;&#1075;&#1086;&#1090;&#1086;&#1074;&#1083;&#1077;&#1085;&#1080;&#1077;%20&#1082;&#1086;&#1088;&#1084;&#1091;&#1096;&#1082;&#1080;%20&#1076;&#1083;&#1103;%20&#1085;&#1072;&#1095;&#1072;&#1083;&#1100;&#1085;&#1086;&#1081;%20&#1096;&#1082;&#1086;&#1083;&#1099;%20&#1089;&#1074;&#1086;&#1080;&#1084;&#1080;&amp;path=wizard&amp;parent-reqid=1636455808392417-4716033434296722975-sas2-0504-sas-l7-balancer-8080-BAL-6153&amp;wiz_type=vital&amp;filmId=7376080208417657331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539750" y="620713"/>
            <a:ext cx="6048375" cy="252095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53528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 Синичкин</a:t>
            </a:r>
          </a:p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         день</a:t>
            </a:r>
          </a:p>
        </p:txBody>
      </p:sp>
      <p:pic>
        <p:nvPicPr>
          <p:cNvPr id="13317" name="Picture 5" descr="на веточк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3068638"/>
            <a:ext cx="2952750" cy="1844675"/>
          </a:xfrm>
          <a:prstGeom prst="rect">
            <a:avLst/>
          </a:prstGeom>
          <a:noFill/>
        </p:spPr>
      </p:pic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4932363" y="3808413"/>
            <a:ext cx="3384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4284663" y="3789363"/>
            <a:ext cx="4572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ru-RU" b="1" dirty="0" smtClean="0">
                <a:solidFill>
                  <a:srgbClr val="6C0000"/>
                </a:solidFill>
                <a:latin typeface="+mn-lt"/>
              </a:rPr>
              <a:t>Курчавова Н.В., воспитатель МОУ «КНШ-ДС №14»</a:t>
            </a:r>
            <a:endParaRPr lang="ru-RU" b="1" dirty="0">
              <a:solidFill>
                <a:srgbClr val="6C0000"/>
              </a:solidFill>
              <a:latin typeface="+mn-lt"/>
            </a:endParaRPr>
          </a:p>
        </p:txBody>
      </p:sp>
      <p:sp>
        <p:nvSpPr>
          <p:cNvPr id="13321" name="WordArt 9"/>
          <p:cNvSpPr>
            <a:spLocks noChangeArrowheads="1" noChangeShapeType="1" noTextEdit="1"/>
          </p:cNvSpPr>
          <p:nvPr/>
        </p:nvSpPr>
        <p:spPr bwMode="auto">
          <a:xfrm>
            <a:off x="5148263" y="2420938"/>
            <a:ext cx="3024187" cy="1008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12 ноября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8A0000"/>
                </a:solidFill>
              </a:rPr>
              <a:t>Фильм о большой синице</a:t>
            </a:r>
            <a:endParaRPr lang="ru-RU" sz="3200" b="1" dirty="0">
              <a:solidFill>
                <a:srgbClr val="8A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https://yandex.ru/video/preview/?text=</a:t>
            </a:r>
            <a:r>
              <a:rPr lang="ru-RU" dirty="0">
                <a:hlinkClick r:id="rId2"/>
              </a:rPr>
              <a:t>Фильм%20о%20синице&amp;</a:t>
            </a:r>
            <a:r>
              <a:rPr lang="en-US" dirty="0" smtClean="0">
                <a:hlinkClick r:id="rId2"/>
              </a:rPr>
              <a:t>path=</a:t>
            </a:r>
            <a:r>
              <a:rPr lang="en-US" dirty="0" err="1" smtClean="0">
                <a:hlinkClick r:id="rId2"/>
              </a:rPr>
              <a:t>wizard&amp;parent-reqid</a:t>
            </a:r>
            <a:r>
              <a:rPr lang="en-US" dirty="0" smtClean="0">
                <a:hlinkClick r:id="rId2"/>
              </a:rPr>
              <a:t>=1636454326144985-13691809981306208756-sas2-0504-sas-l7-balancer-8080-BAL-1640&amp;wiz_type=</a:t>
            </a:r>
            <a:r>
              <a:rPr lang="en-US" dirty="0" err="1" smtClean="0">
                <a:hlinkClick r:id="rId2"/>
              </a:rPr>
              <a:t>vital&amp;filmId</a:t>
            </a:r>
            <a:r>
              <a:rPr lang="en-US" dirty="0" smtClean="0">
                <a:hlinkClick r:id="rId2"/>
              </a:rPr>
              <a:t>=10557216806776282453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0102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8A0000"/>
                </a:solidFill>
              </a:rPr>
              <a:t>Аудиокнига «Синичкин календарь»</a:t>
            </a:r>
            <a:endParaRPr lang="ru-RU" sz="3200" b="1" dirty="0">
              <a:solidFill>
                <a:srgbClr val="8A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>
              <a:hlinkClick r:id="rId2"/>
            </a:endParaRPr>
          </a:p>
          <a:p>
            <a:endParaRPr lang="ru-RU" dirty="0">
              <a:hlinkClick r:id="rId2"/>
            </a:endParaRPr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nukadeti.ru/audioskazki/bianki-sinichkin-kalendar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412994"/>
            <a:ext cx="3359477" cy="4525963"/>
          </a:xfrm>
        </p:spPr>
      </p:pic>
    </p:spTree>
    <p:extLst>
      <p:ext uri="{BB962C8B-B14F-4D97-AF65-F5344CB8AC3E}">
        <p14:creationId xmlns:p14="http://schemas.microsoft.com/office/powerpoint/2010/main" val="2278590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21" name="Рисунок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125" y="3500438"/>
            <a:ext cx="2260600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Rectangle 4"/>
          <p:cNvSpPr>
            <a:spLocks noGrp="1"/>
          </p:cNvSpPr>
          <p:nvPr>
            <p:ph type="title"/>
          </p:nvPr>
        </p:nvSpPr>
        <p:spPr>
          <a:xfrm>
            <a:off x="755650" y="476250"/>
            <a:ext cx="6911975" cy="1296988"/>
          </a:xfrm>
        </p:spPr>
        <p:txBody>
          <a:bodyPr/>
          <a:lstStyle/>
          <a:p>
            <a:r>
              <a:rPr lang="ru-RU" sz="3600" b="1" smtClean="0">
                <a:solidFill>
                  <a:srgbClr val="8A0000"/>
                </a:solidFill>
              </a:rPr>
              <a:t>Покормите птиц</a:t>
            </a:r>
            <a:r>
              <a:rPr lang="ru-RU" sz="4000" b="1" smtClean="0">
                <a:solidFill>
                  <a:srgbClr val="8A0000"/>
                </a:solidFill>
              </a:rPr>
              <a:t/>
            </a:r>
            <a:br>
              <a:rPr lang="ru-RU" sz="4000" b="1" smtClean="0">
                <a:solidFill>
                  <a:srgbClr val="8A0000"/>
                </a:solidFill>
              </a:rPr>
            </a:br>
            <a:r>
              <a:rPr lang="ru-RU" sz="2800" i="1" smtClean="0">
                <a:solidFill>
                  <a:srgbClr val="8A0000"/>
                </a:solidFill>
              </a:rPr>
              <a:t>Александр Яшин</a:t>
            </a:r>
            <a:r>
              <a:rPr lang="ru-RU" sz="4000" i="1" smtClean="0">
                <a:solidFill>
                  <a:srgbClr val="8A0000"/>
                </a:solidFill>
              </a:rPr>
              <a:t/>
            </a:r>
            <a:br>
              <a:rPr lang="ru-RU" sz="4000" i="1" smtClean="0">
                <a:solidFill>
                  <a:srgbClr val="8A0000"/>
                </a:solidFill>
              </a:rPr>
            </a:br>
            <a:endParaRPr lang="ru-RU" sz="4000" i="1" smtClean="0">
              <a:solidFill>
                <a:srgbClr val="8A0000"/>
              </a:solidFill>
            </a:endParaRPr>
          </a:p>
        </p:txBody>
      </p:sp>
      <p:sp>
        <p:nvSpPr>
          <p:cNvPr id="38917" name="Rectangle 5"/>
          <p:cNvSpPr>
            <a:spLocks noGrp="1"/>
          </p:cNvSpPr>
          <p:nvPr>
            <p:ph type="body" sz="half" idx="1"/>
          </p:nvPr>
        </p:nvSpPr>
        <p:spPr>
          <a:xfrm>
            <a:off x="323850" y="1557338"/>
            <a:ext cx="4464050" cy="42481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600" b="1" smtClean="0">
                <a:solidFill>
                  <a:srgbClr val="8A0000"/>
                </a:solidFill>
              </a:rPr>
              <a:t>Покормите птиц зимой!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Пусть со всех концов 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К вам слетятся, как домой стайки на крыльцо.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Не богаты их корма: горсть зерна нужна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Горсть одна – и не страшна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Будет им зима.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Сколько гибнет их – не счесть,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Видеть тяжело,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А ведь в нашем сердце есть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И для птиц тепло.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Разве можно забывать -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b="1" smtClean="0">
                <a:solidFill>
                  <a:srgbClr val="8A0000"/>
                </a:solidFill>
              </a:rPr>
              <a:t>       Улететь могли,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А остались зимовать заодно с людьми.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Приучите птиц в мороз к своему окну,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Чтоб без песен не пришлось 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Нам встречать весну.</a:t>
            </a:r>
            <a:r>
              <a:rPr lang="ru-RU" sz="1200" smtClean="0"/>
              <a:t>  </a:t>
            </a:r>
          </a:p>
        </p:txBody>
      </p:sp>
      <p:pic>
        <p:nvPicPr>
          <p:cNvPr id="38919" name="Picture 2" descr="C:\Documents and Settings\Administrator\Мои документы\Мои рисунки\79699955_large_p86_56888990_0_3e428_37319f0d_1l1.jpg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16688" y="549275"/>
            <a:ext cx="2243137" cy="2117725"/>
          </a:xfrm>
          <a:noFill/>
          <a:ln/>
        </p:spPr>
      </p:pic>
      <p:pic>
        <p:nvPicPr>
          <p:cNvPr id="38920" name="Picture 2" descr="N_Baryshev - &amp;Ncy;&amp;iecy;&amp;mcy;&amp;ncy;&amp;ocy;&amp;gcy;&amp;ocy; &amp;zcy;&amp;icy;&amp;mcy;&amp;ncy;&amp;iecy;&amp;gcy;&amp;ocy;.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989138"/>
            <a:ext cx="214312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870" y="332656"/>
            <a:ext cx="8229600" cy="50405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8A0000"/>
                </a:solidFill>
              </a:rPr>
              <a:t>Кормушка для птиц</a:t>
            </a:r>
            <a:endParaRPr lang="ru-RU" sz="3200" b="1" dirty="0">
              <a:solidFill>
                <a:srgbClr val="8A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3870" y="836712"/>
            <a:ext cx="4038600" cy="4525963"/>
          </a:xfrm>
        </p:spPr>
        <p:txBody>
          <a:bodyPr/>
          <a:lstStyle/>
          <a:p>
            <a:r>
              <a:rPr lang="ru-RU" sz="2400" b="1" dirty="0" smtClean="0"/>
              <a:t>В завершении я предлагаю вам с помощью родителей изготовить кормушку и принести её в школу. Вы можете посмотреть  мастер класс по её изготовлению или смастерить по вашему желанию. Главное, чтобы кормушка была крепкая и смогла прослужить нам всю зиму.</a:t>
            </a:r>
            <a:endParaRPr lang="ru-RU" sz="24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4870" y="1628800"/>
            <a:ext cx="4038600" cy="4525963"/>
          </a:xfrm>
        </p:spPr>
        <p:txBody>
          <a:bodyPr/>
          <a:lstStyle/>
          <a:p>
            <a:r>
              <a:rPr lang="en-US" sz="2000" dirty="0">
                <a:hlinkClick r:id="rId4"/>
              </a:rPr>
              <a:t>https://yandex.ru/video/preview/?text=</a:t>
            </a:r>
            <a:r>
              <a:rPr lang="ru-RU" sz="2000" dirty="0">
                <a:hlinkClick r:id="rId4"/>
              </a:rPr>
              <a:t>мк%20изготовление%20кормушки%20для%20начальной%20школы%20своими&amp;</a:t>
            </a:r>
            <a:r>
              <a:rPr lang="en-US" sz="2000" dirty="0" smtClean="0">
                <a:hlinkClick r:id="rId4"/>
              </a:rPr>
              <a:t>path=</a:t>
            </a:r>
            <a:r>
              <a:rPr lang="en-US" sz="2000" dirty="0" err="1" smtClean="0">
                <a:hlinkClick r:id="rId4"/>
              </a:rPr>
              <a:t>wizard&amp;parent-reqid</a:t>
            </a:r>
            <a:r>
              <a:rPr lang="en-US" sz="2000" dirty="0" smtClean="0">
                <a:hlinkClick r:id="rId4"/>
              </a:rPr>
              <a:t>=1636455808392417-4716033434296722975-sas2-0504-sas-l7-balancer-8080-BAL-6153&amp;wiz_type=</a:t>
            </a:r>
            <a:r>
              <a:rPr lang="en-US" sz="2000" dirty="0" err="1" smtClean="0">
                <a:hlinkClick r:id="rId4"/>
              </a:rPr>
              <a:t>vital&amp;filmId</a:t>
            </a:r>
            <a:r>
              <a:rPr lang="en-US" sz="2000" dirty="0" smtClean="0">
                <a:hlinkClick r:id="rId4"/>
              </a:rPr>
              <a:t>=7376080208417657331</a:t>
            </a:r>
            <a:endParaRPr lang="ru-RU" sz="2000" dirty="0" smtClean="0"/>
          </a:p>
          <a:p>
            <a:endParaRPr lang="ru-RU" dirty="0"/>
          </a:p>
        </p:txBody>
      </p:sp>
      <p:pic>
        <p:nvPicPr>
          <p:cNvPr id="5" name="20211109-16262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846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9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8A0000"/>
                </a:solidFill>
              </a:rPr>
              <a:t>Примеры кормушек</a:t>
            </a:r>
            <a:endParaRPr lang="ru-RU" sz="3200" b="1" dirty="0">
              <a:solidFill>
                <a:srgbClr val="8A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220891"/>
            <a:ext cx="3347864" cy="23502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1220891"/>
            <a:ext cx="2511385" cy="25113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2801" y="3571092"/>
            <a:ext cx="2885306" cy="2885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704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38538"/>
          </a:xfrm>
        </p:spPr>
        <p:txBody>
          <a:bodyPr/>
          <a:lstStyle/>
          <a:p>
            <a:r>
              <a:rPr lang="ru-RU" sz="3200" b="1" dirty="0" smtClean="0">
                <a:solidFill>
                  <a:srgbClr val="6C0000"/>
                </a:solidFill>
              </a:rPr>
              <a:t>Здравствуйте, дорогие ребята!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Сегодня, 12 </a:t>
            </a:r>
            <a:r>
              <a:rPr lang="ru-RU" sz="3200" b="1" dirty="0" err="1" smtClean="0"/>
              <a:t>норября</a:t>
            </a:r>
            <a:r>
              <a:rPr lang="ru-RU" sz="3200" b="1" smtClean="0"/>
              <a:t>, </a:t>
            </a:r>
            <a:r>
              <a:rPr lang="ru-RU" sz="3200" b="1" dirty="0" smtClean="0"/>
              <a:t>отмечается один из важных экологических праздников Синичкин день.</a:t>
            </a:r>
            <a:br>
              <a:rPr lang="ru-RU" sz="3200" b="1" dirty="0" smtClean="0"/>
            </a:br>
            <a:r>
              <a:rPr lang="ru-RU" sz="3200" b="1" dirty="0" smtClean="0"/>
              <a:t>Я предлагаю вам посмотреть и послушать рассказы о синичке, посмотреть фильм и смастерить кормушку для птиц.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678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 sz="3200" b="1" dirty="0" smtClean="0">
                <a:solidFill>
                  <a:srgbClr val="6C0000"/>
                </a:solidFill>
              </a:rPr>
              <a:t>Экологический праздник </a:t>
            </a:r>
          </a:p>
        </p:txBody>
      </p:sp>
      <p:sp>
        <p:nvSpPr>
          <p:cNvPr id="17414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196975"/>
            <a:ext cx="4038600" cy="4392613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Несколько лет назад в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России появился еще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один экологический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праздник –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solidFill>
                  <a:srgbClr val="CC0000"/>
                </a:solidFill>
              </a:rPr>
              <a:t>        Синичкин день</a:t>
            </a:r>
            <a:r>
              <a:rPr lang="ru-RU" b="1" dirty="0" smtClean="0"/>
              <a:t>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Он создан по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инициативе Союза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охраны птиц России и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отмечается </a:t>
            </a:r>
            <a:r>
              <a:rPr lang="ru-RU" b="1" dirty="0" smtClean="0">
                <a:solidFill>
                  <a:srgbClr val="CC0000"/>
                </a:solidFill>
              </a:rPr>
              <a:t>12 ноября</a:t>
            </a:r>
          </a:p>
          <a:p>
            <a:pPr>
              <a:lnSpc>
                <a:spcPct val="90000"/>
              </a:lnSpc>
            </a:pPr>
            <a:endParaRPr lang="ru-RU" dirty="0" smtClean="0"/>
          </a:p>
        </p:txBody>
      </p:sp>
      <p:pic>
        <p:nvPicPr>
          <p:cNvPr id="17415" name="Picture 7" descr="синица с шишками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1340768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r>
              <a:rPr lang="ru-RU" sz="3200" b="1" dirty="0" smtClean="0">
                <a:solidFill>
                  <a:srgbClr val="6C0000"/>
                </a:solidFill>
              </a:rPr>
              <a:t>Важный день</a:t>
            </a:r>
          </a:p>
        </p:txBody>
      </p:sp>
      <p:sp>
        <p:nvSpPr>
          <p:cNvPr id="14338" name="Содержимое 5"/>
          <p:cNvSpPr>
            <a:spLocks noGrp="1"/>
          </p:cNvSpPr>
          <p:nvPr>
            <p:ph type="body" idx="1"/>
          </p:nvPr>
        </p:nvSpPr>
        <p:spPr>
          <a:xfrm>
            <a:off x="457200" y="981075"/>
            <a:ext cx="8229600" cy="5145088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Font typeface="Arial" charset="0"/>
              <a:buNone/>
            </a:pPr>
            <a:r>
              <a:rPr lang="ru-RU" dirty="0" smtClean="0"/>
              <a:t> </a:t>
            </a:r>
            <a:r>
              <a:rPr lang="ru-RU" sz="2400" b="1" dirty="0" smtClean="0"/>
              <a:t>В этот день жители разных населенных пунктов страны готовятся к встрече «зимних гостей» – птиц, остающихся на зимовку в наших краях: синиц, щеглов, снегирей, соек, чечеток, свиристелей. </a:t>
            </a:r>
          </a:p>
        </p:txBody>
      </p:sp>
      <p:pic>
        <p:nvPicPr>
          <p:cNvPr id="14344" name="Picture 3" descr="C:\Documents and Settings\Administrator\Мои документы\Мои рисунки\пр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086" y="2878138"/>
            <a:ext cx="2252662" cy="214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2975" y="2946399"/>
            <a:ext cx="2663825" cy="201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10" descr="три на елк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6611" y="3839290"/>
            <a:ext cx="2847975" cy="1898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/>
          <a:lstStyle/>
          <a:p>
            <a:r>
              <a:rPr lang="ru-RU" sz="3200" b="1" dirty="0" smtClean="0">
                <a:solidFill>
                  <a:srgbClr val="6C0000"/>
                </a:solidFill>
              </a:rPr>
              <a:t>Лакомство для синички</a:t>
            </a:r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>
          <a:xfrm>
            <a:off x="457200" y="765175"/>
            <a:ext cx="8229600" cy="5360988"/>
          </a:xfrm>
        </p:spPr>
        <p:txBody>
          <a:bodyPr/>
          <a:lstStyle/>
          <a:p>
            <a:pPr algn="ctr"/>
            <a:r>
              <a:rPr lang="ru-RU" sz="2800" b="1" dirty="0" smtClean="0"/>
              <a:t>Люди заготавливают для них подкормку, в том числе и «</a:t>
            </a:r>
            <a:r>
              <a:rPr lang="ru-RU" sz="2800" b="1" dirty="0" err="1" smtClean="0"/>
              <a:t>синичкины</a:t>
            </a:r>
            <a:r>
              <a:rPr lang="ru-RU" sz="2800" b="1" dirty="0" smtClean="0"/>
              <a:t> лакомства»: несоленое сало, нежареные семечки тыквы, подсолнечника или арахиса, – делают и развешивают кормушки. </a:t>
            </a:r>
          </a:p>
        </p:txBody>
      </p:sp>
      <p:pic>
        <p:nvPicPr>
          <p:cNvPr id="22532" name="Picture 4" descr="5a366eec208a4a1f6b2376ac82b043bc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3429000"/>
            <a:ext cx="3289300" cy="2105025"/>
          </a:xfrm>
          <a:prstGeom prst="rect">
            <a:avLst/>
          </a:prstGeom>
          <a:noFill/>
        </p:spPr>
      </p:pic>
      <p:pic>
        <p:nvPicPr>
          <p:cNvPr id="22533" name="Picture 5" descr="с салом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3284538"/>
            <a:ext cx="3051175" cy="2303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8A0000"/>
                </a:solidFill>
              </a:rPr>
              <a:t>Почему именно Синичкин день?</a:t>
            </a:r>
            <a:r>
              <a:rPr lang="ru-RU" sz="4000" b="1" dirty="0" smtClean="0">
                <a:solidFill>
                  <a:srgbClr val="8A0000"/>
                </a:solidFill>
              </a:rPr>
              <a:t/>
            </a:r>
            <a:br>
              <a:rPr lang="ru-RU" sz="4000" b="1" dirty="0" smtClean="0">
                <a:solidFill>
                  <a:srgbClr val="8A0000"/>
                </a:solidFill>
              </a:rPr>
            </a:br>
            <a:endParaRPr lang="ru-RU" sz="4000" b="1" dirty="0" smtClean="0">
              <a:solidFill>
                <a:srgbClr val="8A0000"/>
              </a:solidFill>
            </a:endParaRPr>
          </a:p>
        </p:txBody>
      </p:sp>
      <p:sp>
        <p:nvSpPr>
          <p:cNvPr id="36868" name="Rectangle 4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sz="2000" dirty="0" smtClean="0"/>
          </a:p>
        </p:txBody>
      </p:sp>
      <p:sp>
        <p:nvSpPr>
          <p:cNvPr id="36869" name="Rectangle 5"/>
          <p:cNvSpPr>
            <a:spLocks noGrp="1"/>
          </p:cNvSpPr>
          <p:nvPr>
            <p:ph type="body" sz="half" idx="2"/>
          </p:nvPr>
        </p:nvSpPr>
        <p:spPr>
          <a:xfrm>
            <a:off x="4630908" y="1124744"/>
            <a:ext cx="4038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b="1" dirty="0" smtClean="0"/>
              <a:t>Да потому что синица – для Руси божья птица. Раньше в старину на неё гадали: бросали крошки хлеба, кусочки сала и наблюдали: если синичка сначала станет клевать сало, то в доме будет вестись живность, если станет клевать крошки хлеба, то будет в доме достаток.</a:t>
            </a:r>
          </a:p>
          <a:p>
            <a:pPr>
              <a:lnSpc>
                <a:spcPct val="90000"/>
              </a:lnSpc>
            </a:pPr>
            <a:r>
              <a:rPr lang="ru-RU" sz="2000" b="1" dirty="0" smtClean="0"/>
              <a:t>    В народе говорили «Невелика птичка синичка, а свой праздник знает».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</p:txBody>
      </p:sp>
      <p:pic>
        <p:nvPicPr>
          <p:cNvPr id="36870" name="Picture 6" descr="pt_sinitc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1592304"/>
            <a:ext cx="3996675" cy="2663874"/>
          </a:xfrm>
          <a:prstGeom prst="rect">
            <a:avLst/>
          </a:prstGeom>
          <a:noFill/>
        </p:spPr>
      </p:pic>
      <p:pic>
        <p:nvPicPr>
          <p:cNvPr id="2" name="20211109-16230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1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ru-RU" sz="3200" b="1" dirty="0" smtClean="0">
                <a:solidFill>
                  <a:srgbClr val="6C0000"/>
                </a:solidFill>
              </a:rPr>
              <a:t>Народные приметы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8229600" cy="4176712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ru-RU" sz="2800" b="1" dirty="0" smtClean="0">
                <a:solidFill>
                  <a:srgbClr val="CC0000"/>
                </a:solidFill>
              </a:rPr>
              <a:t>Наши предки замечали: </a:t>
            </a:r>
          </a:p>
          <a:p>
            <a:pPr>
              <a:lnSpc>
                <a:spcPct val="80000"/>
              </a:lnSpc>
            </a:pPr>
            <a:r>
              <a:rPr lang="ru-RU" sz="2800" b="1" dirty="0" smtClean="0"/>
              <a:t>если птицы целыми стайками появлялись у дома, значит, вот-вот грянут морозы. </a:t>
            </a:r>
          </a:p>
          <a:p>
            <a:pPr>
              <a:lnSpc>
                <a:spcPct val="80000"/>
              </a:lnSpc>
            </a:pPr>
            <a:r>
              <a:rPr lang="ru-RU" sz="2800" b="1" dirty="0" smtClean="0"/>
              <a:t>если синица свистит – быть ясному дню,</a:t>
            </a:r>
          </a:p>
          <a:p>
            <a:pPr>
              <a:lnSpc>
                <a:spcPct val="80000"/>
              </a:lnSpc>
            </a:pPr>
            <a:r>
              <a:rPr lang="ru-RU" sz="2800" b="1" dirty="0" smtClean="0"/>
              <a:t>если пищит – быть ночному морозу,</a:t>
            </a:r>
          </a:p>
          <a:p>
            <a:pPr>
              <a:lnSpc>
                <a:spcPct val="80000"/>
              </a:lnSpc>
            </a:pPr>
            <a:r>
              <a:rPr lang="ru-RU" sz="2800" b="1" dirty="0" smtClean="0"/>
              <a:t>собирается много синиц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800" b="1" dirty="0" smtClean="0"/>
              <a:t>    на кормушках – к метели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800" b="1" dirty="0" smtClean="0"/>
              <a:t>     и снегопаду.</a:t>
            </a:r>
          </a:p>
          <a:p>
            <a:pPr>
              <a:lnSpc>
                <a:spcPct val="80000"/>
              </a:lnSpc>
            </a:pPr>
            <a:endParaRPr lang="ru-RU" sz="2800" dirty="0" smtClean="0"/>
          </a:p>
        </p:txBody>
      </p:sp>
      <p:pic>
        <p:nvPicPr>
          <p:cNvPr id="25604" name="Picture 4" descr="2046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078730"/>
            <a:ext cx="3070225" cy="2303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8488" cy="8509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8A0000"/>
                </a:solidFill>
              </a:rPr>
              <a:t>Интересные факты о синицах</a:t>
            </a:r>
          </a:p>
        </p:txBody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 algn="ctr"/>
            <a:r>
              <a:rPr lang="ru-RU" sz="2800" b="1" dirty="0" smtClean="0"/>
              <a:t>Кстати, название «синица» произошло вовсе не от синего оперения этих птиц, как многие могут подумать. Свое имя они получили за звонкие песни, напоминающие перезвон колокольчика: «</a:t>
            </a:r>
            <a:r>
              <a:rPr lang="ru-RU" sz="2800" b="1" dirty="0" err="1" smtClean="0"/>
              <a:t>Зинь-зинь</a:t>
            </a:r>
            <a:r>
              <a:rPr lang="ru-RU" sz="2800" b="1" dirty="0" smtClean="0"/>
              <a:t>!» или «Синь-синь!».</a:t>
            </a:r>
          </a:p>
          <a:p>
            <a:pPr>
              <a:buFont typeface="Arial" charset="0"/>
              <a:buNone/>
            </a:pPr>
            <a:r>
              <a:rPr lang="ru-RU" dirty="0" smtClean="0"/>
              <a:t>    </a:t>
            </a:r>
          </a:p>
        </p:txBody>
      </p:sp>
      <p:pic>
        <p:nvPicPr>
          <p:cNvPr id="26629" name="Picture 5" descr="Праздник 12 ноября – Синичкин ден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938" y="3644900"/>
            <a:ext cx="38100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8A0000"/>
                </a:solidFill>
              </a:rPr>
              <a:t>Интересные факты о синицах</a:t>
            </a:r>
          </a:p>
        </p:txBody>
      </p:sp>
      <p:sp>
        <p:nvSpPr>
          <p:cNvPr id="30725" name="Rectangle 5"/>
          <p:cNvSpPr>
            <a:spLocks noGrp="1"/>
          </p:cNvSpPr>
          <p:nvPr>
            <p:ph type="body" sz="half" idx="1"/>
          </p:nvPr>
        </p:nvSpPr>
        <p:spPr>
          <a:xfrm>
            <a:off x="457200" y="1542198"/>
            <a:ext cx="4038600" cy="4583966"/>
          </a:xfrm>
        </p:spPr>
        <p:txBody>
          <a:bodyPr/>
          <a:lstStyle/>
          <a:p>
            <a:r>
              <a:rPr lang="ru-RU" sz="2400" b="1" dirty="0" smtClean="0"/>
              <a:t>за сутки синица кормит своих птенцов тысячу раз (до 60 раз в час);</a:t>
            </a:r>
          </a:p>
          <a:p>
            <a:r>
              <a:rPr lang="ru-RU" sz="2400" b="1" dirty="0" smtClean="0">
                <a:solidFill>
                  <a:srgbClr val="CC0000"/>
                </a:solidFill>
              </a:rPr>
              <a:t>- без дополнительной подкормки человеком из 10 синиц к весне выживают только две</a:t>
            </a:r>
            <a:r>
              <a:rPr lang="ru-RU" sz="2400" b="1" dirty="0" smtClean="0"/>
              <a:t>;</a:t>
            </a:r>
          </a:p>
          <a:p>
            <a:r>
              <a:rPr lang="ru-RU" sz="2400" b="1" dirty="0" smtClean="0"/>
              <a:t>- синица за сутки съедает столько насекомых, сколько весит сама;</a:t>
            </a:r>
          </a:p>
          <a:p>
            <a:endParaRPr lang="ru-RU" sz="2400" dirty="0" smtClean="0"/>
          </a:p>
        </p:txBody>
      </p:sp>
      <p:sp>
        <p:nvSpPr>
          <p:cNvPr id="30726" name="Rectangle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2400" smtClean="0"/>
          </a:p>
        </p:txBody>
      </p:sp>
      <p:pic>
        <p:nvPicPr>
          <p:cNvPr id="30724" name="Рисунок 5" descr="0_3dae7_4f8d5d19_L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1628775"/>
            <a:ext cx="4043362" cy="404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1007</TotalTime>
  <Words>412</Words>
  <Application>Microsoft Office PowerPoint</Application>
  <PresentationFormat>Экран (4:3)</PresentationFormat>
  <Paragraphs>50</Paragraphs>
  <Slides>14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Impact</vt:lpstr>
      <vt:lpstr>Times New Roman</vt:lpstr>
      <vt:lpstr>Тема Office</vt:lpstr>
      <vt:lpstr>Презентация PowerPoint</vt:lpstr>
      <vt:lpstr>Здравствуйте, дорогие ребята! Сегодня, 12 норября, отмечается один из важных экологических праздников Синичкин день. Я предлагаю вам посмотреть и послушать рассказы о синичке, посмотреть фильм и смастерить кормушку для птиц.    </vt:lpstr>
      <vt:lpstr>Экологический праздник </vt:lpstr>
      <vt:lpstr>Важный день</vt:lpstr>
      <vt:lpstr>Лакомство для синички</vt:lpstr>
      <vt:lpstr>Почему именно Синичкин день? </vt:lpstr>
      <vt:lpstr>Народные приметы</vt:lpstr>
      <vt:lpstr>Интересные факты о синицах</vt:lpstr>
      <vt:lpstr>Интересные факты о синицах</vt:lpstr>
      <vt:lpstr>Фильм о большой синице</vt:lpstr>
      <vt:lpstr>Аудиокнига «Синичкин календарь»</vt:lpstr>
      <vt:lpstr>Покормите птиц Александр Яшин </vt:lpstr>
      <vt:lpstr>Кормушка для птиц</vt:lpstr>
      <vt:lpstr>Примеры кормушек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Admin</cp:lastModifiedBy>
  <cp:revision>29</cp:revision>
  <dcterms:created xsi:type="dcterms:W3CDTF">2014-08-08T16:01:14Z</dcterms:created>
  <dcterms:modified xsi:type="dcterms:W3CDTF">2021-11-18T11:30:47Z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445446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