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202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404664"/>
            <a:ext cx="6643464" cy="995370"/>
          </a:xfrm>
        </p:spPr>
        <p:txBody>
          <a:bodyPr/>
          <a:lstStyle/>
          <a:p>
            <a:pPr algn="ctr"/>
            <a:r>
              <a:rPr lang="ru-RU" dirty="0" smtClean="0"/>
              <a:t>17.11.2021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Классная работа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89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98080" cy="11430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Работаем устно: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84022"/>
            <a:ext cx="7787850" cy="1034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8373840" cy="2922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941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332656"/>
            <a:ext cx="33890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</a:rPr>
              <a:t>Многочлены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1340768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2 </a:t>
            </a:r>
            <a:r>
              <a:rPr lang="en-US" sz="4000" b="1" dirty="0" smtClean="0"/>
              <a:t>a² </a:t>
            </a:r>
            <a:r>
              <a:rPr lang="en-US" sz="4000" b="1" dirty="0"/>
              <a:t>+ 7a – </a:t>
            </a:r>
            <a:r>
              <a:rPr lang="en-US" sz="4000" b="1" dirty="0" smtClean="0"/>
              <a:t>4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76056" y="1340768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5x³–8x² –2x³+7x²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2247272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6 – </a:t>
            </a:r>
            <a:r>
              <a:rPr lang="en-US" sz="4000" b="1" dirty="0" smtClean="0"/>
              <a:t>4</a:t>
            </a:r>
            <a:r>
              <a:rPr lang="ru-RU" sz="4000" b="1" dirty="0" smtClean="0"/>
              <a:t>у³ + </a:t>
            </a:r>
            <a:r>
              <a:rPr lang="en-US" sz="4000" b="1" dirty="0" smtClean="0"/>
              <a:t>4</a:t>
            </a:r>
            <a:r>
              <a:rPr lang="ru-RU" sz="4000" b="1" dirty="0" smtClean="0"/>
              <a:t>у 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2247272"/>
            <a:ext cx="36006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- </a:t>
            </a:r>
            <a:r>
              <a:rPr lang="en-US" sz="4000" b="1" dirty="0" smtClean="0"/>
              <a:t>7t²</a:t>
            </a:r>
            <a:r>
              <a:rPr lang="ru-RU" sz="4000" b="1" dirty="0" smtClean="0"/>
              <a:t> </a:t>
            </a:r>
            <a:r>
              <a:rPr lang="ru-RU" sz="4000" b="1" dirty="0"/>
              <a:t>– </a:t>
            </a:r>
            <a:r>
              <a:rPr lang="en-US" sz="4000" b="1" dirty="0" smtClean="0"/>
              <a:t>6t</a:t>
            </a:r>
            <a:r>
              <a:rPr lang="ru-RU" sz="4000" b="1" dirty="0" smtClean="0"/>
              <a:t>³ </a:t>
            </a:r>
            <a:r>
              <a:rPr lang="ru-RU" sz="4000" b="1" dirty="0"/>
              <a:t>+ </a:t>
            </a:r>
            <a:r>
              <a:rPr lang="en-US" sz="4000" b="1" dirty="0" smtClean="0"/>
              <a:t>4t²</a:t>
            </a:r>
            <a:r>
              <a:rPr lang="ru-RU" sz="4000" b="1" dirty="0" smtClean="0"/>
              <a:t> 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1061" y="3069483"/>
            <a:ext cx="43781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11a³–8a² +3a³+7a²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20072" y="3069483"/>
            <a:ext cx="39340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15z³–6z² +3z³- 7</a:t>
            </a:r>
            <a:endParaRPr lang="ru-RU" sz="4000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934643" y="1196752"/>
            <a:ext cx="3127" cy="511256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186588" y="4005064"/>
            <a:ext cx="37353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5,5y²</a:t>
            </a:r>
            <a:r>
              <a:rPr lang="ru-RU" sz="4000" b="1" dirty="0" smtClean="0"/>
              <a:t> </a:t>
            </a:r>
            <a:r>
              <a:rPr lang="en-US" sz="4000" b="1" dirty="0" smtClean="0"/>
              <a:t>+ 3,8x</a:t>
            </a:r>
            <a:r>
              <a:rPr lang="ru-RU" sz="4000" b="1" dirty="0" smtClean="0"/>
              <a:t>+ </a:t>
            </a:r>
            <a:r>
              <a:rPr lang="en-US" sz="4000" b="1" dirty="0"/>
              <a:t>4</a:t>
            </a:r>
            <a:r>
              <a:rPr lang="ru-RU" sz="4000" b="1" dirty="0"/>
              <a:t> </a:t>
            </a:r>
            <a:endParaRPr lang="ru-RU" sz="4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106186" y="4011334"/>
            <a:ext cx="43140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7,5b</a:t>
            </a:r>
            <a:r>
              <a:rPr lang="ru-RU" sz="4000" b="1" dirty="0" smtClean="0"/>
              <a:t> </a:t>
            </a:r>
            <a:r>
              <a:rPr lang="ru-RU" sz="4000" b="1" dirty="0"/>
              <a:t>– </a:t>
            </a:r>
            <a:r>
              <a:rPr lang="en-US" sz="4000" b="1" dirty="0" smtClean="0"/>
              <a:t>0,4b</a:t>
            </a:r>
            <a:r>
              <a:rPr lang="ru-RU" sz="4000" b="1" dirty="0" smtClean="0"/>
              <a:t>³ +</a:t>
            </a:r>
            <a:r>
              <a:rPr lang="en-US" sz="4000" b="1" dirty="0" smtClean="0"/>
              <a:t>4,5b</a:t>
            </a:r>
            <a:r>
              <a:rPr lang="ru-RU" sz="4000" b="1" dirty="0" smtClean="0"/>
              <a:t> </a:t>
            </a:r>
            <a:endParaRPr lang="ru-RU" sz="4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96156" y="4941168"/>
            <a:ext cx="46826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b³</a:t>
            </a:r>
            <a:r>
              <a:rPr lang="ru-RU" sz="4000" b="1" dirty="0" smtClean="0"/>
              <a:t> </a:t>
            </a:r>
            <a:r>
              <a:rPr lang="ru-RU" sz="4000" b="1" dirty="0"/>
              <a:t>– </a:t>
            </a:r>
            <a:r>
              <a:rPr lang="en-US" sz="4000" b="1" dirty="0" smtClean="0"/>
              <a:t>3bc – 3b²</a:t>
            </a:r>
            <a:r>
              <a:rPr lang="ru-RU" sz="4000" b="1" dirty="0" smtClean="0"/>
              <a:t> </a:t>
            </a:r>
            <a:r>
              <a:rPr lang="ru-RU" sz="4000" b="1" dirty="0"/>
              <a:t>+ </a:t>
            </a:r>
            <a:r>
              <a:rPr lang="en-US" sz="4000" b="1" dirty="0" smtClean="0"/>
              <a:t>4bc</a:t>
            </a:r>
            <a:r>
              <a:rPr lang="ru-RU" sz="4000" b="1" dirty="0" smtClean="0"/>
              <a:t> </a:t>
            </a:r>
            <a:endParaRPr lang="ru-RU" sz="4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788762" y="4941846"/>
            <a:ext cx="26164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5x²+ 8x –3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41315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260648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Стандартный вид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99030" y="968534"/>
            <a:ext cx="30219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2 a² + 7a – 4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50691" y="1873509"/>
            <a:ext cx="27751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6 – </a:t>
            </a:r>
            <a:r>
              <a:rPr lang="en-US" sz="4000" b="1" dirty="0">
                <a:solidFill>
                  <a:srgbClr val="0070C0"/>
                </a:solidFill>
              </a:rPr>
              <a:t>4</a:t>
            </a:r>
            <a:r>
              <a:rPr lang="ru-RU" sz="4000" b="1" dirty="0">
                <a:solidFill>
                  <a:srgbClr val="0070C0"/>
                </a:solidFill>
              </a:rPr>
              <a:t>у³ + </a:t>
            </a:r>
            <a:r>
              <a:rPr lang="en-US" sz="4000" b="1" dirty="0">
                <a:solidFill>
                  <a:srgbClr val="0070C0"/>
                </a:solidFill>
              </a:rPr>
              <a:t>4</a:t>
            </a:r>
            <a:r>
              <a:rPr lang="ru-RU" sz="4000" b="1" dirty="0">
                <a:solidFill>
                  <a:srgbClr val="0070C0"/>
                </a:solidFill>
              </a:rPr>
              <a:t>у 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71766" y="936987"/>
            <a:ext cx="36295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5,5y²</a:t>
            </a:r>
            <a:r>
              <a:rPr lang="ru-RU" sz="4000" b="1" dirty="0">
                <a:solidFill>
                  <a:srgbClr val="0070C0"/>
                </a:solidFill>
              </a:rPr>
              <a:t> </a:t>
            </a:r>
            <a:r>
              <a:rPr lang="en-US" sz="4000" b="1" dirty="0">
                <a:solidFill>
                  <a:srgbClr val="0070C0"/>
                </a:solidFill>
              </a:rPr>
              <a:t>+ 3,8x</a:t>
            </a:r>
            <a:r>
              <a:rPr lang="ru-RU" sz="4000" b="1" dirty="0">
                <a:solidFill>
                  <a:srgbClr val="0070C0"/>
                </a:solidFill>
              </a:rPr>
              <a:t>+ </a:t>
            </a:r>
            <a:r>
              <a:rPr lang="en-US" sz="4000" b="1" dirty="0">
                <a:solidFill>
                  <a:srgbClr val="0070C0"/>
                </a:solidFill>
              </a:rPr>
              <a:t>4</a:t>
            </a:r>
            <a:r>
              <a:rPr lang="ru-RU" sz="4000" b="1" dirty="0">
                <a:solidFill>
                  <a:srgbClr val="0070C0"/>
                </a:solidFill>
              </a:rPr>
              <a:t> 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04589" y="1873509"/>
            <a:ext cx="26164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5x²+ 8x –3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4103" y="3892298"/>
            <a:ext cx="40959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/>
              <a:t>5x³–8x² –2x³+7x²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7914" y="4729559"/>
            <a:ext cx="43781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/>
              <a:t>11a³–8a² +3a³+7a²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8674" y="5480263"/>
            <a:ext cx="46826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/>
              <a:t>b³</a:t>
            </a:r>
            <a:r>
              <a:rPr lang="ru-RU" sz="4000" b="1" dirty="0"/>
              <a:t> – </a:t>
            </a:r>
            <a:r>
              <a:rPr lang="en-US" sz="4000" b="1" dirty="0"/>
              <a:t>3bc – 3b²</a:t>
            </a:r>
            <a:r>
              <a:rPr lang="ru-RU" sz="4000" b="1" dirty="0"/>
              <a:t> + </a:t>
            </a:r>
            <a:r>
              <a:rPr lang="en-US" sz="4000" b="1" dirty="0"/>
              <a:t>4bc</a:t>
            </a:r>
            <a:r>
              <a:rPr lang="ru-RU" sz="4000" b="1" dirty="0"/>
              <a:t> 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417" y="4648477"/>
            <a:ext cx="34948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- </a:t>
            </a:r>
            <a:r>
              <a:rPr lang="en-US" sz="4000" b="1" dirty="0"/>
              <a:t>7t²</a:t>
            </a:r>
            <a:r>
              <a:rPr lang="ru-RU" sz="4000" b="1" dirty="0"/>
              <a:t> – </a:t>
            </a:r>
            <a:r>
              <a:rPr lang="en-US" sz="4000" b="1" dirty="0"/>
              <a:t>6t</a:t>
            </a:r>
            <a:r>
              <a:rPr lang="ru-RU" sz="4000" b="1" dirty="0"/>
              <a:t>³ + </a:t>
            </a:r>
            <a:r>
              <a:rPr lang="en-US" sz="4000" b="1" dirty="0"/>
              <a:t>4t²</a:t>
            </a:r>
            <a:r>
              <a:rPr lang="ru-RU" sz="4000" b="1" dirty="0"/>
              <a:t> 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54742" y="3976076"/>
            <a:ext cx="43140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/>
              <a:t>7,5b</a:t>
            </a:r>
            <a:r>
              <a:rPr lang="ru-RU" sz="4000" b="1" dirty="0"/>
              <a:t> – </a:t>
            </a:r>
            <a:r>
              <a:rPr lang="en-US" sz="4000" b="1" dirty="0"/>
              <a:t>0,4b</a:t>
            </a:r>
            <a:r>
              <a:rPr lang="ru-RU" sz="4000" b="1" dirty="0"/>
              <a:t>³ +</a:t>
            </a:r>
            <a:r>
              <a:rPr lang="en-US" sz="4000" b="1" dirty="0"/>
              <a:t>4,5b</a:t>
            </a:r>
            <a:r>
              <a:rPr lang="ru-RU" sz="4000" b="1" dirty="0"/>
              <a:t> 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29525" y="5437445"/>
            <a:ext cx="39340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/>
              <a:t>15z³–6z² +3z³- 7</a:t>
            </a:r>
            <a:endParaRPr lang="ru-RU" sz="4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427104" y="3140968"/>
            <a:ext cx="50353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Нестандартный </a:t>
            </a:r>
            <a:r>
              <a:rPr lang="ru-RU" sz="4000" b="1" i="1" dirty="0">
                <a:solidFill>
                  <a:srgbClr val="C00000"/>
                </a:solidFill>
              </a:rPr>
              <a:t>вид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cxnSp>
        <p:nvCxnSpPr>
          <p:cNvPr id="16" name="Прямая соединительная линия 15"/>
          <p:cNvCxnSpPr>
            <a:stCxn id="14" idx="2"/>
          </p:cNvCxnSpPr>
          <p:nvPr/>
        </p:nvCxnSpPr>
        <p:spPr>
          <a:xfrm flipH="1">
            <a:off x="4944780" y="3848854"/>
            <a:ext cx="1" cy="233929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4830095" y="970502"/>
            <a:ext cx="1" cy="233929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09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362" y="83139"/>
            <a:ext cx="882047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Привести </a:t>
            </a:r>
            <a:r>
              <a:rPr lang="ru-RU" sz="4000" b="1" dirty="0" smtClean="0">
                <a:solidFill>
                  <a:srgbClr val="0070C0"/>
                </a:solidFill>
              </a:rPr>
              <a:t>многочлен </a:t>
            </a:r>
            <a:r>
              <a:rPr lang="ru-RU" sz="4000" b="1" dirty="0">
                <a:solidFill>
                  <a:srgbClr val="0070C0"/>
                </a:solidFill>
              </a:rPr>
              <a:t>в стандартный</a:t>
            </a:r>
          </a:p>
          <a:p>
            <a:pPr algn="ctr"/>
            <a:r>
              <a:rPr lang="ru-RU" sz="4000" b="1" dirty="0">
                <a:solidFill>
                  <a:srgbClr val="0070C0"/>
                </a:solidFill>
              </a:rPr>
              <a:t>вид</a:t>
            </a:r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37996" y="5091281"/>
            <a:ext cx="40559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д) </a:t>
            </a:r>
            <a:r>
              <a:rPr lang="ru-RU" sz="4000" b="1" dirty="0" smtClean="0"/>
              <a:t>-7</a:t>
            </a:r>
            <a:r>
              <a:rPr lang="en-US" sz="4000" b="1" dirty="0" smtClean="0"/>
              <a:t>t² </a:t>
            </a:r>
            <a:r>
              <a:rPr lang="en-US" sz="4000" b="1" dirty="0"/>
              <a:t>– 6 + </a:t>
            </a:r>
            <a:r>
              <a:rPr lang="en-US" sz="4000" b="1" dirty="0" smtClean="0"/>
              <a:t>4t² =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24866" y="1425887"/>
            <a:ext cx="51267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а) </a:t>
            </a:r>
            <a:r>
              <a:rPr lang="ru-RU" sz="4000" b="1" dirty="0" smtClean="0"/>
              <a:t>5x4–8x² –2x4+7x² =</a:t>
            </a:r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8485" y="2336697"/>
            <a:ext cx="53014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000" b="1" dirty="0" smtClean="0"/>
              <a:t>б) 11a5-8a5+3a5+ b =</a:t>
            </a:r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8485" y="3243000"/>
            <a:ext cx="50481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000" b="1" dirty="0"/>
              <a:t>в) 7,5 </a:t>
            </a:r>
            <a:r>
              <a:rPr lang="pt-BR" sz="4000" b="1" dirty="0" smtClean="0"/>
              <a:t>a–0,4a²–2,3a =</a:t>
            </a:r>
            <a:endParaRPr lang="ru-RU" sz="4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60582" y="4149080"/>
            <a:ext cx="45352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г) </a:t>
            </a:r>
            <a:r>
              <a:rPr lang="en-US" sz="4000" b="1" dirty="0" smtClean="0"/>
              <a:t>b²+3bc–3b²–</a:t>
            </a:r>
            <a:r>
              <a:rPr lang="en-US" sz="4000" b="1" dirty="0" err="1" smtClean="0"/>
              <a:t>bc</a:t>
            </a:r>
            <a:r>
              <a:rPr lang="en-US" sz="4000" b="1" dirty="0" smtClean="0"/>
              <a:t> =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210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6187" y="328684"/>
            <a:ext cx="7890080" cy="940076"/>
          </a:xfrm>
        </p:spPr>
        <p:txBody>
          <a:bodyPr/>
          <a:lstStyle/>
          <a:p>
            <a:r>
              <a:rPr lang="ru-RU" dirty="0"/>
              <a:t>1. </a:t>
            </a:r>
            <a:r>
              <a:rPr lang="ru-RU" sz="4000" b="1" i="1" dirty="0" smtClean="0">
                <a:solidFill>
                  <a:srgbClr val="C00000"/>
                </a:solidFill>
              </a:rPr>
              <a:t>Найдите сумму  многочленов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64087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000" b="1" dirty="0" smtClean="0"/>
              <a:t>5х²-4   и 8х²-6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b="1" dirty="0" smtClean="0"/>
              <a:t>2х+16 и  -х²-6х-20</a:t>
            </a:r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3624" y="3068960"/>
            <a:ext cx="79303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</a:rPr>
              <a:t>Найдите </a:t>
            </a:r>
            <a:r>
              <a:rPr lang="ru-RU" sz="4000" b="1" i="1" dirty="0" smtClean="0">
                <a:solidFill>
                  <a:srgbClr val="C00000"/>
                </a:solidFill>
              </a:rPr>
              <a:t>разность   </a:t>
            </a:r>
            <a:r>
              <a:rPr lang="ru-RU" sz="4000" b="1" i="1" dirty="0">
                <a:solidFill>
                  <a:srgbClr val="C00000"/>
                </a:solidFill>
              </a:rPr>
              <a:t>многочленов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47664" y="4077072"/>
            <a:ext cx="59046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000" b="1" dirty="0" smtClean="0"/>
              <a:t>х² + 8х  и  4 – 3х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b="1" dirty="0" smtClean="0"/>
              <a:t>2х²+5х  и 4х² - 2х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6771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017872" cy="580926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>
                <a:solidFill>
                  <a:srgbClr val="C00000"/>
                </a:solidFill>
              </a:rPr>
              <a:t/>
            </a:r>
            <a:br>
              <a:rPr lang="ru-RU" smtClean="0">
                <a:solidFill>
                  <a:srgbClr val="C00000"/>
                </a:solidFill>
              </a:rPr>
            </a:br>
            <a:r>
              <a:rPr lang="ru-RU">
                <a:solidFill>
                  <a:srgbClr val="C00000"/>
                </a:solidFill>
              </a:rPr>
              <a:t/>
            </a:r>
            <a:br>
              <a:rPr lang="ru-RU">
                <a:solidFill>
                  <a:srgbClr val="C00000"/>
                </a:solidFill>
              </a:rPr>
            </a:br>
            <a:r>
              <a:rPr lang="ru-RU" smtClean="0">
                <a:solidFill>
                  <a:srgbClr val="C00000"/>
                </a:solidFill>
              </a:rPr>
              <a:t>Самостоятельная работа</a:t>
            </a:r>
            <a:br>
              <a:rPr lang="ru-RU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00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Домашняя работа:</a:t>
            </a:r>
            <a:br>
              <a:rPr lang="ru-RU" b="1" dirty="0" smtClean="0"/>
            </a:b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параграф  9 , № 307, 309. 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280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66</TotalTime>
  <Words>183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17.11.2021</vt:lpstr>
      <vt:lpstr>Работаем устно:</vt:lpstr>
      <vt:lpstr>Презентация PowerPoint</vt:lpstr>
      <vt:lpstr>Презентация PowerPoint</vt:lpstr>
      <vt:lpstr>Презентация PowerPoint</vt:lpstr>
      <vt:lpstr>Презентация PowerPoint</vt:lpstr>
      <vt:lpstr>  Самостоятельная работа </vt:lpstr>
      <vt:lpstr>Домашняя работа: параграф  9 , № 307, 309.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17.11.2021</dc:title>
  <dc:creator>irina</dc:creator>
  <cp:lastModifiedBy>irina180666@yandex.ru</cp:lastModifiedBy>
  <cp:revision>7</cp:revision>
  <dcterms:created xsi:type="dcterms:W3CDTF">2021-11-16T14:44:58Z</dcterms:created>
  <dcterms:modified xsi:type="dcterms:W3CDTF">2021-11-16T15:53:52Z</dcterms:modified>
</cp:coreProperties>
</file>